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84" r:id="rId5"/>
    <p:sldId id="368" r:id="rId6"/>
    <p:sldId id="370" r:id="rId7"/>
    <p:sldId id="373" r:id="rId8"/>
    <p:sldId id="375" r:id="rId9"/>
    <p:sldId id="376" r:id="rId10"/>
    <p:sldId id="378" r:id="rId11"/>
    <p:sldId id="380" r:id="rId12"/>
    <p:sldId id="381" r:id="rId13"/>
    <p:sldId id="386" r:id="rId14"/>
    <p:sldId id="382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bin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7" Type="http://schemas.openxmlformats.org/officeDocument/2006/relationships/image" Target="../media/image23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bin"/><Relationship Id="rId5" Type="http://schemas.openxmlformats.org/officeDocument/2006/relationships/image" Target="../media/image21.bin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21" name="yt_image_13021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2905281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4" name="yt_shape_13024"/>
          <p:cNvSpPr txBox="1"/>
          <p:nvPr/>
        </p:nvSpPr>
        <p:spPr>
          <a:xfrm>
            <a:off x="540119" y="351901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函数的表示方法一般有三种：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解析式法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列表法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图象法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表示函数时，要根据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具体情况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选择适当的方法，同时函数的不同表示方法之间可以相互转化，有时为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全面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地认识问题，需要同时使用几种方法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BD7633-7280-E764-2AC7-E6F3ECC3E06D}"/>
              </a:ext>
            </a:extLst>
          </p:cNvPr>
          <p:cNvSpPr txBox="1"/>
          <p:nvPr/>
        </p:nvSpPr>
        <p:spPr>
          <a:xfrm>
            <a:off x="4945908" y="347220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解析式法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1ABF89-62F0-0BBE-EB98-38BA714F9BB8}"/>
              </a:ext>
            </a:extLst>
          </p:cNvPr>
          <p:cNvSpPr txBox="1"/>
          <p:nvPr/>
        </p:nvSpPr>
        <p:spPr>
          <a:xfrm>
            <a:off x="7079507" y="347220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列表法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D21B8-054D-9651-1072-B129483493FB}"/>
              </a:ext>
            </a:extLst>
          </p:cNvPr>
          <p:cNvSpPr txBox="1"/>
          <p:nvPr/>
        </p:nvSpPr>
        <p:spPr>
          <a:xfrm>
            <a:off x="8908307" y="347220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图象法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3E19A-F207-D422-5C2E-7384481D97E5}"/>
              </a:ext>
            </a:extLst>
          </p:cNvPr>
          <p:cNvSpPr txBox="1"/>
          <p:nvPr/>
        </p:nvSpPr>
        <p:spPr>
          <a:xfrm>
            <a:off x="3726708" y="394769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具体情况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D445C0-D883-EFE2-E54C-585DA524574F}"/>
              </a:ext>
            </a:extLst>
          </p:cNvPr>
          <p:cNvSpPr txBox="1"/>
          <p:nvPr/>
        </p:nvSpPr>
        <p:spPr>
          <a:xfrm>
            <a:off x="4107708" y="44231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全面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A73D453-5232-FBB2-F07E-0D339201E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2157807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2" name="yt_shape_13092"/>
          <p:cNvSpPr txBox="1"/>
          <p:nvPr/>
        </p:nvSpPr>
        <p:spPr>
          <a:xfrm>
            <a:off x="540119" y="141382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一个纸箱的质量为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，当放入一些苹果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假设每个苹果的质量均为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后，纸箱和苹果的总质量不超过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10kg.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填表：</a:t>
            </a:r>
          </a:p>
        </p:txBody>
      </p:sp>
      <p:graphicFrame>
        <p:nvGraphicFramePr>
          <p:cNvPr id="13094" name="yt_table_1309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833100"/>
              </p:ext>
            </p:extLst>
          </p:nvPr>
        </p:nvGraphicFramePr>
        <p:xfrm>
          <a:off x="540000" y="3011789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73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放入的苹果个数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096" name="yt_shape_13096"/>
          <p:cNvSpPr txBox="1"/>
          <p:nvPr/>
        </p:nvSpPr>
        <p:spPr>
          <a:xfrm>
            <a:off x="540119" y="44153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设放入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个苹果后，纸箱和苹果的总质量为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这个纸箱内最多能装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个苹果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4397CA-C238-C119-2FC8-BC1A7FE70B5E}"/>
              </a:ext>
            </a:extLst>
          </p:cNvPr>
          <p:cNvSpPr txBox="1"/>
          <p:nvPr/>
        </p:nvSpPr>
        <p:spPr>
          <a:xfrm>
            <a:off x="6989084" y="364502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BB1A09-AEC7-6DB6-B59B-6D14D4CDF219}"/>
              </a:ext>
            </a:extLst>
          </p:cNvPr>
          <p:cNvSpPr txBox="1"/>
          <p:nvPr/>
        </p:nvSpPr>
        <p:spPr>
          <a:xfrm>
            <a:off x="8780610" y="364502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40E6B8-7914-3BC5-436D-E943BC8E4D9C}"/>
              </a:ext>
            </a:extLst>
          </p:cNvPr>
          <p:cNvSpPr txBox="1"/>
          <p:nvPr/>
        </p:nvSpPr>
        <p:spPr>
          <a:xfrm>
            <a:off x="10467360" y="364502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324C33-9C6E-2532-37FF-02530636F7EF}"/>
              </a:ext>
            </a:extLst>
          </p:cNvPr>
          <p:cNvSpPr txBox="1"/>
          <p:nvPr/>
        </p:nvSpPr>
        <p:spPr>
          <a:xfrm>
            <a:off x="10895857" y="4340842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DF1358-DDCE-BBDA-1D97-3895CF78843F}"/>
              </a:ext>
            </a:extLst>
          </p:cNvPr>
          <p:cNvSpPr txBox="1"/>
          <p:nvPr/>
        </p:nvSpPr>
        <p:spPr>
          <a:xfrm>
            <a:off x="450108" y="4844077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5A6C9D-986B-1DC7-F446-CD5EA921DC96}"/>
              </a:ext>
            </a:extLst>
          </p:cNvPr>
          <p:cNvSpPr txBox="1"/>
          <p:nvPr/>
        </p:nvSpPr>
        <p:spPr>
          <a:xfrm>
            <a:off x="4260108" y="53195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8" name="yt_shape_13098"/>
          <p:cNvSpPr txBox="1"/>
          <p:nvPr/>
        </p:nvSpPr>
        <p:spPr>
          <a:xfrm>
            <a:off x="540119" y="177434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安顺五中单元卷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某城市居民用水实行阶梯收费，每户每月用水量如果未超过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吨，按每吨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吨，未超过的部分按每吨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元收费，超过的部分按每吨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设某户每月用水量为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吨，应缴水费为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分别写出每月用水量未超过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吨和超过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E7111F-0B52-A919-0FB9-50B2ABDFF86E}"/>
              </a:ext>
            </a:extLst>
          </p:cNvPr>
          <p:cNvSpPr txBox="1"/>
          <p:nvPr/>
        </p:nvSpPr>
        <p:spPr>
          <a:xfrm>
            <a:off x="450108" y="3629494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B9FA93-8598-6CB5-A01E-CEEFC667C077}"/>
              </a:ext>
            </a:extLst>
          </p:cNvPr>
          <p:cNvSpPr txBox="1"/>
          <p:nvPr/>
        </p:nvSpPr>
        <p:spPr>
          <a:xfrm>
            <a:off x="450108" y="4104982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FDBA3-212E-0B89-1443-B0C426248326}"/>
              </a:ext>
            </a:extLst>
          </p:cNvPr>
          <p:cNvSpPr txBox="1"/>
          <p:nvPr/>
        </p:nvSpPr>
        <p:spPr>
          <a:xfrm>
            <a:off x="450108" y="4580470"/>
            <a:ext cx="538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540000" y="2194414"/>
            <a:ext cx="1007968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若该城市某户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月份水费平均为每吨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元，求该户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月份用水多少吨？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月份水费平均每吨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月份用水超过了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月份用水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吨，得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BFFDDE-0474-B287-D32F-19DA09C73DC7}"/>
              </a:ext>
            </a:extLst>
          </p:cNvPr>
          <p:cNvSpPr txBox="1"/>
          <p:nvPr/>
        </p:nvSpPr>
        <p:spPr>
          <a:xfrm>
            <a:off x="449989" y="2623096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月份水费平均每吨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9E7F50-9F7C-B486-076A-69D06F567AC9}"/>
              </a:ext>
            </a:extLst>
          </p:cNvPr>
          <p:cNvSpPr txBox="1"/>
          <p:nvPr/>
        </p:nvSpPr>
        <p:spPr>
          <a:xfrm>
            <a:off x="449989" y="3098584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月份用水超过了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B08A5D-26A3-AE4B-3462-FCCF5FA22A42}"/>
              </a:ext>
            </a:extLst>
          </p:cNvPr>
          <p:cNvSpPr txBox="1"/>
          <p:nvPr/>
        </p:nvSpPr>
        <p:spPr>
          <a:xfrm>
            <a:off x="449989" y="3574072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月份用水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F8D4C2-DC80-8BD0-789B-DAF5FCC22FF3}"/>
              </a:ext>
            </a:extLst>
          </p:cNvPr>
          <p:cNvSpPr txBox="1"/>
          <p:nvPr/>
        </p:nvSpPr>
        <p:spPr>
          <a:xfrm>
            <a:off x="449989" y="4049560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258EE0-B322-C9C9-ACC6-D55127CE6A9E}"/>
              </a:ext>
            </a:extLst>
          </p:cNvPr>
          <p:cNvSpPr txBox="1"/>
          <p:nvPr/>
        </p:nvSpPr>
        <p:spPr>
          <a:xfrm>
            <a:off x="449989" y="4525048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5" name="yt_shape_13105"/>
          <p:cNvSpPr txBox="1"/>
          <p:nvPr/>
        </p:nvSpPr>
        <p:spPr>
          <a:xfrm>
            <a:off x="540000" y="1579289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04" name="yt_image_13104" title="H_50.9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9289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" name="yt_shape_13107"/>
          <p:cNvSpPr txBox="1"/>
          <p:nvPr/>
        </p:nvSpPr>
        <p:spPr>
          <a:xfrm>
            <a:off x="540000" y="2276872"/>
            <a:ext cx="9626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如图，梯形的上底长是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，下底长是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3108" name="yt_image_13108" title="H_81.1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401" y="2908539"/>
            <a:ext cx="142919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0" name="yt_shape_13110"/>
          <p:cNvSpPr txBox="1"/>
          <p:nvPr/>
        </p:nvSpPr>
        <p:spPr>
          <a:xfrm>
            <a:off x="540000" y="3990085"/>
            <a:ext cx="696665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写出梯形的面积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与上底长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941E0A-2808-A347-2BCE-77801422342B}"/>
              </a:ext>
            </a:extLst>
          </p:cNvPr>
          <p:cNvSpPr txBox="1"/>
          <p:nvPr/>
        </p:nvSpPr>
        <p:spPr>
          <a:xfrm>
            <a:off x="449989" y="441876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yt_shape_13112"/>
          <p:cNvSpPr txBox="1"/>
          <p:nvPr/>
        </p:nvSpPr>
        <p:spPr>
          <a:xfrm>
            <a:off x="540000" y="1052736"/>
            <a:ext cx="881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用表格表示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的函数关系，补充完整表格并画出函数图象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13" name="yt_image_13113" title="H_216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9300" y="1684403"/>
            <a:ext cx="1991420" cy="230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115" name="yt_table_1311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174561"/>
              </p:ext>
            </p:extLst>
          </p:nvPr>
        </p:nvGraphicFramePr>
        <p:xfrm>
          <a:off x="540000" y="4218345"/>
          <a:ext cx="11111998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76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上底长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梯形的面积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437ABBE-0CDC-CEE2-AD99-618161223658}"/>
              </a:ext>
            </a:extLst>
          </p:cNvPr>
          <p:cNvSpPr txBox="1"/>
          <p:nvPr/>
        </p:nvSpPr>
        <p:spPr>
          <a:xfrm>
            <a:off x="8195584" y="422108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39A7D4-894D-8B65-1429-CC4FBC5AD26A}"/>
              </a:ext>
            </a:extLst>
          </p:cNvPr>
          <p:cNvSpPr txBox="1"/>
          <p:nvPr/>
        </p:nvSpPr>
        <p:spPr>
          <a:xfrm>
            <a:off x="9511917" y="472514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118" title="H_168.8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1788086"/>
            <a:ext cx="161536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D9C375C-788A-D8E0-5F9F-91A8821FFB8D}"/>
              </a:ext>
            </a:extLst>
          </p:cNvPr>
          <p:cNvSpPr txBox="1"/>
          <p:nvPr/>
        </p:nvSpPr>
        <p:spPr>
          <a:xfrm>
            <a:off x="449989" y="1493991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3121"/>
          <p:cNvSpPr txBox="1"/>
          <p:nvPr/>
        </p:nvSpPr>
        <p:spPr>
          <a:xfrm>
            <a:off x="540000" y="5325076"/>
            <a:ext cx="79669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时，梯形变成了什么图形？此时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，此时变成了三角形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C075DB-B329-8E9C-C016-FB6963182342}"/>
              </a:ext>
            </a:extLst>
          </p:cNvPr>
          <p:cNvSpPr txBox="1"/>
          <p:nvPr/>
        </p:nvSpPr>
        <p:spPr>
          <a:xfrm>
            <a:off x="449989" y="5753758"/>
            <a:ext cx="646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，此时变成了三角形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26" name="yt_image_13026" title="H_25.9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62880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9" name="yt_shape_13029"/>
          <p:cNvSpPr txBox="1"/>
          <p:nvPr/>
        </p:nvSpPr>
        <p:spPr>
          <a:xfrm>
            <a:off x="540119" y="2177846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一个弹簧，不挂物体时的长为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，挂上物体后会伸长，在弹性限度内，伸长的长度与所挂物体的质量成正比，如果挂上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的物体，弹簧总长是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，求弹簧总长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与所挂物体质量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之间的函数关系式，并画出函数的图象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提示：设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画实际问题的图象时，一定注意自变量的取值范围，画出不符合实际情况的函数图象是同学们的易错点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12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解：设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，根据题意，得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为所挂物体的质量，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033" name="yt_table_1303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85521"/>
              </p:ext>
            </p:extLst>
          </p:nvPr>
        </p:nvGraphicFramePr>
        <p:xfrm>
          <a:off x="540000" y="2740599"/>
          <a:ext cx="11111997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8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3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1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1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en-US" altLang="zh-CN" sz="2400" b="1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035" name="yt_shape_13035"/>
          <p:cNvSpPr txBox="1"/>
          <p:nvPr/>
        </p:nvSpPr>
        <p:spPr>
          <a:xfrm>
            <a:off x="540000" y="3676597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图象如图所示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36" name="yt_image_13036" title="H_176.6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9195" y="4308264"/>
            <a:ext cx="2213609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35360" y="1056336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D5004A"/>
                </a:solidFill>
                <a:latin typeface="白正" pitchFamily="24"/>
                <a:ea typeface="黑体" pitchFamily="24"/>
              </a:rPr>
              <a:t>【自主解答】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9" name="yt_shape_13039"/>
          <p:cNvSpPr txBox="1"/>
          <p:nvPr/>
        </p:nvSpPr>
        <p:spPr>
          <a:xfrm>
            <a:off x="540000" y="142609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38" name="yt_image_13038" title="H_51.3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609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1" name="yt_shape_13041"/>
          <p:cNvSpPr txBox="1"/>
          <p:nvPr/>
        </p:nvSpPr>
        <p:spPr>
          <a:xfrm>
            <a:off x="540000" y="2129393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列表法表示函数</a:t>
            </a:r>
          </a:p>
        </p:txBody>
      </p:sp>
      <p:sp>
        <p:nvSpPr>
          <p:cNvPr id="13042" name="yt_shape_13042"/>
          <p:cNvSpPr txBox="1"/>
          <p:nvPr/>
        </p:nvSpPr>
        <p:spPr>
          <a:xfrm>
            <a:off x="540119" y="26337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下面的表格列出了一个实验的统计数据，表示将皮球从高处落下时，弹跳高度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与下降高度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下面能表示这种关系的式子是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3" name="yt_table_1304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765179"/>
              </p:ext>
            </p:extLst>
          </p:nvPr>
        </p:nvGraphicFramePr>
        <p:xfrm>
          <a:off x="540000" y="374550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3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5" name="yt_table_13045" title="H_5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2133994"/>
                  </p:ext>
                </p:extLst>
              </p:nvPr>
            </p:nvGraphicFramePr>
            <p:xfrm>
              <a:off x="540000" y="5149108"/>
              <a:ext cx="9636190" cy="642938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479104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045" name="yt_table_13045" descr="{&quot;rangeId&quot;:5,&quot;type&quot;:&quot;Option&quot;}" title="H_5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2133994"/>
                  </p:ext>
                </p:extLst>
              </p:nvPr>
            </p:nvGraphicFramePr>
            <p:xfrm>
              <a:off x="540000" y="4623012"/>
              <a:ext cx="9636190" cy="642938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479104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64293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931" r="-8476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00218758906" title="H_28.801733">
            <a:extLst>
              <a:ext uri="{FF2B5EF4-FFF2-40B4-BE49-F238E27FC236}">
                <a16:creationId xmlns:a16="http://schemas.microsoft.com/office/drawing/2014/main" id="{4A0B3FF6-02B8-2552-3F18-7A7041F610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10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9DD373-3B1F-2C89-D58C-6ADBE30662EF}"/>
              </a:ext>
            </a:extLst>
          </p:cNvPr>
          <p:cNvSpPr txBox="1"/>
          <p:nvPr/>
        </p:nvSpPr>
        <p:spPr>
          <a:xfrm>
            <a:off x="7384307" y="30623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6" name="yt_shape_13046"/>
          <p:cNvSpPr txBox="1"/>
          <p:nvPr/>
        </p:nvSpPr>
        <p:spPr>
          <a:xfrm>
            <a:off x="540000" y="192202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解析式法表示函数</a:t>
            </a:r>
          </a:p>
        </p:txBody>
      </p:sp>
      <p:sp>
        <p:nvSpPr>
          <p:cNvPr id="13047" name="yt_shape_13047"/>
          <p:cNvSpPr txBox="1"/>
          <p:nvPr/>
        </p:nvSpPr>
        <p:spPr>
          <a:xfrm>
            <a:off x="540120" y="2426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小军用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元钱去买单价是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元的笔记本，则他剩余的钱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与他买这种笔记本的本数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8" name="yt_table_130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043969"/>
              </p:ext>
            </p:extLst>
          </p:nvPr>
        </p:nvGraphicFramePr>
        <p:xfrm>
          <a:off x="540000" y="3385771"/>
          <a:ext cx="6436360" cy="950976"/>
        </p:xfrm>
        <a:graphic>
          <a:graphicData uri="http://schemas.openxmlformats.org/drawingml/2006/table">
            <a:tbl>
              <a:tblPr/>
              <a:tblGrid>
                <a:gridCol w="32181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321818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13050" name="yt_shape_13050"/>
          <p:cNvSpPr txBox="1"/>
          <p:nvPr/>
        </p:nvSpPr>
        <p:spPr>
          <a:xfrm>
            <a:off x="540119" y="43873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758966" title="H_28.801733">
            <a:extLst>
              <a:ext uri="{FF2B5EF4-FFF2-40B4-BE49-F238E27FC236}">
                <a16:creationId xmlns:a16="http://schemas.microsoft.com/office/drawing/2014/main" id="{81A2ACE7-CC6A-857C-13C3-336983EFB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37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D1E7FF-855B-3506-81D2-CF2572F7B53D}"/>
              </a:ext>
            </a:extLst>
          </p:cNvPr>
          <p:cNvSpPr txBox="1"/>
          <p:nvPr/>
        </p:nvSpPr>
        <p:spPr>
          <a:xfrm>
            <a:off x="4852247" y="285501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F1CC02-68C3-E2F1-BCFD-077DD3A7B1E3}"/>
              </a:ext>
            </a:extLst>
          </p:cNvPr>
          <p:cNvSpPr txBox="1"/>
          <p:nvPr/>
        </p:nvSpPr>
        <p:spPr>
          <a:xfrm>
            <a:off x="1059708" y="4788260"/>
            <a:ext cx="2413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1" name="yt_shape_13051"/>
          <p:cNvSpPr txBox="1"/>
          <p:nvPr/>
        </p:nvSpPr>
        <p:spPr>
          <a:xfrm>
            <a:off x="540000" y="176306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图象法表示函数</a:t>
            </a:r>
          </a:p>
        </p:txBody>
      </p:sp>
      <p:sp>
        <p:nvSpPr>
          <p:cNvPr id="13052" name="yt_shape_13052"/>
          <p:cNvSpPr txBox="1"/>
          <p:nvPr/>
        </p:nvSpPr>
        <p:spPr>
          <a:xfrm>
            <a:off x="540119" y="22673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如图是我国古代计时器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漏壶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的示意图，在壶内盛一定量的水，水从壶底的小孔漏出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壶壁内画有刻度，人们根据壶中水面的位置计时，用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表示壶底到水面的高度，则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53" name="yt_image_13053" title="H_125.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9686" y="3859306"/>
            <a:ext cx="743262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759024" title="H_28.801733">
            <a:extLst>
              <a:ext uri="{FF2B5EF4-FFF2-40B4-BE49-F238E27FC236}">
                <a16:creationId xmlns:a16="http://schemas.microsoft.com/office/drawing/2014/main" id="{7CC80CC9-33C2-42B5-EB12-127FEC898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47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23B0C1-4D78-161C-0237-73055EC6D13E}"/>
              </a:ext>
            </a:extLst>
          </p:cNvPr>
          <p:cNvSpPr txBox="1"/>
          <p:nvPr/>
        </p:nvSpPr>
        <p:spPr>
          <a:xfrm>
            <a:off x="7730382" y="31715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119" y="134404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如图是弹簧在弹性限度内挂上重物后的线性图，其中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表示弹簧的长度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表示所挂物体的质量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根据图象，回答问题：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当所挂物体的质量分别是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千克时，弹簧的长度分别是多少厘米？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058" name="yt_image_13058" title="H_128.2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0017" y="3429000"/>
            <a:ext cx="295198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BFE318-E13C-BE8C-94C2-365CE81DB908}"/>
              </a:ext>
            </a:extLst>
          </p:cNvPr>
          <p:cNvSpPr txBox="1"/>
          <p:nvPr/>
        </p:nvSpPr>
        <p:spPr>
          <a:xfrm>
            <a:off x="450108" y="3199192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060"/>
          <p:cNvSpPr txBox="1"/>
          <p:nvPr/>
        </p:nvSpPr>
        <p:spPr>
          <a:xfrm>
            <a:off x="540000" y="3902098"/>
            <a:ext cx="778639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可以看成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的函数吗？如果可以，请写出函数及其自变量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可以，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71FDD1-0AD9-842A-D5E1-A47BD27DD540}"/>
              </a:ext>
            </a:extLst>
          </p:cNvPr>
          <p:cNvSpPr txBox="1"/>
          <p:nvPr/>
        </p:nvSpPr>
        <p:spPr>
          <a:xfrm>
            <a:off x="449989" y="4824509"/>
            <a:ext cx="591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可以，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000" y="1832050"/>
            <a:ext cx="752449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对自变量或函数代表的实际意义理解不准确</a:t>
            </a:r>
          </a:p>
        </p:txBody>
      </p:sp>
      <p:sp>
        <p:nvSpPr>
          <p:cNvPr id="13065" name="yt_shape_13065"/>
          <p:cNvSpPr txBox="1"/>
          <p:nvPr/>
        </p:nvSpPr>
        <p:spPr>
          <a:xfrm>
            <a:off x="540119" y="23363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兴义五中月考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已知等腰三角形的周长是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，底边长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是腰长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的函数，则下列图象中，能正确反映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之间函数关系的图象是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66" name="yt_image_1306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48159"/>
            <a:ext cx="109648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67" name="yt_image_1306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6480" y="3448159"/>
            <a:ext cx="109648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68" name="yt_image_1306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2960" y="3453874"/>
            <a:ext cx="101447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69" name="yt_image_1306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7432" y="3453874"/>
            <a:ext cx="101447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2" name="yt_shape_13072"/>
          <p:cNvSpPr txBox="1"/>
          <p:nvPr/>
        </p:nvSpPr>
        <p:spPr>
          <a:xfrm>
            <a:off x="888206" y="49237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073" name="yt_shape_13073"/>
          <p:cNvSpPr txBox="1"/>
          <p:nvPr/>
        </p:nvSpPr>
        <p:spPr>
          <a:xfrm>
            <a:off x="2353093" y="49237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074" name="yt_shape_13074"/>
          <p:cNvSpPr txBox="1"/>
          <p:nvPr/>
        </p:nvSpPr>
        <p:spPr>
          <a:xfrm>
            <a:off x="3768569" y="49237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075" name="yt_shape_13075"/>
          <p:cNvSpPr txBox="1"/>
          <p:nvPr/>
        </p:nvSpPr>
        <p:spPr>
          <a:xfrm>
            <a:off x="5134634" y="49237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759100">
            <a:extLst>
              <a:ext uri="{FF2B5EF4-FFF2-40B4-BE49-F238E27FC236}">
                <a16:creationId xmlns:a16="http://schemas.microsoft.com/office/drawing/2014/main" id="{06BDDDE2-CD3C-EAB3-D844-E8176CBC7B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37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95B174-73F9-A62A-C790-AFEA850F7475}"/>
              </a:ext>
            </a:extLst>
          </p:cNvPr>
          <p:cNvSpPr txBox="1"/>
          <p:nvPr/>
        </p:nvSpPr>
        <p:spPr>
          <a:xfrm>
            <a:off x="7425582" y="2765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7" name="yt_shape_13077"/>
          <p:cNvSpPr txBox="1"/>
          <p:nvPr/>
        </p:nvSpPr>
        <p:spPr>
          <a:xfrm>
            <a:off x="540000" y="120018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76" name="yt_image_1307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0018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9" name="yt_shape_13079"/>
          <p:cNvSpPr txBox="1"/>
          <p:nvPr/>
        </p:nvSpPr>
        <p:spPr>
          <a:xfrm>
            <a:off x="540119" y="18920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东东用仪器匀速向如图所示的容器中注水，直到注满为止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表示注水时间，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表示水面的高度，下列图象适合表示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80" name="yt_image_1308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1846" y="3429000"/>
            <a:ext cx="139007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2" name="yt_image_1308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711457"/>
            <a:ext cx="986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3" name="yt_image_130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86659" y="3711457"/>
            <a:ext cx="986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4" name="yt_image_1308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3318" y="3711457"/>
            <a:ext cx="986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5" name="yt_image_130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9977" y="3711457"/>
            <a:ext cx="986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8" name="yt_shape_13088"/>
          <p:cNvSpPr txBox="1"/>
          <p:nvPr/>
        </p:nvSpPr>
        <p:spPr>
          <a:xfrm>
            <a:off x="833295" y="47252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089" name="yt_shape_13089"/>
          <p:cNvSpPr txBox="1"/>
          <p:nvPr/>
        </p:nvSpPr>
        <p:spPr>
          <a:xfrm>
            <a:off x="2188361" y="47252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3535020" y="47252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091" name="yt_shape_13091"/>
          <p:cNvSpPr txBox="1"/>
          <p:nvPr/>
        </p:nvSpPr>
        <p:spPr>
          <a:xfrm>
            <a:off x="4873272" y="47252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042765-6202-04B2-E4D3-3660E0B408F7}"/>
              </a:ext>
            </a:extLst>
          </p:cNvPr>
          <p:cNvSpPr txBox="1"/>
          <p:nvPr/>
        </p:nvSpPr>
        <p:spPr>
          <a:xfrm>
            <a:off x="1059708" y="27962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1604</Words>
  <Application>Microsoft Office PowerPoint</Application>
  <PresentationFormat>宽屏</PresentationFormat>
  <Paragraphs>134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