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9" r:id="rId7"/>
    <p:sldId id="370" r:id="rId8"/>
    <p:sldId id="373" r:id="rId9"/>
    <p:sldId id="374" r:id="rId10"/>
    <p:sldId id="376" r:id="rId11"/>
    <p:sldId id="378" r:id="rId12"/>
    <p:sldId id="379" r:id="rId13"/>
    <p:sldId id="380" r:id="rId14"/>
    <p:sldId id="381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bin"/><Relationship Id="rId5" Type="http://schemas.openxmlformats.org/officeDocument/2006/relationships/image" Target="../media/image10.bin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bin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0" name="yt_image_10900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7703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3" name="yt_shape_10903"/>
          <p:cNvSpPr txBox="1"/>
          <p:nvPr/>
        </p:nvSpPr>
        <p:spPr>
          <a:xfrm>
            <a:off x="540119" y="34184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勾股定理：如果直角三角形的两条直角边长分别为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，斜边长为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，那么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6F5810-3EFF-712F-11D8-1FA713AFE604}"/>
              </a:ext>
            </a:extLst>
          </p:cNvPr>
          <p:cNvSpPr txBox="1"/>
          <p:nvPr/>
        </p:nvSpPr>
        <p:spPr>
          <a:xfrm>
            <a:off x="11253046" y="3371633"/>
            <a:ext cx="43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D0BA0F-9183-25A4-5FBB-2094677C2ED6}"/>
              </a:ext>
            </a:extLst>
          </p:cNvPr>
          <p:cNvSpPr txBox="1"/>
          <p:nvPr/>
        </p:nvSpPr>
        <p:spPr>
          <a:xfrm>
            <a:off x="450108" y="3847121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EF434AA-B852-EE23-95B1-EEC2FD8DA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2015610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119" y="14524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个全等的直角三角形和一个小正方形组成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如图，直角三角形的直角边长为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，斜边长为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，则每个直角三角形的面积为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68" name="yt_shape_10968"/>
          <p:cNvSpPr txBox="1"/>
          <p:nvPr/>
        </p:nvSpPr>
        <p:spPr>
          <a:xfrm>
            <a:off x="540000" y="54428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65" name="yt_shape_10965" title="H_184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612" y="3044382"/>
            <a:ext cx="1946775" cy="2348244"/>
            <a:chOff x="0" y="0"/>
            <a:chExt cx="1946775" cy="2348244"/>
          </a:xfrm>
        </p:grpSpPr>
        <p:pic>
          <p:nvPicPr>
            <p:cNvPr id="2" name="yt_image_1096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6775" cy="195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67" name="yt_shape_10967"/>
            <p:cNvSpPr txBox="1"/>
            <p:nvPr/>
          </p:nvSpPr>
          <p:spPr>
            <a:xfrm>
              <a:off x="440106" y="19882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ABFCA4E-CCCD-5D8A-98D4-75CEB4F0A15C}"/>
              </a:ext>
            </a:extLst>
          </p:cNvPr>
          <p:cNvSpPr txBox="1"/>
          <p:nvPr/>
        </p:nvSpPr>
        <p:spPr>
          <a:xfrm>
            <a:off x="2583708" y="23566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9" name="yt_shape_10969"/>
          <p:cNvSpPr txBox="1"/>
          <p:nvPr/>
        </p:nvSpPr>
        <p:spPr>
          <a:xfrm>
            <a:off x="540119" y="2087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73" name="yt_shape_10973"/>
          <p:cNvSpPr txBox="1"/>
          <p:nvPr/>
        </p:nvSpPr>
        <p:spPr>
          <a:xfrm>
            <a:off x="540000" y="48080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70" name="yt_shape_10970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446" y="3199135"/>
            <a:ext cx="1489107" cy="1558431"/>
            <a:chOff x="0" y="0"/>
            <a:chExt cx="1489107" cy="1558431"/>
          </a:xfrm>
        </p:grpSpPr>
        <p:pic>
          <p:nvPicPr>
            <p:cNvPr id="2" name="yt_image_109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9107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72" name="yt_shape_10972"/>
            <p:cNvSpPr txBox="1"/>
            <p:nvPr/>
          </p:nvSpPr>
          <p:spPr>
            <a:xfrm>
              <a:off x="135089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899B6A-FCCE-250A-2888-60B5A3599056}"/>
              </a:ext>
            </a:extLst>
          </p:cNvPr>
          <p:cNvSpPr txBox="1"/>
          <p:nvPr/>
        </p:nvSpPr>
        <p:spPr>
          <a:xfrm>
            <a:off x="6746132" y="251601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120" y="10992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红河县一中期中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某学习小组经过合作交流，给出了下面的解题思路，请你按照他们的解题思路，完成解答过程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75" name="yt_image_10975" title="H_116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6390" y="2691193"/>
            <a:ext cx="153572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7" name="yt_shape_10977"/>
          <p:cNvSpPr txBox="1"/>
          <p:nvPr/>
        </p:nvSpPr>
        <p:spPr>
          <a:xfrm>
            <a:off x="540000" y="2548507"/>
            <a:ext cx="8061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的代数式表示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21DE1C-E442-280B-0692-DC19AE190E0D}"/>
              </a:ext>
            </a:extLst>
          </p:cNvPr>
          <p:cNvSpPr txBox="1"/>
          <p:nvPr/>
        </p:nvSpPr>
        <p:spPr>
          <a:xfrm>
            <a:off x="7307989" y="2501701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978"/>
          <p:cNvSpPr txBox="1"/>
          <p:nvPr/>
        </p:nvSpPr>
        <p:spPr>
          <a:xfrm>
            <a:off x="540000" y="3092657"/>
            <a:ext cx="939520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请根据勾股定理，利用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桥梁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建立方程，并求出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解：由勾股定理，得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07C6EB-D1D7-4C4F-8FE7-42CBDB00505B}"/>
              </a:ext>
            </a:extLst>
          </p:cNvPr>
          <p:cNvSpPr txBox="1"/>
          <p:nvPr/>
        </p:nvSpPr>
        <p:spPr>
          <a:xfrm>
            <a:off x="449989" y="352133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5E8338-C2BE-335B-CEC0-58D4B6626E19}"/>
              </a:ext>
            </a:extLst>
          </p:cNvPr>
          <p:cNvSpPr txBox="1"/>
          <p:nvPr/>
        </p:nvSpPr>
        <p:spPr>
          <a:xfrm>
            <a:off x="449989" y="3996827"/>
            <a:ext cx="383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4E6167-C852-E1C3-585C-4906B38168D5}"/>
              </a:ext>
            </a:extLst>
          </p:cNvPr>
          <p:cNvSpPr txBox="1"/>
          <p:nvPr/>
        </p:nvSpPr>
        <p:spPr>
          <a:xfrm>
            <a:off x="449989" y="4472315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E13B75-28A6-E28B-FBFD-AA2A67FB0A87}"/>
              </a:ext>
            </a:extLst>
          </p:cNvPr>
          <p:cNvSpPr txBox="1"/>
          <p:nvPr/>
        </p:nvSpPr>
        <p:spPr>
          <a:xfrm>
            <a:off x="449989" y="4947803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707532-9A1E-FB2D-600E-51BC08D7108E}"/>
              </a:ext>
            </a:extLst>
          </p:cNvPr>
          <p:cNvSpPr txBox="1"/>
          <p:nvPr/>
        </p:nvSpPr>
        <p:spPr>
          <a:xfrm>
            <a:off x="449989" y="5423291"/>
            <a:ext cx="1458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2" name="yt_shape_10982"/>
          <p:cNvSpPr txBox="1"/>
          <p:nvPr/>
        </p:nvSpPr>
        <p:spPr>
          <a:xfrm>
            <a:off x="540000" y="864916"/>
            <a:ext cx="3877408" cy="5501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81" name="yt_image_1098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4916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4" name="yt_shape_10984"/>
          <p:cNvSpPr txBox="1"/>
          <p:nvPr/>
        </p:nvSpPr>
        <p:spPr>
          <a:xfrm>
            <a:off x="540119" y="1562499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阅读与思考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如图，等腰直角三角板如图放置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直角顶点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上，分别过点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986"/>
              <p:cNvSpPr txBox="1"/>
              <p:nvPr/>
            </p:nvSpPr>
            <p:spPr>
              <a:xfrm>
                <a:off x="540000" y="2765918"/>
                <a:ext cx="5416868" cy="37014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09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5918"/>
                <a:ext cx="5416868" cy="3701463"/>
              </a:xfrm>
              <a:prstGeom prst="rect">
                <a:avLst/>
              </a:prstGeom>
              <a:blipFill>
                <a:blip r:embed="rId3"/>
                <a:stretch>
                  <a:fillRect l="-3491" t="-2965" b="-4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988" title="H_107.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02493" y="3008782"/>
            <a:ext cx="2149506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A49E8C6-674F-0EA9-8622-F6A387C05CA3}"/>
              </a:ext>
            </a:extLst>
          </p:cNvPr>
          <p:cNvSpPr txBox="1"/>
          <p:nvPr/>
        </p:nvSpPr>
        <p:spPr>
          <a:xfrm>
            <a:off x="449989" y="2719112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7892A-2190-5BAF-E099-47DA6FA9F367}"/>
              </a:ext>
            </a:extLst>
          </p:cNvPr>
          <p:cNvSpPr txBox="1"/>
          <p:nvPr/>
        </p:nvSpPr>
        <p:spPr>
          <a:xfrm>
            <a:off x="449989" y="3194600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E49638-CEB7-484D-1747-C3A348FC2C54}"/>
              </a:ext>
            </a:extLst>
          </p:cNvPr>
          <p:cNvSpPr txBox="1"/>
          <p:nvPr/>
        </p:nvSpPr>
        <p:spPr>
          <a:xfrm>
            <a:off x="449989" y="3670088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75D3522-60E4-DDD2-492F-EFE1CE16A28B}"/>
              </a:ext>
            </a:extLst>
          </p:cNvPr>
          <p:cNvSpPr txBox="1"/>
          <p:nvPr/>
        </p:nvSpPr>
        <p:spPr>
          <a:xfrm>
            <a:off x="449989" y="4145576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DC99BED-F081-6F28-71BB-59AF682779D2}"/>
                  </a:ext>
                </a:extLst>
              </p:cNvPr>
              <p:cNvSpPr txBox="1"/>
              <p:nvPr/>
            </p:nvSpPr>
            <p:spPr>
              <a:xfrm>
                <a:off x="449989" y="4302723"/>
                <a:ext cx="55445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DC99BED-F081-6F28-71BB-59AF68277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2723"/>
                <a:ext cx="5544566" cy="1611643"/>
              </a:xfrm>
              <a:prstGeom prst="rect">
                <a:avLst/>
              </a:prstGeom>
              <a:blipFill>
                <a:blip r:embed="rId5"/>
                <a:stretch>
                  <a:fillRect l="-1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B81269E-0A26-601B-690A-84DF83DFA9AD}"/>
              </a:ext>
            </a:extLst>
          </p:cNvPr>
          <p:cNvSpPr txBox="1"/>
          <p:nvPr/>
        </p:nvSpPr>
        <p:spPr>
          <a:xfrm>
            <a:off x="449989" y="5895691"/>
            <a:ext cx="388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5F4835-C3E2-B65A-B471-8E8BE355AC6E}"/>
              </a:ext>
            </a:extLst>
          </p:cNvPr>
          <p:cNvSpPr txBox="1"/>
          <p:nvPr/>
        </p:nvSpPr>
        <p:spPr>
          <a:xfrm>
            <a:off x="449989" y="6371179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0" name="yt_shape_10990"/>
          <p:cNvSpPr txBox="1"/>
          <p:nvPr/>
        </p:nvSpPr>
        <p:spPr>
          <a:xfrm>
            <a:off x="540000" y="1645205"/>
            <a:ext cx="83340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，利用此图证明勾股定理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991"/>
              <p:cNvSpPr txBox="1"/>
              <p:nvPr/>
            </p:nvSpPr>
            <p:spPr>
              <a:xfrm>
                <a:off x="540000" y="2276872"/>
                <a:ext cx="8523167" cy="2942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知：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整理，得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0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8523167" cy="2942665"/>
              </a:xfrm>
              <a:prstGeom prst="rect">
                <a:avLst/>
              </a:prstGeom>
              <a:blipFill>
                <a:blip r:embed="rId2"/>
                <a:stretch>
                  <a:fillRect l="-2217" t="-1867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93" name="yt_image_1099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2493" y="2276872"/>
            <a:ext cx="2149506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96DB01-69CB-94D3-6F3B-5D4139521AC2}"/>
              </a:ext>
            </a:extLst>
          </p:cNvPr>
          <p:cNvSpPr txBox="1"/>
          <p:nvPr/>
        </p:nvSpPr>
        <p:spPr>
          <a:xfrm>
            <a:off x="449989" y="2230066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1B5019-E716-8620-DC3C-C20ED7BE55E2}"/>
                  </a:ext>
                </a:extLst>
              </p:cNvPr>
              <p:cNvSpPr txBox="1"/>
              <p:nvPr/>
            </p:nvSpPr>
            <p:spPr>
              <a:xfrm>
                <a:off x="449989" y="2705554"/>
                <a:ext cx="6493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1B5019-E716-8620-DC3C-C20ED7BE5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5554"/>
                <a:ext cx="6493573" cy="765061"/>
              </a:xfrm>
              <a:prstGeom prst="rect">
                <a:avLst/>
              </a:prstGeom>
              <a:blipFill>
                <a:blip r:embed="rId4"/>
                <a:stretch>
                  <a:fillRect l="-1502" r="-159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B753DB-80DF-D002-99FE-58FDFD40AAB0}"/>
                  </a:ext>
                </a:extLst>
              </p:cNvPr>
              <p:cNvSpPr txBox="1"/>
              <p:nvPr/>
            </p:nvSpPr>
            <p:spPr>
              <a:xfrm>
                <a:off x="449989" y="3377003"/>
                <a:ext cx="8519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B753DB-80DF-D002-99FE-58FDFD40A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7003"/>
                <a:ext cx="8519223" cy="765061"/>
              </a:xfrm>
              <a:prstGeom prst="rect">
                <a:avLst/>
              </a:prstGeom>
              <a:blipFill>
                <a:blip r:embed="rId5"/>
                <a:stretch>
                  <a:fillRect l="-1145" r="-100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B8488E-70D3-4B7B-C02D-F976209FEE57}"/>
                  </a:ext>
                </a:extLst>
              </p:cNvPr>
              <p:cNvSpPr txBox="1"/>
              <p:nvPr/>
            </p:nvSpPr>
            <p:spPr>
              <a:xfrm>
                <a:off x="449989" y="4048452"/>
                <a:ext cx="3520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B8488E-70D3-4B7B-C02D-F976209FE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8452"/>
                <a:ext cx="3520186" cy="765061"/>
              </a:xfrm>
              <a:prstGeom prst="rect">
                <a:avLst/>
              </a:prstGeom>
              <a:blipFill>
                <a:blip r:embed="rId6"/>
                <a:stretch>
                  <a:fillRect l="-2773" r="-29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B626D5D-EB00-66F2-AED5-D57BC0B83991}"/>
              </a:ext>
            </a:extLst>
          </p:cNvPr>
          <p:cNvSpPr txBox="1"/>
          <p:nvPr/>
        </p:nvSpPr>
        <p:spPr>
          <a:xfrm>
            <a:off x="449989" y="4719901"/>
            <a:ext cx="2829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4" name="yt_image_1090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124950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7" name="yt_shape_10907"/>
          <p:cNvSpPr txBox="1"/>
          <p:nvPr/>
        </p:nvSpPr>
        <p:spPr>
          <a:xfrm>
            <a:off x="540119" y="16293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如图是一株美丽的勾股树，其中所有的四边形都是正方形，所有的三角形都是直角三角形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，则最大的正方形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08" name="yt_image_10908" title="H_108.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077" y="3221319"/>
            <a:ext cx="135184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0" name="yt_shape_10910"/>
          <p:cNvSpPr txBox="1"/>
          <p:nvPr/>
        </p:nvSpPr>
        <p:spPr>
          <a:xfrm>
            <a:off x="540120" y="46536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根据勾股定理的几何意义可知，正方形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的面积之和为正方形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的面积之和为正方形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的面积，而正方形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的面积之和为正方形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B31559-689B-4D8F-8AB4-76E8D9DF8FE2}"/>
              </a:ext>
            </a:extLst>
          </p:cNvPr>
          <p:cNvSpPr txBox="1"/>
          <p:nvPr/>
        </p:nvSpPr>
        <p:spPr>
          <a:xfrm>
            <a:off x="1059708" y="158258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1" name="yt_shape_10911"/>
          <p:cNvSpPr txBox="1"/>
          <p:nvPr/>
        </p:nvSpPr>
        <p:spPr>
          <a:xfrm>
            <a:off x="540000" y="2674544"/>
            <a:ext cx="667650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利用勾股定理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求未知边长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83539F-B9EE-C792-D62A-406CF9A35FEF}"/>
              </a:ext>
            </a:extLst>
          </p:cNvPr>
          <p:cNvSpPr txBox="1"/>
          <p:nvPr/>
        </p:nvSpPr>
        <p:spPr>
          <a:xfrm>
            <a:off x="1059589" y="262773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111719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15" name="yt_image_1091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1719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8" name="yt_shape_10918"/>
          <p:cNvSpPr txBox="1"/>
          <p:nvPr/>
        </p:nvSpPr>
        <p:spPr>
          <a:xfrm>
            <a:off x="540000" y="1820495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勾股定理的认识</a:t>
            </a:r>
          </a:p>
        </p:txBody>
      </p:sp>
      <p:sp>
        <p:nvSpPr>
          <p:cNvPr id="10919" name="yt_shape_10919"/>
          <p:cNvSpPr txBox="1"/>
          <p:nvPr/>
        </p:nvSpPr>
        <p:spPr>
          <a:xfrm>
            <a:off x="540000" y="2324805"/>
            <a:ext cx="8406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，则下列各式中不成立的是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0" name="yt_table_109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282389"/>
              </p:ext>
            </p:extLst>
          </p:nvPr>
        </p:nvGraphicFramePr>
        <p:xfrm>
          <a:off x="540000" y="2804108"/>
          <a:ext cx="6771006" cy="950976"/>
        </p:xfrm>
        <a:graphic>
          <a:graphicData uri="http://schemas.openxmlformats.org/drawingml/2006/table">
            <a:tbl>
              <a:tblPr/>
              <a:tblGrid>
                <a:gridCol w="385159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922" name="yt_shape_10922"/>
          <p:cNvSpPr txBox="1"/>
          <p:nvPr/>
        </p:nvSpPr>
        <p:spPr>
          <a:xfrm>
            <a:off x="540000" y="3805662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下面各图中，不能证明勾股定理的是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923" name="yt_image_1092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86478"/>
            <a:ext cx="767185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4" name="yt_image_1092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7185" y="4596206"/>
            <a:ext cx="104241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5" name="yt_image_1092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9601" y="4437329"/>
            <a:ext cx="1141363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6" name="yt_image_1092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0964" y="4437329"/>
            <a:ext cx="1125018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9" name="yt_shape_10929"/>
          <p:cNvSpPr txBox="1"/>
          <p:nvPr/>
        </p:nvSpPr>
        <p:spPr>
          <a:xfrm>
            <a:off x="723558" y="563862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930" name="yt_shape_10930"/>
          <p:cNvSpPr txBox="1"/>
          <p:nvPr/>
        </p:nvSpPr>
        <p:spPr>
          <a:xfrm>
            <a:off x="1996766" y="563862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931" name="yt_shape_10931"/>
          <p:cNvSpPr txBox="1"/>
          <p:nvPr/>
        </p:nvSpPr>
        <p:spPr>
          <a:xfrm>
            <a:off x="3448655" y="563862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932" name="yt_shape_10932"/>
          <p:cNvSpPr txBox="1"/>
          <p:nvPr/>
        </p:nvSpPr>
        <p:spPr>
          <a:xfrm>
            <a:off x="4933439" y="563862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424254">
            <a:extLst>
              <a:ext uri="{FF2B5EF4-FFF2-40B4-BE49-F238E27FC236}">
                <a16:creationId xmlns:a16="http://schemas.microsoft.com/office/drawing/2014/main" id="{CED3F97A-DBB8-CB27-118C-0F18F8BF29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217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50C5B5-84F0-9CDA-D925-F35C67BCD38B}"/>
              </a:ext>
            </a:extLst>
          </p:cNvPr>
          <p:cNvSpPr txBox="1"/>
          <p:nvPr/>
        </p:nvSpPr>
        <p:spPr>
          <a:xfrm>
            <a:off x="7962039" y="22779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E87BDC-4E0E-748D-A2D5-71ADE046E32B}"/>
              </a:ext>
            </a:extLst>
          </p:cNvPr>
          <p:cNvSpPr txBox="1"/>
          <p:nvPr/>
        </p:nvSpPr>
        <p:spPr>
          <a:xfrm>
            <a:off x="6164989" y="37588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3" name="yt_shape_10933"/>
          <p:cNvSpPr txBox="1"/>
          <p:nvPr/>
        </p:nvSpPr>
        <p:spPr>
          <a:xfrm>
            <a:off x="540119" y="1939350"/>
            <a:ext cx="1138852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的三边向外作正方形，其面积分别为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49559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34" name="yt_shape_10934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872" y="3051149"/>
            <a:ext cx="1816255" cy="1854468"/>
            <a:chOff x="0" y="0"/>
            <a:chExt cx="1816255" cy="1854468"/>
          </a:xfrm>
        </p:grpSpPr>
        <p:pic>
          <p:nvPicPr>
            <p:cNvPr id="2" name="yt_image_1093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6255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36" name="yt_shape_10936"/>
            <p:cNvSpPr txBox="1"/>
            <p:nvPr/>
          </p:nvSpPr>
          <p:spPr>
            <a:xfrm>
              <a:off x="374846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FC4AF4-3653-EFA3-A4CC-EAEB26936BED}"/>
              </a:ext>
            </a:extLst>
          </p:cNvPr>
          <p:cNvSpPr txBox="1"/>
          <p:nvPr/>
        </p:nvSpPr>
        <p:spPr>
          <a:xfrm>
            <a:off x="1631504" y="236803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8" name="yt_shape_10938"/>
          <p:cNvSpPr txBox="1"/>
          <p:nvPr/>
        </p:nvSpPr>
        <p:spPr>
          <a:xfrm>
            <a:off x="540000" y="900000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利用勾股定理进行计算</a:t>
            </a:r>
          </a:p>
        </p:txBody>
      </p:sp>
      <p:sp>
        <p:nvSpPr>
          <p:cNvPr id="10939" name="yt_shape_10939"/>
          <p:cNvSpPr txBox="1"/>
          <p:nvPr/>
        </p:nvSpPr>
        <p:spPr>
          <a:xfrm>
            <a:off x="540119" y="14043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43" name="yt_table_10943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1445244"/>
                  </p:ext>
                </p:extLst>
              </p:nvPr>
            </p:nvGraphicFramePr>
            <p:xfrm>
              <a:off x="540000" y="2363745"/>
              <a:ext cx="7543547" cy="46463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43" name="yt_table_10943_skip" descr="{&quot;rangeId&quot;:9,&quot;type&quot;:&quot;Option&quot;,&quot;drawing&quot;:[&quot;yt_shape_10940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1445244"/>
                  </p:ext>
                </p:extLst>
              </p:nvPr>
            </p:nvGraphicFramePr>
            <p:xfrm>
              <a:off x="540000" y="2363745"/>
              <a:ext cx="7543547" cy="46463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4608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127" t="-1299" r="-4788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40" name="yt_shape_10940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4329" y="2363745"/>
            <a:ext cx="1385460" cy="1997343"/>
            <a:chOff x="0" y="0"/>
            <a:chExt cx="1385460" cy="1997343"/>
          </a:xfrm>
        </p:grpSpPr>
        <p:pic>
          <p:nvPicPr>
            <p:cNvPr id="3" name="yt_image_1094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5460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42" name="yt_shape_10942"/>
            <p:cNvSpPr txBox="1"/>
            <p:nvPr/>
          </p:nvSpPr>
          <p:spPr>
            <a:xfrm>
              <a:off x="159449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944" name="yt_shape_10944"/>
          <p:cNvSpPr txBox="1"/>
          <p:nvPr/>
        </p:nvSpPr>
        <p:spPr>
          <a:xfrm>
            <a:off x="540000" y="4411435"/>
            <a:ext cx="996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48" name="yt_table_10948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3852470"/>
                  </p:ext>
                </p:extLst>
              </p:nvPr>
            </p:nvGraphicFramePr>
            <p:xfrm>
              <a:off x="540000" y="4890738"/>
              <a:ext cx="7519734" cy="712788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48" name="yt_table_10948_skip" descr="{&quot;rangeId&quot;:10,&quot;type&quot;:&quot;Option&quot;,&quot;drawing&quot;:[&quot;yt_shape_10945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3852470"/>
                  </p:ext>
                </p:extLst>
              </p:nvPr>
            </p:nvGraphicFramePr>
            <p:xfrm>
              <a:off x="540000" y="4890738"/>
              <a:ext cx="7519734" cy="712788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62" r="-14634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127" r="-4676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4397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45" name="yt_shape_10945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9278" y="4890738"/>
            <a:ext cx="1440523" cy="1542429"/>
            <a:chOff x="0" y="0"/>
            <a:chExt cx="1440523" cy="1542429"/>
          </a:xfrm>
        </p:grpSpPr>
        <p:pic>
          <p:nvPicPr>
            <p:cNvPr id="2" name="yt_image_1094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40523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47" name="yt_shape_10947"/>
            <p:cNvSpPr txBox="1"/>
            <p:nvPr/>
          </p:nvSpPr>
          <p:spPr>
            <a:xfrm>
              <a:off x="186980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00218424322">
            <a:extLst>
              <a:ext uri="{FF2B5EF4-FFF2-40B4-BE49-F238E27FC236}">
                <a16:creationId xmlns:a16="http://schemas.microsoft.com/office/drawing/2014/main" id="{A8A1A346-2201-1BEB-D424-58ECFD9BFE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A4AC57C-9852-D574-3BB2-ABF00543F833}"/>
              </a:ext>
            </a:extLst>
          </p:cNvPr>
          <p:cNvSpPr txBox="1"/>
          <p:nvPr/>
        </p:nvSpPr>
        <p:spPr>
          <a:xfrm>
            <a:off x="1059708" y="18329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BEDC2C-160C-E28D-EC05-93901DCD5603}"/>
              </a:ext>
            </a:extLst>
          </p:cNvPr>
          <p:cNvSpPr txBox="1"/>
          <p:nvPr/>
        </p:nvSpPr>
        <p:spPr>
          <a:xfrm>
            <a:off x="9505089" y="43646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9" name="yt_shape_10949"/>
          <p:cNvSpPr txBox="1"/>
          <p:nvPr/>
        </p:nvSpPr>
        <p:spPr>
          <a:xfrm>
            <a:off x="540000" y="1658883"/>
            <a:ext cx="10137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50" name="yt_image_10950" title="H_102.3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6480" y="2290550"/>
            <a:ext cx="138132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52" name="yt_shape_10952"/>
              <p:cNvSpPr txBox="1"/>
              <p:nvPr/>
            </p:nvSpPr>
            <p:spPr>
              <a:xfrm>
                <a:off x="540000" y="2251670"/>
                <a:ext cx="5905463" cy="19184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52" name="yt_shape_10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1670"/>
                <a:ext cx="5905463" cy="1918474"/>
              </a:xfrm>
              <a:prstGeom prst="rect">
                <a:avLst/>
              </a:prstGeom>
              <a:blipFill>
                <a:blip r:embed="rId3"/>
                <a:stretch>
                  <a:fillRect l="-3202" t="-2540" r="-2479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61ECAF-960D-47D6-C950-67742C8E9B4D}"/>
              </a:ext>
            </a:extLst>
          </p:cNvPr>
          <p:cNvSpPr txBox="1"/>
          <p:nvPr/>
        </p:nvSpPr>
        <p:spPr>
          <a:xfrm>
            <a:off x="449989" y="2204864"/>
            <a:ext cx="572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C00E67-649B-0903-5C91-B420190E1427}"/>
              </a:ext>
            </a:extLst>
          </p:cNvPr>
          <p:cNvSpPr txBox="1"/>
          <p:nvPr/>
        </p:nvSpPr>
        <p:spPr>
          <a:xfrm>
            <a:off x="449989" y="2680352"/>
            <a:ext cx="602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03A652-EA1F-FFA7-8F70-4B8F7CB5A1DB}"/>
              </a:ext>
            </a:extLst>
          </p:cNvPr>
          <p:cNvSpPr txBox="1"/>
          <p:nvPr/>
        </p:nvSpPr>
        <p:spPr>
          <a:xfrm>
            <a:off x="449989" y="3155841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DFED75-FB18-8F62-1D42-DD50602A8775}"/>
                  </a:ext>
                </a:extLst>
              </p:cNvPr>
              <p:cNvSpPr txBox="1"/>
              <p:nvPr/>
            </p:nvSpPr>
            <p:spPr>
              <a:xfrm>
                <a:off x="449989" y="3631328"/>
                <a:ext cx="4588701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DFED75-FB18-8F62-1D42-DD50602A8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1328"/>
                <a:ext cx="4588701" cy="567068"/>
              </a:xfrm>
              <a:prstGeom prst="rect">
                <a:avLst/>
              </a:prstGeom>
              <a:blipFill>
                <a:blip r:embed="rId4"/>
                <a:stretch>
                  <a:fillRect l="-2125" r="-2125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4" name="yt_shape_10954"/>
          <p:cNvSpPr txBox="1"/>
          <p:nvPr/>
        </p:nvSpPr>
        <p:spPr>
          <a:xfrm>
            <a:off x="540000" y="1903754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考虑不全漏解出错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5" name="yt_shape_10955"/>
              <p:cNvSpPr txBox="1"/>
              <p:nvPr/>
            </p:nvSpPr>
            <p:spPr>
              <a:xfrm>
                <a:off x="540000" y="2403319"/>
                <a:ext cx="6581930" cy="29109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已知直角三角形的三边长为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为斜边长，则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为直角边长，则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5" name="yt_shape_10955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3319"/>
                <a:ext cx="6581930" cy="2910925"/>
              </a:xfrm>
              <a:prstGeom prst="rect">
                <a:avLst/>
              </a:prstGeom>
              <a:blipFill>
                <a:blip r:embed="rId2"/>
                <a:stretch>
                  <a:fillRect l="-2873" t="-1674" r="-1946" b="-5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424396" title="H_28.801733">
            <a:extLst>
              <a:ext uri="{FF2B5EF4-FFF2-40B4-BE49-F238E27FC236}">
                <a16:creationId xmlns:a16="http://schemas.microsoft.com/office/drawing/2014/main" id="{22CF27B1-9BC4-3FEF-681D-D6FAE30F5D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4308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871203-3DCD-5246-6D48-CA89B4539348}"/>
              </a:ext>
            </a:extLst>
          </p:cNvPr>
          <p:cNvSpPr txBox="1"/>
          <p:nvPr/>
        </p:nvSpPr>
        <p:spPr>
          <a:xfrm>
            <a:off x="449989" y="2832001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为斜边长，则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463346-3643-2928-667B-BB83C6EFEF1B}"/>
              </a:ext>
            </a:extLst>
          </p:cNvPr>
          <p:cNvSpPr txBox="1"/>
          <p:nvPr/>
        </p:nvSpPr>
        <p:spPr>
          <a:xfrm>
            <a:off x="449989" y="3307489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07F3E5-71B3-9694-EFF3-D0B6A5448099}"/>
              </a:ext>
            </a:extLst>
          </p:cNvPr>
          <p:cNvSpPr txBox="1"/>
          <p:nvPr/>
        </p:nvSpPr>
        <p:spPr>
          <a:xfrm>
            <a:off x="449989" y="3782977"/>
            <a:ext cx="624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为直角边长，则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0B3E43-AFFF-D260-0DAD-03D6E6F387C3}"/>
                  </a:ext>
                </a:extLst>
              </p:cNvPr>
              <p:cNvSpPr txBox="1"/>
              <p:nvPr/>
            </p:nvSpPr>
            <p:spPr>
              <a:xfrm>
                <a:off x="449989" y="4258465"/>
                <a:ext cx="259175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E30B3E43-AFFF-D260-0DAD-03D6E6F38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8465"/>
                <a:ext cx="2591752" cy="613931"/>
              </a:xfrm>
              <a:prstGeom prst="rect">
                <a:avLst/>
              </a:prstGeom>
              <a:blipFill>
                <a:blip r:embed="rId4"/>
                <a:stretch>
                  <a:fillRect l="-3765" r="-352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A0967E-6CB0-AC90-2140-C5AE8E182751}"/>
                  </a:ext>
                </a:extLst>
              </p:cNvPr>
              <p:cNvSpPr txBox="1"/>
              <p:nvPr/>
            </p:nvSpPr>
            <p:spPr>
              <a:xfrm>
                <a:off x="449989" y="4778784"/>
                <a:ext cx="2740851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3, 'hasSerialNum': 1}">
                <a:extLst>
                  <a:ext uri="{FF2B5EF4-FFF2-40B4-BE49-F238E27FC236}">
                    <a16:creationId xmlns:a16="http://schemas.microsoft.com/office/drawing/2014/main" id="{10A0967E-6CB0-AC90-2140-C5AE8E182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8784"/>
                <a:ext cx="2740851" cy="554114"/>
              </a:xfrm>
              <a:prstGeom prst="rect">
                <a:avLst/>
              </a:prstGeom>
              <a:blipFill>
                <a:blip r:embed="rId5"/>
                <a:stretch>
                  <a:fillRect l="-3563" r="-356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9" name="yt_shape_10959"/>
          <p:cNvSpPr txBox="1"/>
          <p:nvPr/>
        </p:nvSpPr>
        <p:spPr>
          <a:xfrm>
            <a:off x="540000" y="180033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58" name="yt_image_10958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0033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1" name="yt_shape_10961"/>
          <p:cNvSpPr txBox="1"/>
          <p:nvPr/>
        </p:nvSpPr>
        <p:spPr>
          <a:xfrm>
            <a:off x="540120" y="249220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贵阳市中天中学月考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如图，将两个大小、形状完全相同的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拼在一起，其中点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63" name="yt_table_10963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5799637"/>
                  </p:ext>
                </p:extLst>
              </p:nvPr>
            </p:nvGraphicFramePr>
            <p:xfrm>
              <a:off x="540000" y="3931767"/>
              <a:ext cx="8016622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963" name="yt_table_10963_skip" descr="{&quot;rangeId&quot;:15,&quot;type&quot;:&quot;Option&quot;,&quot;drawing&quot;:[&quot;yt_image_10962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5799637"/>
                  </p:ext>
                </p:extLst>
              </p:nvPr>
            </p:nvGraphicFramePr>
            <p:xfrm>
              <a:off x="540000" y="3031435"/>
              <a:ext cx="8016622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4360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000" t="-1299" r="-6131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4807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62" name="yt_image_10962_skip" title="H_117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2987" y="3931767"/>
            <a:ext cx="1496826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A74472-FFF8-ECE4-E48B-3E9B8A79E548}"/>
              </a:ext>
            </a:extLst>
          </p:cNvPr>
          <p:cNvSpPr txBox="1"/>
          <p:nvPr/>
        </p:nvSpPr>
        <p:spPr>
          <a:xfrm>
            <a:off x="5309447" y="33963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1693</Words>
  <Application>Microsoft Office PowerPoint</Application>
  <PresentationFormat>宽屏</PresentationFormat>
  <Paragraphs>114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2023-11-20T08:09:34Z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