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7" r:id="rId7"/>
    <p:sldId id="368" r:id="rId8"/>
    <p:sldId id="371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108" y="2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6" name="yt_shape_11346"/>
          <p:cNvSpPr txBox="1"/>
          <p:nvPr/>
        </p:nvSpPr>
        <p:spPr>
          <a:xfrm>
            <a:off x="540119" y="22599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1.如图，长方形纸片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，折叠纸片使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边与对角线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处，折痕为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50" name="yt_table_1135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539634"/>
              </p:ext>
            </p:extLst>
          </p:nvPr>
        </p:nvGraphicFramePr>
        <p:xfrm>
          <a:off x="540000" y="3219397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</a:tbl>
          </a:graphicData>
        </a:graphic>
      </p:graphicFrame>
      <p:grpSp>
        <p:nvGrpSpPr>
          <p:cNvPr id="11347" name="yt_shape_11347_skip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30495" y="3219397"/>
            <a:ext cx="1419301" cy="1739025"/>
            <a:chOff x="0" y="0"/>
            <a:chExt cx="1419301" cy="1739025"/>
          </a:xfrm>
        </p:grpSpPr>
        <p:pic>
          <p:nvPicPr>
            <p:cNvPr id="2" name="yt_image_11347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19301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49" name="yt_shape_11349"/>
            <p:cNvSpPr txBox="1"/>
            <p:nvPr/>
          </p:nvSpPr>
          <p:spPr>
            <a:xfrm>
              <a:off x="176369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B3E8D11-5BB7-ADA9-F42D-1998EBC92981}"/>
              </a:ext>
            </a:extLst>
          </p:cNvPr>
          <p:cNvSpPr txBox="1"/>
          <p:nvPr/>
        </p:nvSpPr>
        <p:spPr>
          <a:xfrm>
            <a:off x="7389071" y="26886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2" name="yt_shape_11352"/>
          <p:cNvSpPr txBox="1"/>
          <p:nvPr/>
        </p:nvSpPr>
        <p:spPr>
          <a:xfrm>
            <a:off x="540119" y="18130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的正方形纸片，将其沿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的对应点为点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56" name="yt_shape_11356"/>
          <p:cNvSpPr txBox="1"/>
          <p:nvPr/>
        </p:nvSpPr>
        <p:spPr>
          <a:xfrm>
            <a:off x="540000" y="50822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53" name="yt_shape_11353" title="H_165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8259" y="2924876"/>
            <a:ext cx="1495481" cy="2107071"/>
            <a:chOff x="0" y="0"/>
            <a:chExt cx="1495481" cy="2107071"/>
          </a:xfrm>
        </p:grpSpPr>
        <p:pic>
          <p:nvPicPr>
            <p:cNvPr id="2" name="yt_image_11353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5481" cy="1711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55" name="yt_shape_11355"/>
            <p:cNvSpPr txBox="1"/>
            <p:nvPr/>
          </p:nvSpPr>
          <p:spPr>
            <a:xfrm>
              <a:off x="214459" y="174707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174C7BB-B050-4932-7C6C-51F914AA1680}"/>
              </a:ext>
            </a:extLst>
          </p:cNvPr>
          <p:cNvSpPr txBox="1"/>
          <p:nvPr/>
        </p:nvSpPr>
        <p:spPr>
          <a:xfrm>
            <a:off x="8279657" y="224175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57" name="yt_shape_11357"/>
              <p:cNvSpPr txBox="1"/>
              <p:nvPr/>
            </p:nvSpPr>
            <p:spPr>
              <a:xfrm>
                <a:off x="540119" y="1594746"/>
                <a:ext cx="11111999" cy="16024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如图，有一块直角三角形纸片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，将斜边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翻折，使点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落在直角边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的延长线上的点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处，折痕为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</p:txBody>
          </p:sp>
        </mc:Choice>
        <mc:Fallback>
          <p:sp>
            <p:nvSpPr>
              <p:cNvPr id="11357" name="yt_shape_113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4746"/>
                <a:ext cx="11111999" cy="1602426"/>
              </a:xfrm>
              <a:prstGeom prst="rect">
                <a:avLst/>
              </a:prstGeom>
              <a:blipFill>
                <a:blip r:embed="rId2"/>
                <a:stretch>
                  <a:fillRect l="-1701" t="-3435" r="-1701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62" name="yt_shape_11362"/>
          <p:cNvSpPr txBox="1"/>
          <p:nvPr/>
        </p:nvSpPr>
        <p:spPr>
          <a:xfrm>
            <a:off x="540000" y="53006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59" name="yt_shape_11359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90001" y="3400324"/>
            <a:ext cx="1011997" cy="1849896"/>
            <a:chOff x="0" y="0"/>
            <a:chExt cx="1011997" cy="1849896"/>
          </a:xfrm>
        </p:grpSpPr>
        <p:pic>
          <p:nvPicPr>
            <p:cNvPr id="2" name="yt_image_11359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011997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61" name="yt_shape_11361"/>
            <p:cNvSpPr txBox="1"/>
            <p:nvPr/>
          </p:nvSpPr>
          <p:spPr>
            <a:xfrm>
              <a:off x="-27282" y="1489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BC9D1E-F672-D391-8A5D-DA7935C668E8}"/>
                  </a:ext>
                </a:extLst>
              </p:cNvPr>
              <p:cNvSpPr txBox="1"/>
              <p:nvPr/>
            </p:nvSpPr>
            <p:spPr>
              <a:xfrm>
                <a:off x="1059708" y="2348880"/>
                <a:ext cx="74206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BC9D1E-F672-D391-8A5D-DA7935C668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348880"/>
                <a:ext cx="742061" cy="7295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3" name="yt_shape_11363"/>
          <p:cNvSpPr txBox="1"/>
          <p:nvPr/>
        </p:nvSpPr>
        <p:spPr>
          <a:xfrm>
            <a:off x="540119" y="836712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如图，折叠长方形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处，折痕为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364" name="yt_image_11364" title="H_122.6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015" y="1948511"/>
            <a:ext cx="1705242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366"/>
          <p:cNvSpPr txBox="1"/>
          <p:nvPr/>
        </p:nvSpPr>
        <p:spPr>
          <a:xfrm>
            <a:off x="540000" y="1797502"/>
            <a:ext cx="6339877" cy="44319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是长方形，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由折叠的性质易得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则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在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4cm.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在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中，由勾股定理得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的长为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3cm.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913210-85D1-12DA-2ACB-EF3DF383D4B4}"/>
              </a:ext>
            </a:extLst>
          </p:cNvPr>
          <p:cNvSpPr txBox="1"/>
          <p:nvPr/>
        </p:nvSpPr>
        <p:spPr>
          <a:xfrm>
            <a:off x="449989" y="1575376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是长方形，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0DFE19-B11A-AB4E-4062-29B26B804B95}"/>
              </a:ext>
            </a:extLst>
          </p:cNvPr>
          <p:cNvSpPr txBox="1"/>
          <p:nvPr/>
        </p:nvSpPr>
        <p:spPr>
          <a:xfrm>
            <a:off x="449989" y="1987732"/>
            <a:ext cx="2596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D7AE3A-8DEA-EFB8-9761-8ABF575974D9}"/>
              </a:ext>
            </a:extLst>
          </p:cNvPr>
          <p:cNvSpPr txBox="1"/>
          <p:nvPr/>
        </p:nvSpPr>
        <p:spPr>
          <a:xfrm>
            <a:off x="449989" y="2420567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由折叠的性质易得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7A54E45-2479-FCD7-DD43-C3EF06BA9FC4}"/>
              </a:ext>
            </a:extLst>
          </p:cNvPr>
          <p:cNvSpPr txBox="1"/>
          <p:nvPr/>
        </p:nvSpPr>
        <p:spPr>
          <a:xfrm>
            <a:off x="449989" y="2811759"/>
            <a:ext cx="4401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A294FE8-1E35-6B02-55DD-4C32DEE93EFC}"/>
              </a:ext>
            </a:extLst>
          </p:cNvPr>
          <p:cNvSpPr txBox="1"/>
          <p:nvPr/>
        </p:nvSpPr>
        <p:spPr>
          <a:xfrm>
            <a:off x="449989" y="3202951"/>
            <a:ext cx="198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96DFF1-77A0-DD5D-580C-763ACD8D0878}"/>
              </a:ext>
            </a:extLst>
          </p:cNvPr>
          <p:cNvSpPr txBox="1"/>
          <p:nvPr/>
        </p:nvSpPr>
        <p:spPr>
          <a:xfrm>
            <a:off x="449989" y="3632983"/>
            <a:ext cx="3074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70C6354-ECFA-2FED-EFC3-C72A5D596CEB}"/>
              </a:ext>
            </a:extLst>
          </p:cNvPr>
          <p:cNvSpPr txBox="1"/>
          <p:nvPr/>
        </p:nvSpPr>
        <p:spPr>
          <a:xfrm>
            <a:off x="449989" y="4046483"/>
            <a:ext cx="2810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811E79-E8E5-FC53-43C5-0ED738C07715}"/>
              </a:ext>
            </a:extLst>
          </p:cNvPr>
          <p:cNvSpPr txBox="1"/>
          <p:nvPr/>
        </p:nvSpPr>
        <p:spPr>
          <a:xfrm>
            <a:off x="449989" y="4470600"/>
            <a:ext cx="5187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81C1F39-D851-389F-CB13-F2540C279B33}"/>
              </a:ext>
            </a:extLst>
          </p:cNvPr>
          <p:cNvSpPr txBox="1"/>
          <p:nvPr/>
        </p:nvSpPr>
        <p:spPr>
          <a:xfrm>
            <a:off x="449989" y="4907921"/>
            <a:ext cx="495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F52F8C5-8201-53C7-B03F-F79B2F6DCAF2}"/>
              </a:ext>
            </a:extLst>
          </p:cNvPr>
          <p:cNvSpPr txBox="1"/>
          <p:nvPr/>
        </p:nvSpPr>
        <p:spPr>
          <a:xfrm>
            <a:off x="449989" y="5359588"/>
            <a:ext cx="6458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中，由勾股定理得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B65BC19-89E2-0A0F-0B25-BA716F7158C5}"/>
              </a:ext>
            </a:extLst>
          </p:cNvPr>
          <p:cNvSpPr txBox="1"/>
          <p:nvPr/>
        </p:nvSpPr>
        <p:spPr>
          <a:xfrm>
            <a:off x="449989" y="5794970"/>
            <a:ext cx="447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0487F00-2E4D-152A-6004-8F20E86AD721}"/>
              </a:ext>
            </a:extLst>
          </p:cNvPr>
          <p:cNvSpPr txBox="1"/>
          <p:nvPr/>
        </p:nvSpPr>
        <p:spPr>
          <a:xfrm>
            <a:off x="449989" y="6288442"/>
            <a:ext cx="2388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3cm.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" name="yt_shape_11367"/>
          <p:cNvSpPr txBox="1"/>
          <p:nvPr/>
        </p:nvSpPr>
        <p:spPr>
          <a:xfrm>
            <a:off x="540120" y="9490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如图所示，将长方形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折叠，使点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368" name="yt_image_11368" title="H_181.301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37706" y="1556793"/>
            <a:ext cx="2432127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370"/>
          <p:cNvSpPr txBox="1"/>
          <p:nvPr/>
        </p:nvSpPr>
        <p:spPr>
          <a:xfrm>
            <a:off x="540000" y="1929950"/>
            <a:ext cx="39578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解：如图，由题意知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yt_shape_11372"/>
          <p:cNvSpPr txBox="1"/>
          <p:nvPr/>
        </p:nvSpPr>
        <p:spPr>
          <a:xfrm>
            <a:off x="4875637" y="2561617"/>
            <a:ext cx="2023183" cy="138839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50" b="0" i="0" u="none" spc="-7550">
                <a:solidFill>
                  <a:srgbClr val="1EE3CF"/>
                </a:solidFill>
                <a:effectLst/>
                <a:latin typeface="白正" pitchFamily="76"/>
                <a:ea typeface="宋体" pitchFamily="76"/>
              </a:rPr>
              <a:t> </a:t>
            </a:r>
            <a:r>
              <a:rPr lang="en-US" altLang="zh-CN" sz="7550" b="0" i="0" u="none" spc="14064">
                <a:solidFill>
                  <a:srgbClr val="1EE3CF"/>
                </a:solidFill>
                <a:effectLst/>
                <a:latin typeface="白正" pitchFamily="76"/>
                <a:ea typeface="宋体" pitchFamily="76"/>
              </a:rPr>
              <a:t> 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6" name="yt_image_11371" title="H_118.7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3706394"/>
            <a:ext cx="2023810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1374"/>
          <p:cNvSpPr txBox="1"/>
          <p:nvPr/>
        </p:nvSpPr>
        <p:spPr>
          <a:xfrm>
            <a:off x="540000" y="2358465"/>
            <a:ext cx="5929508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BC'D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关于线段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对称，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CC796B-6AFE-5D73-107A-8835364AF0A3}"/>
              </a:ext>
            </a:extLst>
          </p:cNvPr>
          <p:cNvSpPr txBox="1"/>
          <p:nvPr/>
        </p:nvSpPr>
        <p:spPr>
          <a:xfrm>
            <a:off x="449989" y="1883144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解：如图，由题意知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69634B-0B67-E066-98CA-F8925A99DFFD}"/>
              </a:ext>
            </a:extLst>
          </p:cNvPr>
          <p:cNvSpPr txBox="1"/>
          <p:nvPr/>
        </p:nvSpPr>
        <p:spPr>
          <a:xfrm>
            <a:off x="449989" y="2311659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6D6A83-190F-B362-7B3A-374E5DE2A369}"/>
              </a:ext>
            </a:extLst>
          </p:cNvPr>
          <p:cNvSpPr txBox="1"/>
          <p:nvPr/>
        </p:nvSpPr>
        <p:spPr>
          <a:xfrm>
            <a:off x="449989" y="2787147"/>
            <a:ext cx="522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BC'D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关于线段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对称，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359C06F-F24E-6DD0-FE2D-31F2B16258CB}"/>
              </a:ext>
            </a:extLst>
          </p:cNvPr>
          <p:cNvSpPr txBox="1"/>
          <p:nvPr/>
        </p:nvSpPr>
        <p:spPr>
          <a:xfrm>
            <a:off x="449989" y="3262635"/>
            <a:ext cx="360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CF425CE-2DF8-433E-95C0-0720085AE6C3}"/>
              </a:ext>
            </a:extLst>
          </p:cNvPr>
          <p:cNvSpPr txBox="1"/>
          <p:nvPr/>
        </p:nvSpPr>
        <p:spPr>
          <a:xfrm>
            <a:off x="449989" y="3738123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8D7C8EB-C55A-9415-E175-4FA6402E9BA1}"/>
              </a:ext>
            </a:extLst>
          </p:cNvPr>
          <p:cNvSpPr txBox="1"/>
          <p:nvPr/>
        </p:nvSpPr>
        <p:spPr>
          <a:xfrm>
            <a:off x="449989" y="4213611"/>
            <a:ext cx="6052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0ECFCE3-361E-60E7-5364-F7C18ECEDC05}"/>
              </a:ext>
            </a:extLst>
          </p:cNvPr>
          <p:cNvSpPr txBox="1"/>
          <p:nvPr/>
        </p:nvSpPr>
        <p:spPr>
          <a:xfrm>
            <a:off x="449989" y="4689099"/>
            <a:ext cx="4577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339C1D8-39C9-02DB-E4B5-51B94978F881}"/>
              </a:ext>
            </a:extLst>
          </p:cNvPr>
          <p:cNvSpPr txBox="1"/>
          <p:nvPr/>
        </p:nvSpPr>
        <p:spPr>
          <a:xfrm>
            <a:off x="449989" y="5164587"/>
            <a:ext cx="416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9EC44E7-DC8D-AE08-7249-64B8A99CC09F}"/>
              </a:ext>
            </a:extLst>
          </p:cNvPr>
          <p:cNvSpPr txBox="1"/>
          <p:nvPr/>
        </p:nvSpPr>
        <p:spPr>
          <a:xfrm>
            <a:off x="449989" y="5640075"/>
            <a:ext cx="165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yt_shape_11382"/>
              <p:cNvSpPr txBox="1"/>
              <p:nvPr/>
            </p:nvSpPr>
            <p:spPr>
              <a:xfrm>
                <a:off x="540000" y="6076124"/>
                <a:ext cx="454611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7" name="yt_shape_113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076124"/>
                <a:ext cx="4546116" cy="638893"/>
              </a:xfrm>
              <a:prstGeom prst="rect">
                <a:avLst/>
              </a:prstGeom>
              <a:blipFill>
                <a:blip r:embed="rId4"/>
                <a:stretch>
                  <a:fillRect l="-4161" r="-107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9B5C3E11-1F3C-94DD-840D-344F59104937}"/>
                  </a:ext>
                </a:extLst>
              </p:cNvPr>
              <p:cNvSpPr txBox="1"/>
              <p:nvPr/>
            </p:nvSpPr>
            <p:spPr>
              <a:xfrm>
                <a:off x="449989" y="6029318"/>
                <a:ext cx="45806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9B5C3E11-1F3C-94DD-840D-344F591049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29318"/>
                <a:ext cx="4580636" cy="726326"/>
              </a:xfrm>
              <a:prstGeom prst="rect">
                <a:avLst/>
              </a:prstGeom>
              <a:blipFill>
                <a:blip r:embed="rId5"/>
                <a:stretch>
                  <a:fillRect l="-2130" r="-226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4" name="yt_shape_11384"/>
          <p:cNvSpPr txBox="1"/>
          <p:nvPr/>
        </p:nvSpPr>
        <p:spPr>
          <a:xfrm>
            <a:off x="540119" y="1156092"/>
            <a:ext cx="11111999" cy="42695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对折至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证明：在正方形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对折至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387" name="yt_image_11387" title="H_10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74054" y="2754055"/>
            <a:ext cx="147794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D819D6-F7EC-155F-AFB7-760F6B693D80}"/>
              </a:ext>
            </a:extLst>
          </p:cNvPr>
          <p:cNvSpPr txBox="1"/>
          <p:nvPr/>
        </p:nvSpPr>
        <p:spPr>
          <a:xfrm>
            <a:off x="450108" y="2535750"/>
            <a:ext cx="7996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证明：在正方形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4EB297-7FF5-B329-9920-006F394C1B0A}"/>
              </a:ext>
            </a:extLst>
          </p:cNvPr>
          <p:cNvSpPr txBox="1"/>
          <p:nvPr/>
        </p:nvSpPr>
        <p:spPr>
          <a:xfrm>
            <a:off x="450108" y="3011238"/>
            <a:ext cx="4444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对折至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477808-840E-D2AF-DC8B-9D01CBD8E121}"/>
              </a:ext>
            </a:extLst>
          </p:cNvPr>
          <p:cNvSpPr txBox="1"/>
          <p:nvPr/>
        </p:nvSpPr>
        <p:spPr>
          <a:xfrm>
            <a:off x="450108" y="3486726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54C6BB-7E01-B266-4031-366CE9994419}"/>
              </a:ext>
            </a:extLst>
          </p:cNvPr>
          <p:cNvSpPr txBox="1"/>
          <p:nvPr/>
        </p:nvSpPr>
        <p:spPr>
          <a:xfrm>
            <a:off x="450108" y="3962214"/>
            <a:ext cx="4337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C2D79B-6DE6-6A2F-9B37-4879D4300899}"/>
              </a:ext>
            </a:extLst>
          </p:cNvPr>
          <p:cNvSpPr txBox="1"/>
          <p:nvPr/>
        </p:nvSpPr>
        <p:spPr>
          <a:xfrm>
            <a:off x="450108" y="4437702"/>
            <a:ext cx="221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E901E2-8B00-9B81-4FC4-F6BEFB078B18}"/>
              </a:ext>
            </a:extLst>
          </p:cNvPr>
          <p:cNvSpPr txBox="1"/>
          <p:nvPr/>
        </p:nvSpPr>
        <p:spPr>
          <a:xfrm>
            <a:off x="450108" y="4913190"/>
            <a:ext cx="4250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1390"/>
          <p:cNvSpPr txBox="1"/>
          <p:nvPr/>
        </p:nvSpPr>
        <p:spPr>
          <a:xfrm>
            <a:off x="540000" y="2057400"/>
            <a:ext cx="6256521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的中点，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391" name="yt_image_11391" title="H_10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74054" y="2057400"/>
            <a:ext cx="147794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4E4E49-5D05-7AE8-6DB7-985D698046FC}"/>
              </a:ext>
            </a:extLst>
          </p:cNvPr>
          <p:cNvSpPr txBox="1"/>
          <p:nvPr/>
        </p:nvSpPr>
        <p:spPr>
          <a:xfrm>
            <a:off x="449989" y="2010594"/>
            <a:ext cx="575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3465D8-6D4D-10D1-BFF0-E8A48E3BC9B7}"/>
              </a:ext>
            </a:extLst>
          </p:cNvPr>
          <p:cNvSpPr txBox="1"/>
          <p:nvPr/>
        </p:nvSpPr>
        <p:spPr>
          <a:xfrm>
            <a:off x="449989" y="2486082"/>
            <a:ext cx="427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F42C5A-A537-4222-D3FE-01937A789035}"/>
              </a:ext>
            </a:extLst>
          </p:cNvPr>
          <p:cNvSpPr txBox="1"/>
          <p:nvPr/>
        </p:nvSpPr>
        <p:spPr>
          <a:xfrm>
            <a:off x="449989" y="296157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6A5EF3-1E97-9B8D-0ABA-924090ECA175}"/>
              </a:ext>
            </a:extLst>
          </p:cNvPr>
          <p:cNvSpPr txBox="1"/>
          <p:nvPr/>
        </p:nvSpPr>
        <p:spPr>
          <a:xfrm>
            <a:off x="449989" y="3437058"/>
            <a:ext cx="470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43A159-C14C-0625-6274-B3A014F9B126}"/>
              </a:ext>
            </a:extLst>
          </p:cNvPr>
          <p:cNvSpPr txBox="1"/>
          <p:nvPr/>
        </p:nvSpPr>
        <p:spPr>
          <a:xfrm>
            <a:off x="449989" y="3912546"/>
            <a:ext cx="637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63D42F9-6D65-D8FB-3382-D1EBBFF013EB}"/>
              </a:ext>
            </a:extLst>
          </p:cNvPr>
          <p:cNvSpPr txBox="1"/>
          <p:nvPr/>
        </p:nvSpPr>
        <p:spPr>
          <a:xfrm>
            <a:off x="449989" y="4388034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72B5AA-EFDB-8257-524D-8D479ECE2D28}"/>
              </a:ext>
            </a:extLst>
          </p:cNvPr>
          <p:cNvSpPr txBox="1"/>
          <p:nvPr/>
        </p:nvSpPr>
        <p:spPr>
          <a:xfrm>
            <a:off x="449989" y="4863522"/>
            <a:ext cx="142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389"/>
          <p:cNvSpPr txBox="1"/>
          <p:nvPr/>
        </p:nvSpPr>
        <p:spPr>
          <a:xfrm>
            <a:off x="540000" y="1461266"/>
            <a:ext cx="2180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1479</Words>
  <Application>Microsoft Office PowerPoint</Application>
  <PresentationFormat>宽屏</PresentationFormat>
  <Paragraphs>83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2023-05-05T05:33:04Z</dcterms:created>
  <dcterms:modified xsi:type="dcterms:W3CDTF">2023-11-18T15:30:46Z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