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0" r:id="rId5"/>
    <p:sldId id="371" r:id="rId6"/>
    <p:sldId id="375" r:id="rId7"/>
    <p:sldId id="377" r:id="rId8"/>
    <p:sldId id="379" r:id="rId9"/>
    <p:sldId id="381" r:id="rId10"/>
    <p:sldId id="385" r:id="rId11"/>
    <p:sldId id="382" r:id="rId12"/>
    <p:sldId id="388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bin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yt_image_14340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830" y="2047056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3" name="yt_shape_14343"/>
          <p:cNvSpPr txBox="1"/>
          <p:nvPr/>
        </p:nvSpPr>
        <p:spPr>
          <a:xfrm>
            <a:off x="540119" y="2616052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平均数、中位数、众数都刻画了数据的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集中趋势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平均数能充分利用数据提供的信息，反映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平均水平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，在实际中它易受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极端值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的影响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中位数的计算简单，不受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极端值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影响，但不能充分利用所有数据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当一组数据某一数值不断重复出现时，众数就成了人们关心的量，它不受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极</a:t>
            </a:r>
            <a:r>
              <a:rPr lang="en-US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 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影响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58D6D4-3514-108F-E1E9-69F0C5ACDEC0}"/>
              </a:ext>
            </a:extLst>
          </p:cNvPr>
          <p:cNvSpPr txBox="1"/>
          <p:nvPr/>
        </p:nvSpPr>
        <p:spPr>
          <a:xfrm>
            <a:off x="6165108" y="256924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集中趋势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A8F866-363B-1391-0821-23D9871F0802}"/>
              </a:ext>
            </a:extLst>
          </p:cNvPr>
          <p:cNvSpPr txBox="1"/>
          <p:nvPr/>
        </p:nvSpPr>
        <p:spPr>
          <a:xfrm>
            <a:off x="6469908" y="304473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平均水平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8499A8-2467-5443-680A-9F2B8BA81DF1}"/>
              </a:ext>
            </a:extLst>
          </p:cNvPr>
          <p:cNvSpPr txBox="1"/>
          <p:nvPr/>
        </p:nvSpPr>
        <p:spPr>
          <a:xfrm>
            <a:off x="4336308" y="399571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极端值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BBCDF0-2BC9-DB3F-65FC-1DE8FC94278F}"/>
              </a:ext>
            </a:extLst>
          </p:cNvPr>
          <p:cNvSpPr txBox="1"/>
          <p:nvPr/>
        </p:nvSpPr>
        <p:spPr>
          <a:xfrm>
            <a:off x="10464961" y="4469255"/>
            <a:ext cx="743607" cy="57104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极端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值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50E525C-43E6-1A86-5B14-C29F95B472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412692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4" name="yt_shape_14404"/>
          <p:cNvSpPr txBox="1"/>
          <p:nvPr/>
        </p:nvSpPr>
        <p:spPr>
          <a:xfrm>
            <a:off x="540000" y="787201"/>
            <a:ext cx="3877408" cy="54098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403" name="yt_image_14403" title="H_50.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87201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06" name="yt_shape_14406"/>
          <p:cNvSpPr txBox="1"/>
          <p:nvPr/>
        </p:nvSpPr>
        <p:spPr>
          <a:xfrm>
            <a:off x="540119" y="1484784"/>
            <a:ext cx="11111999" cy="26168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山西省中考改编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为增强学生的社会实践能力，促进学生全面发展，某校计划建立小记者站，有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名学生报名参加选拔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报名的学生需参加采访、写作、摄影三项测试，每项测试均由七位评委打分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，取平均分作为该项的测试成绩，再将采访、写作、摄影三项的测试成绩按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的比例计算出每人的总评成绩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小悦、小涵的三项测试成绩和总评成绩如下表，这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名学生的总评成绩频数直方图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每组含最小值，不含最大值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6" name="yt_table_14409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49058"/>
              </p:ext>
            </p:extLst>
          </p:nvPr>
        </p:nvGraphicFramePr>
        <p:xfrm>
          <a:off x="2484217" y="4417135"/>
          <a:ext cx="5916039" cy="18719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31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5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2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64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76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选手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测试成绩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总评成绩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采访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写作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摄影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小涵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yt_image_14411" title="H_200.43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304" y="4258192"/>
            <a:ext cx="2878190" cy="2146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4407" title="H_108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713" y="4762248"/>
            <a:ext cx="1971504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3" name="yt_shape_14413"/>
          <p:cNvSpPr txBox="1"/>
          <p:nvPr/>
        </p:nvSpPr>
        <p:spPr>
          <a:xfrm>
            <a:off x="540119" y="1082347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在摄影测试中，七位评委给小涵打出的分数如下：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这组数据的中位数是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69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分，众数是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69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分，平均数是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15" name="yt_shape_14415"/>
              <p:cNvSpPr txBox="1"/>
              <p:nvPr/>
            </p:nvSpPr>
            <p:spPr>
              <a:xfrm>
                <a:off x="540119" y="1908534"/>
                <a:ext cx="11111999" cy="2607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请你计算小涵的总评成绩；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×4+84×4+70×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4+4+2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学校决定根据总评成绩择优选拔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名小记者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试分析小悦、小涵能否入选，并说明理由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答：小涵的总评成绩为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415" name="yt_shape_144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08534"/>
                <a:ext cx="11111999" cy="2607958"/>
              </a:xfrm>
              <a:prstGeom prst="rect">
                <a:avLst/>
              </a:prstGeom>
              <a:blipFill>
                <a:blip r:embed="rId2"/>
                <a:stretch>
                  <a:fillRect l="-1701" t="-3972" b="-5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E81828E-E60E-19F0-5A56-CD878CA32398}"/>
              </a:ext>
            </a:extLst>
          </p:cNvPr>
          <p:cNvSpPr txBox="1"/>
          <p:nvPr/>
        </p:nvSpPr>
        <p:spPr>
          <a:xfrm>
            <a:off x="4488708" y="144075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36F787-3BB7-09FC-A511-77E891565A5D}"/>
              </a:ext>
            </a:extLst>
          </p:cNvPr>
          <p:cNvSpPr txBox="1"/>
          <p:nvPr/>
        </p:nvSpPr>
        <p:spPr>
          <a:xfrm>
            <a:off x="6927107" y="144075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158BEA-AF84-CBA6-F200-E0E591015066}"/>
              </a:ext>
            </a:extLst>
          </p:cNvPr>
          <p:cNvSpPr txBox="1"/>
          <p:nvPr/>
        </p:nvSpPr>
        <p:spPr>
          <a:xfrm>
            <a:off x="9670307" y="144075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47A93A-5F9E-023C-86C2-87BF1AFEFC41}"/>
                  </a:ext>
                </a:extLst>
              </p:cNvPr>
              <p:cNvSpPr txBox="1"/>
              <p:nvPr/>
            </p:nvSpPr>
            <p:spPr>
              <a:xfrm>
                <a:off x="450108" y="2150557"/>
                <a:ext cx="558520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×4+84×4+70×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4+4+2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分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47A93A-5F9E-023C-86C2-87BF1AFEFC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50557"/>
                <a:ext cx="5585206" cy="768490"/>
              </a:xfrm>
              <a:prstGeom prst="rect">
                <a:avLst/>
              </a:prstGeom>
              <a:blipFill>
                <a:blip r:embed="rId3"/>
                <a:stretch>
                  <a:fillRect l="-1747" r="-1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E8AB426-D7A5-8035-D18F-6DE2DE4032FA}"/>
              </a:ext>
            </a:extLst>
          </p:cNvPr>
          <p:cNvSpPr txBox="1"/>
          <p:nvPr/>
        </p:nvSpPr>
        <p:spPr>
          <a:xfrm>
            <a:off x="450108" y="2872241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答：小涵的总评成绩为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4420"/>
          <p:cNvSpPr txBox="1"/>
          <p:nvPr/>
        </p:nvSpPr>
        <p:spPr>
          <a:xfrm>
            <a:off x="540119" y="4653136"/>
            <a:ext cx="11111999" cy="19981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结论：小涵能入选，小悦不一定能入选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理由：由频数直方图可得，总评成绩不低于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分的学生有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名，总评成绩不低于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分且小于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分的学生有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小涵和小悦的总评成绩分别是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分，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分，学校要选拔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名小记者，小涵的成绩在前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名，因此小涵一定能入选；小悦的成绩不一定在前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名，因此小悦不一定能入选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A1C66B2-A4BD-BE64-31F3-E48227B280E6}"/>
              </a:ext>
            </a:extLst>
          </p:cNvPr>
          <p:cNvSpPr txBox="1"/>
          <p:nvPr/>
        </p:nvSpPr>
        <p:spPr>
          <a:xfrm>
            <a:off x="450108" y="4075542"/>
            <a:ext cx="6809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结论：小涵能入选，小悦不一定能入选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B5C513C-18C7-7D57-3C28-3B5B6711F152}"/>
              </a:ext>
            </a:extLst>
          </p:cNvPr>
          <p:cNvSpPr txBox="1"/>
          <p:nvPr/>
        </p:nvSpPr>
        <p:spPr>
          <a:xfrm>
            <a:off x="450108" y="4551030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理由：由频数直方图可得，总评成绩不低于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分的学生有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名，总评成绩不低于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65575ED-0E31-1A5A-6244-5DA0984A630A}"/>
              </a:ext>
            </a:extLst>
          </p:cNvPr>
          <p:cNvSpPr txBox="1"/>
          <p:nvPr/>
        </p:nvSpPr>
        <p:spPr>
          <a:xfrm>
            <a:off x="450108" y="5026518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分且小于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分的学生有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小涵和小悦的总评成绩分别是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分，学校要选拔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B2E7F28-5691-52B1-D68A-531B06C75D10}"/>
              </a:ext>
            </a:extLst>
          </p:cNvPr>
          <p:cNvSpPr txBox="1"/>
          <p:nvPr/>
        </p:nvSpPr>
        <p:spPr>
          <a:xfrm>
            <a:off x="450108" y="5502006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名小记者，小涵的成绩在前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名，因此小涵一定能入选；小悦的成绩不一定在前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6D843FF-E08B-B0DF-9E0C-4C2D180B291E}"/>
              </a:ext>
            </a:extLst>
          </p:cNvPr>
          <p:cNvSpPr txBox="1"/>
          <p:nvPr/>
        </p:nvSpPr>
        <p:spPr>
          <a:xfrm>
            <a:off x="450108" y="5977494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名，因此小悦不一定能入选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yt_image_14347" title="H_25.9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1022766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0" name="yt_shape_14350"/>
          <p:cNvSpPr txBox="1"/>
          <p:nvPr/>
        </p:nvSpPr>
        <p:spPr>
          <a:xfrm>
            <a:off x="540120" y="140264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某公司销售部有营销人员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人，销售部为了制定某种商品的月销售定额，统计了这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人某月的销售量如下表所示：</a:t>
            </a:r>
          </a:p>
        </p:txBody>
      </p:sp>
      <p:graphicFrame>
        <p:nvGraphicFramePr>
          <p:cNvPr id="14351" name="yt_table_14351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713946"/>
              </p:ext>
            </p:extLst>
          </p:nvPr>
        </p:nvGraphicFramePr>
        <p:xfrm>
          <a:off x="540000" y="2521308"/>
          <a:ext cx="11111996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63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84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8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85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78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7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178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每人销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售量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53" name="yt_shape_14353"/>
          <p:cNvSpPr txBox="1"/>
          <p:nvPr/>
        </p:nvSpPr>
        <p:spPr>
          <a:xfrm>
            <a:off x="540119" y="440029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位营销人员该月销售量的平均数为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　　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件，中位数为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　　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件，众数为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　　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假设销售部负责人把每位销售人员的月销售额定为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件，你认为是否合理？如不合理，请你制定一个较为合理的销售定额，并说明理由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5" name="yt_shape_14355"/>
          <p:cNvSpPr txBox="1"/>
          <p:nvPr/>
        </p:nvSpPr>
        <p:spPr>
          <a:xfrm>
            <a:off x="540119" y="1714282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利用平均数、中位数和众数的定义即可求解，确定销售定额应选用中位数或众数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不合理，因为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人中有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人的销售额达不到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件，销售额定为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件合理些，因为中位数和众数都反映了一组数据的集中趋势，而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件是大部分已完成的定额，有利于调动营销人员的工作积极性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使用平均数、中位数、众数解决问题时一定要区分好各自的适用范围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1" name="yt_shape_14361"/>
          <p:cNvSpPr txBox="1"/>
          <p:nvPr/>
        </p:nvSpPr>
        <p:spPr>
          <a:xfrm>
            <a:off x="540000" y="1263768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360" name="yt_image_14360" title="H_51.3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63768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63" name="yt_shape_14363"/>
          <p:cNvSpPr txBox="1"/>
          <p:nvPr/>
        </p:nvSpPr>
        <p:spPr>
          <a:xfrm>
            <a:off x="540000" y="1967065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平均数、中位数和众数的应用</a:t>
            </a:r>
          </a:p>
        </p:txBody>
      </p:sp>
      <p:sp>
        <p:nvSpPr>
          <p:cNvPr id="14364" name="yt_shape_14364"/>
          <p:cNvSpPr txBox="1"/>
          <p:nvPr/>
        </p:nvSpPr>
        <p:spPr>
          <a:xfrm>
            <a:off x="540119" y="247137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在某校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我的中国梦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演讲比赛中，有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名学生参加决赛，他们决赛的最终成绩各不相同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其中的一名学生要想知道自己能否进入前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名，不仅要了解自己的成绩，还要了解这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名学生成绩的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65" name="yt_table_1436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042674"/>
              </p:ext>
            </p:extLst>
          </p:nvPr>
        </p:nvGraphicFramePr>
        <p:xfrm>
          <a:off x="540000" y="3910941"/>
          <a:ext cx="9606916" cy="475488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最高分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</a:tbl>
          </a:graphicData>
        </a:graphic>
      </p:graphicFrame>
      <p:sp>
        <p:nvSpPr>
          <p:cNvPr id="14367" name="yt_shape_14367"/>
          <p:cNvSpPr txBox="1"/>
          <p:nvPr/>
        </p:nvSpPr>
        <p:spPr>
          <a:xfrm>
            <a:off x="540119" y="44371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为筹备班级新年晚会，班长对全班同学爱吃哪几种水果作了民意调查，最终买什么水果，由该调查的数据的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众数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决定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众数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平均数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中位数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3" name="yt_shape_1700218983361" title="H_28.801733">
            <a:extLst>
              <a:ext uri="{FF2B5EF4-FFF2-40B4-BE49-F238E27FC236}">
                <a16:creationId xmlns:a16="http://schemas.microsoft.com/office/drawing/2014/main" id="{3FD8CC5A-BA90-AD01-F580-615D60E609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0874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E57677-6C6A-8D4D-D27D-393BE12A81E5}"/>
              </a:ext>
            </a:extLst>
          </p:cNvPr>
          <p:cNvSpPr txBox="1"/>
          <p:nvPr/>
        </p:nvSpPr>
        <p:spPr>
          <a:xfrm>
            <a:off x="4260108" y="337554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44AC9D-C7B3-3915-70C7-341E862C0618}"/>
              </a:ext>
            </a:extLst>
          </p:cNvPr>
          <p:cNvSpPr txBox="1"/>
          <p:nvPr/>
        </p:nvSpPr>
        <p:spPr>
          <a:xfrm>
            <a:off x="4412508" y="48657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众数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9" name="yt_shape_14369"/>
          <p:cNvSpPr txBox="1"/>
          <p:nvPr/>
        </p:nvSpPr>
        <p:spPr>
          <a:xfrm>
            <a:off x="540119" y="2890565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求这组数据的平均数、众数和中位数；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平均数：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；众数：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；中位数：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管理者为了提高工人的工作效率，又不能挫伤其积极性，应确定每人标准日产量为多少台比较恰当？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确定每人标准日产量为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台比较恰当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302191-F0B9-2FA1-01EA-8A3A1C358608}"/>
              </a:ext>
            </a:extLst>
          </p:cNvPr>
          <p:cNvSpPr txBox="1"/>
          <p:nvPr/>
        </p:nvSpPr>
        <p:spPr>
          <a:xfrm>
            <a:off x="450108" y="3794735"/>
            <a:ext cx="619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平均数：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；众数：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；中位数：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7575CF-D7AA-8D8C-F680-0BAC0143592A}"/>
              </a:ext>
            </a:extLst>
          </p:cNvPr>
          <p:cNvSpPr txBox="1"/>
          <p:nvPr/>
        </p:nvSpPr>
        <p:spPr>
          <a:xfrm>
            <a:off x="450108" y="5221199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确定每人标准日产量为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台比较恰当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4367"/>
          <p:cNvSpPr txBox="1"/>
          <p:nvPr/>
        </p:nvSpPr>
        <p:spPr>
          <a:xfrm>
            <a:off x="540119" y="1340768"/>
            <a:ext cx="11111999" cy="13848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为降低金融危机给企业带来的风险，某工厂加强了管理，准备采取每天任务定额和超产有奖的措施，以提高工作效率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下面是该车间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名工人过去一天中各自装配机器的数量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4" name="yt_shape_14374"/>
          <p:cNvSpPr txBox="1"/>
          <p:nvPr/>
        </p:nvSpPr>
        <p:spPr>
          <a:xfrm>
            <a:off x="540000" y="900000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错误选择数据集中的代表分析</a:t>
            </a:r>
          </a:p>
        </p:txBody>
      </p:sp>
      <p:sp>
        <p:nvSpPr>
          <p:cNvPr id="14375" name="yt_shape_14375"/>
          <p:cNvSpPr txBox="1"/>
          <p:nvPr/>
        </p:nvSpPr>
        <p:spPr>
          <a:xfrm>
            <a:off x="540000" y="1353522"/>
            <a:ext cx="684802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八年级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班班长统计了全班捐书情况如下表：</a:t>
            </a:r>
          </a:p>
        </p:txBody>
      </p:sp>
      <p:graphicFrame>
        <p:nvGraphicFramePr>
          <p:cNvPr id="14376" name="yt_table_1437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934835"/>
              </p:ext>
            </p:extLst>
          </p:nvPr>
        </p:nvGraphicFramePr>
        <p:xfrm>
          <a:off x="540000" y="1992050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58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3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3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33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33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933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65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册数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78" name="yt_shape_14378"/>
          <p:cNvSpPr txBox="1"/>
          <p:nvPr/>
        </p:nvSpPr>
        <p:spPr>
          <a:xfrm>
            <a:off x="540119" y="3395656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请算出捐书册数的平均数、中位数和众数，并判断其中哪些统计量不能反映该班同学捐书册数的一般状况，说明理由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解：捐书册数的平均数为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按从小到大的顺序排列得到第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个数均为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所以中位数为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出现次数最多的是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，所以众数为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因为平均数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受两个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的影响较大，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所以平均数不能反映该班同学捐书册数的一般状况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3" name="yt_shape_1700218983428" title="H_28.801733">
            <a:extLst>
              <a:ext uri="{FF2B5EF4-FFF2-40B4-BE49-F238E27FC236}">
                <a16:creationId xmlns:a16="http://schemas.microsoft.com/office/drawing/2014/main" id="{8E8CAC14-A808-FEFA-631C-BCA3BF261C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67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2076A7-DBB8-41D7-824A-D163CBD12C08}"/>
              </a:ext>
            </a:extLst>
          </p:cNvPr>
          <p:cNvSpPr txBox="1"/>
          <p:nvPr/>
        </p:nvSpPr>
        <p:spPr>
          <a:xfrm>
            <a:off x="450108" y="4299826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解：捐书册数的平均数为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6EF269-734F-5815-ED95-62A804AE860D}"/>
              </a:ext>
            </a:extLst>
          </p:cNvPr>
          <p:cNvSpPr txBox="1"/>
          <p:nvPr/>
        </p:nvSpPr>
        <p:spPr>
          <a:xfrm>
            <a:off x="450108" y="4775314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按从小到大的顺序排列得到第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个数均为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F88B7D-4A31-5283-1EF5-10CFE10DAB88}"/>
              </a:ext>
            </a:extLst>
          </p:cNvPr>
          <p:cNvSpPr txBox="1"/>
          <p:nvPr/>
        </p:nvSpPr>
        <p:spPr>
          <a:xfrm>
            <a:off x="450108" y="5250802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所以中位数为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出现次数最多的是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，所以众数为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D9096D-8181-156A-BDFA-9DC29B50D784}"/>
              </a:ext>
            </a:extLst>
          </p:cNvPr>
          <p:cNvSpPr txBox="1"/>
          <p:nvPr/>
        </p:nvSpPr>
        <p:spPr>
          <a:xfrm>
            <a:off x="450108" y="572629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因为平均数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受两个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的影响较大，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C648A51-D753-2D36-7FEC-1D3B90EF344F}"/>
              </a:ext>
            </a:extLst>
          </p:cNvPr>
          <p:cNvSpPr txBox="1"/>
          <p:nvPr/>
        </p:nvSpPr>
        <p:spPr>
          <a:xfrm>
            <a:off x="450108" y="6201778"/>
            <a:ext cx="6961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所以平均数不能反映该班同学捐书册数的一般状况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1" name="yt_shape_14381"/>
          <p:cNvSpPr txBox="1"/>
          <p:nvPr/>
        </p:nvSpPr>
        <p:spPr>
          <a:xfrm>
            <a:off x="540000" y="1832582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380" name="yt_image_14380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3258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83" name="yt_shape_14383"/>
          <p:cNvSpPr txBox="1"/>
          <p:nvPr/>
        </p:nvSpPr>
        <p:spPr>
          <a:xfrm>
            <a:off x="540119" y="2524451"/>
            <a:ext cx="11532545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-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梧州市中考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已知一组数据</a:t>
            </a:r>
            <a:r>
              <a:rPr lang="en-US" altLang="zh-CN" sz="2400" b="0" i="0" u="none" spc="-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，那么</a:t>
            </a:r>
            <a:r>
              <a:rPr lang="en-US" altLang="zh-CN" sz="2400" b="0" i="0" u="none" spc="-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是这组数据的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spc="-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spc="-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84" name="yt_table_1438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676247"/>
              </p:ext>
            </p:extLst>
          </p:nvPr>
        </p:nvGraphicFramePr>
        <p:xfrm>
          <a:off x="540000" y="3056341"/>
          <a:ext cx="3616325" cy="1901952"/>
        </p:xfrm>
        <a:graphic>
          <a:graphicData uri="http://schemas.openxmlformats.org/drawingml/2006/table">
            <a:tbl>
              <a:tblPr/>
              <a:tblGrid>
                <a:gridCol w="3616325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平均数但不是中位数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平均数也是中位数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中位数但不是平均数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B2ED0E0-DDDE-0EAA-F938-4FFBB9065809}"/>
              </a:ext>
            </a:extLst>
          </p:cNvPr>
          <p:cNvSpPr txBox="1"/>
          <p:nvPr/>
        </p:nvSpPr>
        <p:spPr>
          <a:xfrm>
            <a:off x="10416480" y="24797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6" name="yt_shape_14386"/>
          <p:cNvSpPr txBox="1"/>
          <p:nvPr/>
        </p:nvSpPr>
        <p:spPr>
          <a:xfrm>
            <a:off x="540119" y="1181172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为振兴乡村经济，在农产品网络销售中实行目标管理，根据目标完成的情况对销售员给予适当的奖励，某村委会统计了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名销售员在某月的销售额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，数据如下：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补全月销售额数据的条形图；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根据数据可得：月销售额为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万元的人数为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人；月销售额为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万元的人数为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补全条形图如图所示；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4389" name="yt_image_14389" title="H_180.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3473" y="4484274"/>
            <a:ext cx="4248472" cy="200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12466B-8A06-DC78-0EA5-3073630FC8D5}"/>
              </a:ext>
            </a:extLst>
          </p:cNvPr>
          <p:cNvSpPr txBox="1"/>
          <p:nvPr/>
        </p:nvSpPr>
        <p:spPr>
          <a:xfrm>
            <a:off x="450108" y="3511806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根据数据可得：月销售额为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万元的人数为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人；月销售额为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万元的人数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582C08-E2F8-22D0-A8F3-D4AE9EC7F99C}"/>
              </a:ext>
            </a:extLst>
          </p:cNvPr>
          <p:cNvSpPr txBox="1"/>
          <p:nvPr/>
        </p:nvSpPr>
        <p:spPr>
          <a:xfrm>
            <a:off x="450108" y="3987294"/>
            <a:ext cx="4066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补全条形图如图所示；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6" name="yt_image_14391" title="H_164.5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0016" y="4631448"/>
            <a:ext cx="4176217" cy="1857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94" name="yt_shape_14394"/>
              <p:cNvSpPr txBox="1"/>
              <p:nvPr/>
            </p:nvSpPr>
            <p:spPr>
              <a:xfrm>
                <a:off x="540119" y="2624114"/>
                <a:ext cx="11111999" cy="30300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月销售额在哪个值的人数最多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众数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？中间的月销售额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是多少？平均月销售额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平均数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是多少？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由条形图可得：月销售额在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万元的人数最多；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将数据按照从小到大排序后，中间的月销售额为第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名销售员的销售额，为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万元；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平均月销售额为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万元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394" name="yt_shape_143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24114"/>
                <a:ext cx="11111999" cy="3030060"/>
              </a:xfrm>
              <a:prstGeom prst="rect">
                <a:avLst/>
              </a:prstGeom>
              <a:blipFill>
                <a:blip r:embed="rId2"/>
                <a:stretch>
                  <a:fillRect l="-1701" t="-1606" r="-439" b="-5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3A33105-F7C8-44EC-958B-A520039B9BAE}"/>
              </a:ext>
            </a:extLst>
          </p:cNvPr>
          <p:cNvSpPr txBox="1"/>
          <p:nvPr/>
        </p:nvSpPr>
        <p:spPr>
          <a:xfrm>
            <a:off x="450108" y="3528284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由条形图可得：月销售额在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万元的人数最多；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BD569C-548A-937C-3CD1-32B422FAE956}"/>
              </a:ext>
            </a:extLst>
          </p:cNvPr>
          <p:cNvSpPr txBox="1"/>
          <p:nvPr/>
        </p:nvSpPr>
        <p:spPr>
          <a:xfrm>
            <a:off x="450108" y="4003772"/>
            <a:ext cx="1115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将数据按照从小到大排序后，中间的月销售额为第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名销售员的销售额，为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万元；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3A2E5C5-F4C8-985E-521E-6FAB89038010}"/>
                  </a:ext>
                </a:extLst>
              </p:cNvPr>
              <p:cNvSpPr txBox="1"/>
              <p:nvPr/>
            </p:nvSpPr>
            <p:spPr>
              <a:xfrm>
                <a:off x="450108" y="4479260"/>
                <a:ext cx="10952797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平均月销售额为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-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-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-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-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万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元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3A2E5C5-F4C8-985E-521E-6FAB890380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79260"/>
                <a:ext cx="10952797" cy="768046"/>
              </a:xfrm>
              <a:prstGeom prst="rect">
                <a:avLst/>
              </a:prstGeom>
              <a:blipFill>
                <a:blip r:embed="rId4"/>
                <a:stretch>
                  <a:fillRect l="-89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4399"/>
          <p:cNvSpPr txBox="1"/>
          <p:nvPr/>
        </p:nvSpPr>
        <p:spPr>
          <a:xfrm>
            <a:off x="540119" y="51695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中的结果，确定一个较高的销售目标给予奖励，你认为月销售额定为多少合适？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月销售额定为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万元合适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FEA0092-1265-FF6C-C83B-51F4E07B100C}"/>
              </a:ext>
            </a:extLst>
          </p:cNvPr>
          <p:cNvSpPr txBox="1"/>
          <p:nvPr/>
        </p:nvSpPr>
        <p:spPr>
          <a:xfrm>
            <a:off x="450108" y="6073736"/>
            <a:ext cx="482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月销售额定为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万元合适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4391" title="H_164.52">
            <a:extLst>
              <a:ext uri="{FF2B5EF4-FFF2-40B4-BE49-F238E27FC236}">
                <a16:creationId xmlns:a16="http://schemas.microsoft.com/office/drawing/2014/main" id="{6CCD83BA-00F2-5D62-487D-CFD2A14BBEED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9146" y="575731"/>
            <a:ext cx="4176217" cy="1857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1991</Words>
  <Application>Microsoft Office PowerPoint</Application>
  <PresentationFormat>宽屏</PresentationFormat>
  <Paragraphs>137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2023-11-20T08:14:33Z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