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0" r:id="rId5"/>
    <p:sldId id="371" r:id="rId6"/>
    <p:sldId id="375" r:id="rId7"/>
    <p:sldId id="378" r:id="rId8"/>
    <p:sldId id="380" r:id="rId9"/>
    <p:sldId id="381" r:id="rId10"/>
    <p:sldId id="383" r:id="rId11"/>
    <p:sldId id="385" r:id="rId12"/>
    <p:sldId id="386" r:id="rId13"/>
    <p:sldId id="387" r:id="rId14"/>
    <p:sldId id="391" r:id="rId15"/>
    <p:sldId id="394" r:id="rId16"/>
    <p:sldId id="389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68" name="yt_image_11668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2348880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1" name="yt_shape_11671"/>
          <p:cNvSpPr txBox="1"/>
          <p:nvPr/>
        </p:nvSpPr>
        <p:spPr>
          <a:xfrm>
            <a:off x="540000" y="2901473"/>
            <a:ext cx="646330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两组对边分别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两组对边分别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两组对角分别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互相平分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D4571DC-201E-640F-A07D-15E27F4BEFFA}"/>
              </a:ext>
            </a:extLst>
          </p:cNvPr>
          <p:cNvSpPr txBox="1"/>
          <p:nvPr/>
        </p:nvSpPr>
        <p:spPr>
          <a:xfrm>
            <a:off x="2812189" y="285466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3D3816-55B5-C920-8431-E6F672677277}"/>
              </a:ext>
            </a:extLst>
          </p:cNvPr>
          <p:cNvSpPr txBox="1"/>
          <p:nvPr/>
        </p:nvSpPr>
        <p:spPr>
          <a:xfrm>
            <a:off x="2812189" y="333015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D7D73A-08F2-7413-462A-6355CD6CE7FD}"/>
              </a:ext>
            </a:extLst>
          </p:cNvPr>
          <p:cNvSpPr txBox="1"/>
          <p:nvPr/>
        </p:nvSpPr>
        <p:spPr>
          <a:xfrm>
            <a:off x="2812189" y="380564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ACD822-CE70-FA82-966A-631787C99682}"/>
              </a:ext>
            </a:extLst>
          </p:cNvPr>
          <p:cNvSpPr txBox="1"/>
          <p:nvPr/>
        </p:nvSpPr>
        <p:spPr>
          <a:xfrm>
            <a:off x="1897789" y="4281131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互相平分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83FD0B3-59C1-B146-4DB4-52CFB164D7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590209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0" name="yt_shape_11730"/>
          <p:cNvSpPr txBox="1"/>
          <p:nvPr/>
        </p:nvSpPr>
        <p:spPr>
          <a:xfrm>
            <a:off x="540119" y="92654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贵阳市乌当区第二中学月考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33" name="yt_image_11733" title="H_86.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8939" y="2996952"/>
            <a:ext cx="1892784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2204DA-BD35-5EC2-AC8A-48A96E7A3805}"/>
              </a:ext>
            </a:extLst>
          </p:cNvPr>
          <p:cNvSpPr txBox="1"/>
          <p:nvPr/>
        </p:nvSpPr>
        <p:spPr>
          <a:xfrm>
            <a:off x="7339857" y="230620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735"/>
          <p:cNvSpPr txBox="1"/>
          <p:nvPr/>
        </p:nvSpPr>
        <p:spPr>
          <a:xfrm>
            <a:off x="540000" y="2996952"/>
            <a:ext cx="5956759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BA882D-9C20-F4F1-6FC3-98647E739E39}"/>
              </a:ext>
            </a:extLst>
          </p:cNvPr>
          <p:cNvSpPr txBox="1"/>
          <p:nvPr/>
        </p:nvSpPr>
        <p:spPr>
          <a:xfrm>
            <a:off x="449989" y="2950146"/>
            <a:ext cx="5093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280C262-8E3B-3C15-03A0-07DF93463258}"/>
              </a:ext>
            </a:extLst>
          </p:cNvPr>
          <p:cNvSpPr txBox="1"/>
          <p:nvPr/>
        </p:nvSpPr>
        <p:spPr>
          <a:xfrm>
            <a:off x="449989" y="3425634"/>
            <a:ext cx="1953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EDDCDA6-8D07-C062-D9E0-99C67C6E6523}"/>
              </a:ext>
            </a:extLst>
          </p:cNvPr>
          <p:cNvSpPr txBox="1"/>
          <p:nvPr/>
        </p:nvSpPr>
        <p:spPr>
          <a:xfrm>
            <a:off x="449989" y="3901122"/>
            <a:ext cx="3347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DE078F-D916-774F-F8AE-B667AC756B36}"/>
              </a:ext>
            </a:extLst>
          </p:cNvPr>
          <p:cNvSpPr txBox="1"/>
          <p:nvPr/>
        </p:nvSpPr>
        <p:spPr>
          <a:xfrm>
            <a:off x="449989" y="4376610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9CA6733-B9B7-E5C5-F7F8-A720C5F6FB5F}"/>
              </a:ext>
            </a:extLst>
          </p:cNvPr>
          <p:cNvSpPr txBox="1"/>
          <p:nvPr/>
        </p:nvSpPr>
        <p:spPr>
          <a:xfrm>
            <a:off x="449989" y="4852098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643EA15-078B-87CB-F559-84ACA11F9FE7}"/>
              </a:ext>
            </a:extLst>
          </p:cNvPr>
          <p:cNvSpPr txBox="1"/>
          <p:nvPr/>
        </p:nvSpPr>
        <p:spPr>
          <a:xfrm>
            <a:off x="449989" y="5327586"/>
            <a:ext cx="607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D2817AE-8937-E6CA-28D0-98D4171D2F09}"/>
              </a:ext>
            </a:extLst>
          </p:cNvPr>
          <p:cNvSpPr txBox="1"/>
          <p:nvPr/>
        </p:nvSpPr>
        <p:spPr>
          <a:xfrm>
            <a:off x="449989" y="5803074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6" name="yt_shape_11736"/>
          <p:cNvSpPr txBox="1"/>
          <p:nvPr/>
        </p:nvSpPr>
        <p:spPr>
          <a:xfrm>
            <a:off x="540119" y="15251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37" name="yt_image_11737" title="H_102.3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636912"/>
            <a:ext cx="2236060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39" name="yt_shape_11739"/>
              <p:cNvSpPr txBox="1"/>
              <p:nvPr/>
            </p:nvSpPr>
            <p:spPr>
              <a:xfrm>
                <a:off x="540000" y="2540589"/>
                <a:ext cx="5219378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739" name="yt_shape_117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0589"/>
                <a:ext cx="5219378" cy="3027047"/>
              </a:xfrm>
              <a:prstGeom prst="rect">
                <a:avLst/>
              </a:prstGeom>
              <a:blipFill>
                <a:blip r:embed="rId3"/>
                <a:stretch>
                  <a:fillRect l="-3621" t="-1815" r="-2453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35878E1-BE6B-328A-AE50-B57A5B135C03}"/>
              </a:ext>
            </a:extLst>
          </p:cNvPr>
          <p:cNvSpPr txBox="1"/>
          <p:nvPr/>
        </p:nvSpPr>
        <p:spPr>
          <a:xfrm>
            <a:off x="449989" y="2493783"/>
            <a:ext cx="420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3381F9-12BC-FE8C-116C-544C528F7A6C}"/>
              </a:ext>
            </a:extLst>
          </p:cNvPr>
          <p:cNvSpPr txBox="1"/>
          <p:nvPr/>
        </p:nvSpPr>
        <p:spPr>
          <a:xfrm>
            <a:off x="449989" y="2969271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0E8E03-357E-0AEA-0785-CF672D9F36D0}"/>
              </a:ext>
            </a:extLst>
          </p:cNvPr>
          <p:cNvSpPr txBox="1"/>
          <p:nvPr/>
        </p:nvSpPr>
        <p:spPr>
          <a:xfrm>
            <a:off x="449989" y="3444759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2AD00D-FD23-158E-85E1-E96E75AC90B7}"/>
              </a:ext>
            </a:extLst>
          </p:cNvPr>
          <p:cNvSpPr txBox="1"/>
          <p:nvPr/>
        </p:nvSpPr>
        <p:spPr>
          <a:xfrm>
            <a:off x="449989" y="3920247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C2E4483-97CF-E20B-B125-6C67B6DDB0A9}"/>
                  </a:ext>
                </a:extLst>
              </p:cNvPr>
              <p:cNvSpPr txBox="1"/>
              <p:nvPr/>
            </p:nvSpPr>
            <p:spPr>
              <a:xfrm>
                <a:off x="449989" y="4395735"/>
                <a:ext cx="53489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C2E4483-97CF-E20B-B125-6C67B6DDB0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95735"/>
                <a:ext cx="5348986" cy="765061"/>
              </a:xfrm>
              <a:prstGeom prst="rect">
                <a:avLst/>
              </a:prstGeom>
              <a:blipFill>
                <a:blip r:embed="rId4"/>
                <a:stretch>
                  <a:fillRect l="-1824" r="-171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6B05598-392E-B19B-8A63-C551D65ECB7E}"/>
              </a:ext>
            </a:extLst>
          </p:cNvPr>
          <p:cNvSpPr txBox="1"/>
          <p:nvPr/>
        </p:nvSpPr>
        <p:spPr>
          <a:xfrm>
            <a:off x="449989" y="5067184"/>
            <a:ext cx="406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2" name="yt_shape_11742"/>
          <p:cNvSpPr txBox="1"/>
          <p:nvPr/>
        </p:nvSpPr>
        <p:spPr>
          <a:xfrm>
            <a:off x="540000" y="752194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741" name="yt_image_1174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52194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44" name="yt_shape_11744"/>
          <p:cNvSpPr txBox="1"/>
          <p:nvPr/>
        </p:nvSpPr>
        <p:spPr>
          <a:xfrm>
            <a:off x="540119" y="1398989"/>
            <a:ext cx="11111999" cy="5229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几何直观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的延长线上，且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是等边三角形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747" name="yt_image_11747" title="H_101.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92381" y="2996952"/>
            <a:ext cx="2359618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34EA4E-3628-8C07-FFDB-D014139A7F3C}"/>
              </a:ext>
            </a:extLst>
          </p:cNvPr>
          <p:cNvSpPr txBox="1"/>
          <p:nvPr/>
        </p:nvSpPr>
        <p:spPr>
          <a:xfrm>
            <a:off x="450108" y="2778647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CB963E-9530-F166-07AD-D483E198A276}"/>
              </a:ext>
            </a:extLst>
          </p:cNvPr>
          <p:cNvSpPr txBox="1"/>
          <p:nvPr/>
        </p:nvSpPr>
        <p:spPr>
          <a:xfrm>
            <a:off x="450108" y="3254135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A4647E-6FA4-9C0C-71B8-B7EEB8395514}"/>
              </a:ext>
            </a:extLst>
          </p:cNvPr>
          <p:cNvSpPr txBox="1"/>
          <p:nvPr/>
        </p:nvSpPr>
        <p:spPr>
          <a:xfrm>
            <a:off x="450108" y="3729623"/>
            <a:ext cx="310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866D93-6B4A-810B-3D26-DA6D86489A95}"/>
              </a:ext>
            </a:extLst>
          </p:cNvPr>
          <p:cNvSpPr txBox="1"/>
          <p:nvPr/>
        </p:nvSpPr>
        <p:spPr>
          <a:xfrm>
            <a:off x="450108" y="4205111"/>
            <a:ext cx="337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A982D3-9074-5E2C-EADE-264B10CF680C}"/>
              </a:ext>
            </a:extLst>
          </p:cNvPr>
          <p:cNvSpPr txBox="1"/>
          <p:nvPr/>
        </p:nvSpPr>
        <p:spPr>
          <a:xfrm>
            <a:off x="450108" y="4680599"/>
            <a:ext cx="325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9363EC1-48A1-4884-4ABB-7329C01CC722}"/>
              </a:ext>
            </a:extLst>
          </p:cNvPr>
          <p:cNvSpPr txBox="1"/>
          <p:nvPr/>
        </p:nvSpPr>
        <p:spPr>
          <a:xfrm>
            <a:off x="450108" y="5156087"/>
            <a:ext cx="447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063AB60-2FF0-5EDF-45B3-8B6E33FF99A2}"/>
              </a:ext>
            </a:extLst>
          </p:cNvPr>
          <p:cNvSpPr txBox="1"/>
          <p:nvPr/>
        </p:nvSpPr>
        <p:spPr>
          <a:xfrm>
            <a:off x="450108" y="5631575"/>
            <a:ext cx="6591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A000F1C-2B84-7AF6-EA4F-AC753FAFC2B5}"/>
              </a:ext>
            </a:extLst>
          </p:cNvPr>
          <p:cNvSpPr txBox="1"/>
          <p:nvPr/>
        </p:nvSpPr>
        <p:spPr>
          <a:xfrm>
            <a:off x="450108" y="6107063"/>
            <a:ext cx="406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9" name="yt_shape_11749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若去掉已知条件的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，上述的结论还成立吗？若成立，请写出证明过程；若不成立，请说明理由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1750"/>
          <p:cNvSpPr txBox="1"/>
          <p:nvPr/>
        </p:nvSpPr>
        <p:spPr>
          <a:xfrm>
            <a:off x="540000" y="1889375"/>
            <a:ext cx="5179303" cy="433958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解：上述结论还成立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4" name="yt_image_11751" title="H_101.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2381" y="1889375"/>
            <a:ext cx="2359618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257895E-215C-9B22-CF74-933047F69FE0}"/>
              </a:ext>
            </a:extLst>
          </p:cNvPr>
          <p:cNvSpPr txBox="1"/>
          <p:nvPr/>
        </p:nvSpPr>
        <p:spPr>
          <a:xfrm>
            <a:off x="449989" y="1842569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解：上述结论还成立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9FEFE0-4E2D-1852-4579-A1369E8DCC2F}"/>
              </a:ext>
            </a:extLst>
          </p:cNvPr>
          <p:cNvSpPr txBox="1"/>
          <p:nvPr/>
        </p:nvSpPr>
        <p:spPr>
          <a:xfrm>
            <a:off x="449989" y="2318057"/>
            <a:ext cx="4994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8A3808-556F-4BF0-9A87-75AAFE650FC4}"/>
              </a:ext>
            </a:extLst>
          </p:cNvPr>
          <p:cNvSpPr txBox="1"/>
          <p:nvPr/>
        </p:nvSpPr>
        <p:spPr>
          <a:xfrm>
            <a:off x="449989" y="2793545"/>
            <a:ext cx="500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CE8C94-66E5-5897-13F5-1A180E657244}"/>
              </a:ext>
            </a:extLst>
          </p:cNvPr>
          <p:cNvSpPr txBox="1"/>
          <p:nvPr/>
        </p:nvSpPr>
        <p:spPr>
          <a:xfrm>
            <a:off x="449989" y="3269033"/>
            <a:ext cx="298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36CA11E-EA98-51DA-65D9-69E4C2ABC9FB}"/>
              </a:ext>
            </a:extLst>
          </p:cNvPr>
          <p:cNvSpPr txBox="1"/>
          <p:nvPr/>
        </p:nvSpPr>
        <p:spPr>
          <a:xfrm>
            <a:off x="449989" y="3744521"/>
            <a:ext cx="5309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D77AE1E-6F57-66E2-B5E5-467B01ECB10B}"/>
              </a:ext>
            </a:extLst>
          </p:cNvPr>
          <p:cNvSpPr txBox="1"/>
          <p:nvPr/>
        </p:nvSpPr>
        <p:spPr>
          <a:xfrm>
            <a:off x="449989" y="4220009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5F57621-A40B-9CE5-5E4F-CC4B0E09CABE}"/>
              </a:ext>
            </a:extLst>
          </p:cNvPr>
          <p:cNvSpPr txBox="1"/>
          <p:nvPr/>
        </p:nvSpPr>
        <p:spPr>
          <a:xfrm>
            <a:off x="449989" y="4695497"/>
            <a:ext cx="325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3657BE8-1D4A-965F-B6F9-B20B1963FC6F}"/>
              </a:ext>
            </a:extLst>
          </p:cNvPr>
          <p:cNvSpPr txBox="1"/>
          <p:nvPr/>
        </p:nvSpPr>
        <p:spPr>
          <a:xfrm>
            <a:off x="449989" y="5170985"/>
            <a:ext cx="525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A9122E6-DF64-F642-38F1-9570D3EF4539}"/>
              </a:ext>
            </a:extLst>
          </p:cNvPr>
          <p:cNvSpPr txBox="1"/>
          <p:nvPr/>
        </p:nvSpPr>
        <p:spPr>
          <a:xfrm>
            <a:off x="449989" y="5646474"/>
            <a:ext cx="2642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2">
            <a:extLst>
              <a:ext uri="{FF2B5EF4-FFF2-40B4-BE49-F238E27FC236}">
                <a16:creationId xmlns:a16="http://schemas.microsoft.com/office/drawing/2014/main" id="{E8150482-8D32-1CAB-BE8C-16AEEF9AC461}"/>
              </a:ext>
            </a:extLst>
          </p:cNvPr>
          <p:cNvSpPr txBox="1"/>
          <p:nvPr/>
        </p:nvSpPr>
        <p:spPr>
          <a:xfrm>
            <a:off x="540000" y="1628800"/>
            <a:ext cx="6811160" cy="282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又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∵∠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 spc="-100">
                <a:noFill/>
                <a:latin typeface="白正"/>
                <a:ea typeface="宋体"/>
              </a:rPr>
              <a:t>⁠</a:t>
            </a:r>
            <a:br>
              <a:rPr lang="en-US" altLang="zh-CN" sz="2400">
                <a:solidFill>
                  <a:srgbClr val="000000"/>
                </a:solidFill>
                <a:latin typeface="白正" pitchFamily="24"/>
                <a:ea typeface="宋体" pitchFamily="24"/>
              </a:rPr>
            </a:b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∴△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≌△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FB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spc="-100">
                <a:noFill/>
                <a:latin typeface="白正"/>
                <a:ea typeface="宋体"/>
              </a:rPr>
              <a:t>⁠</a:t>
            </a:r>
            <a:br>
              <a:rPr lang="en-US" altLang="zh-CN" sz="2400">
                <a:solidFill>
                  <a:srgbClr val="000000"/>
                </a:solidFill>
                <a:latin typeface="白正" pitchFamily="24"/>
                <a:ea typeface="宋体" pitchFamily="24"/>
              </a:rPr>
            </a:b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又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∵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 spc="-100">
                <a:noFill/>
                <a:latin typeface="白正"/>
                <a:ea typeface="宋体"/>
              </a:rPr>
              <a:t>⁠</a:t>
            </a:r>
            <a:br>
              <a:rPr lang="en-US" altLang="zh-CN" sz="2400">
                <a:solidFill>
                  <a:srgbClr val="000000"/>
                </a:solidFill>
                <a:latin typeface="白正" pitchFamily="24"/>
                <a:ea typeface="宋体" pitchFamily="24"/>
              </a:rPr>
            </a:b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即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spc="-100">
                <a:noFill/>
                <a:latin typeface="白正"/>
                <a:ea typeface="宋体"/>
              </a:rPr>
              <a:t>⁠</a:t>
            </a:r>
            <a:br>
              <a:rPr lang="en-US" altLang="zh-CN" sz="2400">
                <a:solidFill>
                  <a:srgbClr val="000000"/>
                </a:solidFill>
                <a:latin typeface="白正" pitchFamily="24"/>
                <a:ea typeface="宋体" pitchFamily="24"/>
              </a:rPr>
            </a:b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又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∵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 spc="-100">
                <a:noFill/>
                <a:latin typeface="白正"/>
                <a:ea typeface="宋体"/>
              </a:rPr>
              <a:t>⁠</a:t>
            </a:r>
            <a:br>
              <a:rPr lang="en-US" altLang="zh-CN" sz="2400">
                <a:solidFill>
                  <a:srgbClr val="000000"/>
                </a:solidFill>
                <a:latin typeface="白正" pitchFamily="24"/>
                <a:ea typeface="宋体" pitchFamily="24"/>
              </a:rPr>
            </a:b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四边形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spc="-100">
                <a:noFill/>
                <a:latin typeface="白正"/>
                <a:ea typeface="宋体"/>
              </a:rPr>
              <a:t>⁠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B66E3C-DF70-DB3C-B6F6-6DBC0A0337F0}"/>
              </a:ext>
            </a:extLst>
          </p:cNvPr>
          <p:cNvSpPr txBox="1"/>
          <p:nvPr/>
        </p:nvSpPr>
        <p:spPr>
          <a:xfrm>
            <a:off x="449989" y="1581994"/>
            <a:ext cx="458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FC79F5-C028-AA13-4933-E1232994CDFF}"/>
              </a:ext>
            </a:extLst>
          </p:cNvPr>
          <p:cNvSpPr txBox="1"/>
          <p:nvPr/>
        </p:nvSpPr>
        <p:spPr>
          <a:xfrm>
            <a:off x="449989" y="2057482"/>
            <a:ext cx="6925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0D935B-6EA3-DB23-2870-A399A3F57B89}"/>
              </a:ext>
            </a:extLst>
          </p:cNvPr>
          <p:cNvSpPr txBox="1"/>
          <p:nvPr/>
        </p:nvSpPr>
        <p:spPr>
          <a:xfrm>
            <a:off x="449989" y="2532970"/>
            <a:ext cx="5291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93405A-2242-40FD-4A5A-6A2D0C33D2E7}"/>
              </a:ext>
            </a:extLst>
          </p:cNvPr>
          <p:cNvSpPr txBox="1"/>
          <p:nvPr/>
        </p:nvSpPr>
        <p:spPr>
          <a:xfrm>
            <a:off x="449989" y="3008458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209053-8B40-F5AB-5C55-0B7DC2425187}"/>
              </a:ext>
            </a:extLst>
          </p:cNvPr>
          <p:cNvSpPr txBox="1"/>
          <p:nvPr/>
        </p:nvSpPr>
        <p:spPr>
          <a:xfrm>
            <a:off x="449989" y="3483946"/>
            <a:ext cx="2159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FA4F74-9613-D4F2-9DEB-B2B489B77F3F}"/>
              </a:ext>
            </a:extLst>
          </p:cNvPr>
          <p:cNvSpPr txBox="1"/>
          <p:nvPr/>
        </p:nvSpPr>
        <p:spPr>
          <a:xfrm>
            <a:off x="449989" y="3959434"/>
            <a:ext cx="406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1751" title="H_101.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2381" y="1889375"/>
            <a:ext cx="2359618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5" name="yt_shape_11755"/>
          <p:cNvSpPr txBox="1"/>
          <p:nvPr/>
        </p:nvSpPr>
        <p:spPr>
          <a:xfrm>
            <a:off x="540000" y="2878259"/>
            <a:ext cx="11028608" cy="151309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已知一组对边平行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时，可证另一组对边平行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当一组对角相等时，可证另一组对角相等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当已知条件与对角线有关时，可证对角线互相平分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image_1175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2427" y="21328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5" name="yt_image_11675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1" y="1675209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8" name="yt_shape_11678"/>
          <p:cNvSpPr txBox="1"/>
          <p:nvPr/>
        </p:nvSpPr>
        <p:spPr>
          <a:xfrm>
            <a:off x="540120" y="22163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所在直线上的两点，且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79" name="yt_image_11679" title="H_91.9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5363" y="3328166"/>
            <a:ext cx="2061273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1" name="yt_shape_11681"/>
          <p:cNvSpPr txBox="1"/>
          <p:nvPr/>
        </p:nvSpPr>
        <p:spPr>
          <a:xfrm>
            <a:off x="540120" y="45468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由条件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，想到对角线互相平分得四边形是平行四边形，连接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，由条件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，可推出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2" name="yt_shape_11682"/>
          <p:cNvSpPr txBox="1"/>
          <p:nvPr/>
        </p:nvSpPr>
        <p:spPr>
          <a:xfrm>
            <a:off x="540119" y="994084"/>
            <a:ext cx="11111999" cy="5229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【自主解答】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证明：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连接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交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于点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即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【方法归纳】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本题是运用对角线互相平分得四边形是平行四边形来判定的，也可以用三角形全等的方法来证明两组对边分别平行，但较麻烦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3" name="yt_shape_11693"/>
          <p:cNvSpPr txBox="1"/>
          <p:nvPr/>
        </p:nvSpPr>
        <p:spPr>
          <a:xfrm>
            <a:off x="540000" y="919689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692" name="yt_image_11692" title="H_51.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19689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95" name="yt_shape_11695"/>
          <p:cNvSpPr txBox="1"/>
          <p:nvPr/>
        </p:nvSpPr>
        <p:spPr>
          <a:xfrm>
            <a:off x="540000" y="1622986"/>
            <a:ext cx="721671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两组对边分别平行的四边形是平行四边形</a:t>
            </a:r>
          </a:p>
        </p:txBody>
      </p:sp>
      <p:sp>
        <p:nvSpPr>
          <p:cNvPr id="11696" name="yt_shape_11696"/>
          <p:cNvSpPr txBox="1"/>
          <p:nvPr/>
        </p:nvSpPr>
        <p:spPr>
          <a:xfrm>
            <a:off x="540000" y="2127296"/>
            <a:ext cx="10145406" cy="9336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两组对边分别相等的四边形是平行四边形</a:t>
            </a:r>
          </a:p>
        </p:txBody>
      </p:sp>
      <p:sp>
        <p:nvSpPr>
          <p:cNvPr id="11698" name="yt_shape_11698"/>
          <p:cNvSpPr txBox="1"/>
          <p:nvPr/>
        </p:nvSpPr>
        <p:spPr>
          <a:xfrm>
            <a:off x="540119" y="311090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外一点，在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上取两点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，分别以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长为半径画弧，两弧相交于点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，分别连接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一定是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平行四边形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99" name="yt_image_11699" title="H_94.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5222" y="4108691"/>
            <a:ext cx="1801555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544237" title="H_28.801733">
            <a:extLst>
              <a:ext uri="{FF2B5EF4-FFF2-40B4-BE49-F238E27FC236}">
                <a16:creationId xmlns:a16="http://schemas.microsoft.com/office/drawing/2014/main" id="{98BF3028-E43E-ED8B-8AA6-9BE54F4689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64663"/>
            <a:ext cx="1355917" cy="365782"/>
          </a:xfrm>
          <a:prstGeom prst="rect">
            <a:avLst/>
          </a:prstGeom>
        </p:spPr>
      </p:pic>
      <p:pic>
        <p:nvPicPr>
          <p:cNvPr id="5" name="yt_shape_1700218544291" title="H_28.801733">
            <a:extLst>
              <a:ext uri="{FF2B5EF4-FFF2-40B4-BE49-F238E27FC236}">
                <a16:creationId xmlns:a16="http://schemas.microsoft.com/office/drawing/2014/main" id="{B1242BC6-ED58-4F5C-6A5B-612D0FA7C3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4827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92D63D-FC3F-5A6E-A022-D20BE1540B00}"/>
              </a:ext>
            </a:extLst>
          </p:cNvPr>
          <p:cNvSpPr txBox="1"/>
          <p:nvPr/>
        </p:nvSpPr>
        <p:spPr>
          <a:xfrm>
            <a:off x="9689239" y="2080490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88EDDA-CFD2-B90C-A4BF-F3295D2A9705}"/>
              </a:ext>
            </a:extLst>
          </p:cNvPr>
          <p:cNvSpPr txBox="1"/>
          <p:nvPr/>
        </p:nvSpPr>
        <p:spPr>
          <a:xfrm>
            <a:off x="10897446" y="3539591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49D346-E9FD-2A53-D5B3-F261D48E5B43}"/>
              </a:ext>
            </a:extLst>
          </p:cNvPr>
          <p:cNvSpPr txBox="1"/>
          <p:nvPr/>
        </p:nvSpPr>
        <p:spPr>
          <a:xfrm>
            <a:off x="450108" y="401507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1701"/>
          <p:cNvSpPr txBox="1"/>
          <p:nvPr/>
        </p:nvSpPr>
        <p:spPr>
          <a:xfrm>
            <a:off x="540119" y="54452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6B966FD-9443-76D7-E356-996B5F4B4BDF}"/>
              </a:ext>
            </a:extLst>
          </p:cNvPr>
          <p:cNvSpPr txBox="1"/>
          <p:nvPr/>
        </p:nvSpPr>
        <p:spPr>
          <a:xfrm>
            <a:off x="8903546" y="539841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1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2" name="yt_shape_11702"/>
          <p:cNvSpPr txBox="1"/>
          <p:nvPr/>
        </p:nvSpPr>
        <p:spPr>
          <a:xfrm>
            <a:off x="540000" y="1383612"/>
            <a:ext cx="721671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两组对角分别相等的四边形是平行四边形</a:t>
            </a:r>
          </a:p>
        </p:txBody>
      </p:sp>
      <p:sp>
        <p:nvSpPr>
          <p:cNvPr id="11703" name="yt_shape_11703"/>
          <p:cNvSpPr txBox="1"/>
          <p:nvPr/>
        </p:nvSpPr>
        <p:spPr>
          <a:xfrm>
            <a:off x="540119" y="1887922"/>
            <a:ext cx="11460537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一个四边形的三个相邻内角的度数依次如下，那么其中是平行四边形的是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04" name="yt_table_117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735177"/>
              </p:ext>
            </p:extLst>
          </p:nvPr>
        </p:nvGraphicFramePr>
        <p:xfrm>
          <a:off x="540000" y="2365250"/>
          <a:ext cx="6932930" cy="956581"/>
        </p:xfrm>
        <a:graphic>
          <a:graphicData uri="http://schemas.openxmlformats.org/drawingml/2006/table">
            <a:tbl>
              <a:tblPr/>
              <a:tblGrid>
                <a:gridCol w="3856355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  <a:gridCol w="3076575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</a:tblGrid>
              <a:tr h="481093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A.88°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108°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B.88°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104°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C.88°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92°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D.108°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</a:tbl>
          </a:graphicData>
        </a:graphic>
      </p:graphicFrame>
      <p:sp>
        <p:nvSpPr>
          <p:cNvPr id="11706" name="yt_shape_11706"/>
          <p:cNvSpPr txBox="1"/>
          <p:nvPr/>
        </p:nvSpPr>
        <p:spPr>
          <a:xfrm>
            <a:off x="540119" y="3661429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07" name="yt_image_11707" title="H_80.2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3754" y="4293096"/>
            <a:ext cx="1668364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09" name="yt_shape_11709"/>
          <p:cNvSpPr txBox="1"/>
          <p:nvPr/>
        </p:nvSpPr>
        <p:spPr>
          <a:xfrm>
            <a:off x="540000" y="4299682"/>
            <a:ext cx="777777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3" name="yt_shape_1700218544356" title="H_28.801733">
            <a:extLst>
              <a:ext uri="{FF2B5EF4-FFF2-40B4-BE49-F238E27FC236}">
                <a16:creationId xmlns:a16="http://schemas.microsoft.com/office/drawing/2014/main" id="{980D9E23-F809-4229-B3E1-0C4CE0858A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2528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E657F5-CE3D-CAEA-9D06-B6D6768F92A2}"/>
              </a:ext>
            </a:extLst>
          </p:cNvPr>
          <p:cNvSpPr txBox="1"/>
          <p:nvPr/>
        </p:nvSpPr>
        <p:spPr>
          <a:xfrm>
            <a:off x="11023844" y="18308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EB649B-81D4-7FDF-BAE4-5BF65196A95A}"/>
              </a:ext>
            </a:extLst>
          </p:cNvPr>
          <p:cNvSpPr txBox="1"/>
          <p:nvPr/>
        </p:nvSpPr>
        <p:spPr>
          <a:xfrm>
            <a:off x="449989" y="4252876"/>
            <a:ext cx="7882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B52070-DDCF-C18F-589D-AEF2E38E756A}"/>
              </a:ext>
            </a:extLst>
          </p:cNvPr>
          <p:cNvSpPr txBox="1"/>
          <p:nvPr/>
        </p:nvSpPr>
        <p:spPr>
          <a:xfrm>
            <a:off x="449989" y="4728364"/>
            <a:ext cx="409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B4336E-AC29-0647-4C1E-BF78F7ACE2DD}"/>
              </a:ext>
            </a:extLst>
          </p:cNvPr>
          <p:cNvSpPr txBox="1"/>
          <p:nvPr/>
        </p:nvSpPr>
        <p:spPr>
          <a:xfrm>
            <a:off x="449989" y="5203852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0" name="yt_shape_11710"/>
          <p:cNvSpPr txBox="1"/>
          <p:nvPr/>
        </p:nvSpPr>
        <p:spPr>
          <a:xfrm>
            <a:off x="540000" y="1844570"/>
            <a:ext cx="690573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800" b="0" i="0" u="none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对角线互相平分的四边形是平行四边形</a:t>
            </a:r>
          </a:p>
        </p:txBody>
      </p:sp>
      <p:sp>
        <p:nvSpPr>
          <p:cNvPr id="11711" name="yt_shape_11711"/>
          <p:cNvSpPr txBox="1"/>
          <p:nvPr/>
        </p:nvSpPr>
        <p:spPr>
          <a:xfrm>
            <a:off x="540120" y="23488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是两条相交的线段，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为它们的中点，当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旋转时，连接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所得到的四边形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始终为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平行四边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12" name="yt_image_11712" title="H_84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9264" y="3460679"/>
            <a:ext cx="1393471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544415" title="H_28.80126">
            <a:extLst>
              <a:ext uri="{FF2B5EF4-FFF2-40B4-BE49-F238E27FC236}">
                <a16:creationId xmlns:a16="http://schemas.microsoft.com/office/drawing/2014/main" id="{E0E5B0A6-9C0F-594A-1A12-C0022C9D42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86250"/>
            <a:ext cx="1352742" cy="36577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BFC683-7059-2E1B-0858-C54484FF9B83}"/>
              </a:ext>
            </a:extLst>
          </p:cNvPr>
          <p:cNvSpPr txBox="1"/>
          <p:nvPr/>
        </p:nvSpPr>
        <p:spPr>
          <a:xfrm>
            <a:off x="7103321" y="277756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平行四边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4" name="yt_shape_11714"/>
          <p:cNvSpPr txBox="1"/>
          <p:nvPr/>
        </p:nvSpPr>
        <p:spPr>
          <a:xfrm>
            <a:off x="540120" y="181314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15" name="yt_image_11715" title="H_101.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3770" y="2924944"/>
            <a:ext cx="1838349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17" name="yt_shape_11717"/>
          <p:cNvSpPr txBox="1"/>
          <p:nvPr/>
        </p:nvSpPr>
        <p:spPr>
          <a:xfrm>
            <a:off x="540000" y="2971750"/>
            <a:ext cx="608980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9692C8-E3CD-A7BC-D3AA-25EAA7017DB3}"/>
              </a:ext>
            </a:extLst>
          </p:cNvPr>
          <p:cNvSpPr txBox="1"/>
          <p:nvPr/>
        </p:nvSpPr>
        <p:spPr>
          <a:xfrm>
            <a:off x="449989" y="2924944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8A318A-6FC4-0FE6-4303-6068A72959EB}"/>
              </a:ext>
            </a:extLst>
          </p:cNvPr>
          <p:cNvSpPr txBox="1"/>
          <p:nvPr/>
        </p:nvSpPr>
        <p:spPr>
          <a:xfrm>
            <a:off x="449989" y="3400432"/>
            <a:ext cx="5168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B07E5F-0B61-AA5E-37F2-50D2C4DF7EF6}"/>
              </a:ext>
            </a:extLst>
          </p:cNvPr>
          <p:cNvSpPr txBox="1"/>
          <p:nvPr/>
        </p:nvSpPr>
        <p:spPr>
          <a:xfrm>
            <a:off x="449989" y="3875920"/>
            <a:ext cx="6210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A0C689-9E78-86DC-7F38-93AB4BCAE119}"/>
              </a:ext>
            </a:extLst>
          </p:cNvPr>
          <p:cNvSpPr txBox="1"/>
          <p:nvPr/>
        </p:nvSpPr>
        <p:spPr>
          <a:xfrm>
            <a:off x="449989" y="4351408"/>
            <a:ext cx="5861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8" name="yt_shape_11718"/>
          <p:cNvSpPr txBox="1"/>
          <p:nvPr/>
        </p:nvSpPr>
        <p:spPr>
          <a:xfrm>
            <a:off x="540000" y="2184434"/>
            <a:ext cx="1060226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混淆或臆造平行四边形的判定方法，导致对四边形的形状判断错误</a:t>
            </a:r>
          </a:p>
        </p:txBody>
      </p:sp>
      <p:sp>
        <p:nvSpPr>
          <p:cNvPr id="11719" name="yt_shape_11719"/>
          <p:cNvSpPr txBox="1"/>
          <p:nvPr/>
        </p:nvSpPr>
        <p:spPr>
          <a:xfrm>
            <a:off x="540119" y="26887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是对角线上的两点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给出下列四个条件：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，其中能判定四边形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21" name="yt_table_1172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966171"/>
              </p:ext>
            </p:extLst>
          </p:nvPr>
        </p:nvGraphicFramePr>
        <p:xfrm>
          <a:off x="540000" y="4128310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</a:tbl>
          </a:graphicData>
        </a:graphic>
      </p:graphicFrame>
      <p:pic>
        <p:nvPicPr>
          <p:cNvPr id="11720" name="yt_image_11720_skip" title="H_71.2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92030" y="4128310"/>
            <a:ext cx="1657818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544479" title="H_28.801733">
            <a:extLst>
              <a:ext uri="{FF2B5EF4-FFF2-40B4-BE49-F238E27FC236}">
                <a16:creationId xmlns:a16="http://schemas.microsoft.com/office/drawing/2014/main" id="{9FF27B9F-78AA-B72A-C1C7-3BD8F1ABAE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2611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18594D-DB81-41B8-8F6B-FCB8670B75E0}"/>
              </a:ext>
            </a:extLst>
          </p:cNvPr>
          <p:cNvSpPr txBox="1"/>
          <p:nvPr/>
        </p:nvSpPr>
        <p:spPr>
          <a:xfrm>
            <a:off x="6409583" y="35929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4" name="yt_shape_11724"/>
          <p:cNvSpPr txBox="1"/>
          <p:nvPr/>
        </p:nvSpPr>
        <p:spPr>
          <a:xfrm>
            <a:off x="540000" y="1278776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723" name="yt_image_11723" title="H_50.4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7877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6" name="yt_shape_11726"/>
          <p:cNvSpPr txBox="1"/>
          <p:nvPr/>
        </p:nvSpPr>
        <p:spPr>
          <a:xfrm>
            <a:off x="540120" y="197064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，下列条件中，不能判定四边形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28" name="yt_table_1172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560210"/>
              </p:ext>
            </p:extLst>
          </p:nvPr>
        </p:nvGraphicFramePr>
        <p:xfrm>
          <a:off x="540000" y="2930080"/>
          <a:ext cx="3473450" cy="1901952"/>
        </p:xfrm>
        <a:graphic>
          <a:graphicData uri="http://schemas.openxmlformats.org/drawingml/2006/table">
            <a:tbl>
              <a:tblPr/>
              <a:tblGrid>
                <a:gridCol w="3473450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</a:tbl>
          </a:graphicData>
        </a:graphic>
      </p:graphicFrame>
      <p:pic>
        <p:nvPicPr>
          <p:cNvPr id="11727" name="yt_image_11727_skip" title="H_78.5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31420" y="2930080"/>
            <a:ext cx="1818464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21A8F2-4736-C4AF-CD37-AD668907EBF3}"/>
              </a:ext>
            </a:extLst>
          </p:cNvPr>
          <p:cNvSpPr txBox="1"/>
          <p:nvPr/>
        </p:nvSpPr>
        <p:spPr>
          <a:xfrm>
            <a:off x="4903047" y="239932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2034</Words>
  <Application>Microsoft Office PowerPoint</Application>
  <PresentationFormat>宽屏</PresentationFormat>
  <Paragraphs>139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2023-11-20T08:10:41Z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