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6" r:id="rId5"/>
    <p:sldId id="367" r:id="rId6"/>
    <p:sldId id="368" r:id="rId7"/>
    <p:sldId id="370" r:id="rId8"/>
    <p:sldId id="371" r:id="rId9"/>
    <p:sldId id="373" r:id="rId10"/>
    <p:sldId id="374" r:id="rId11"/>
    <p:sldId id="386" r:id="rId12"/>
    <p:sldId id="375" r:id="rId13"/>
    <p:sldId id="387" r:id="rId14"/>
    <p:sldId id="376" r:id="rId15"/>
    <p:sldId id="381" r:id="rId16"/>
    <p:sldId id="388" r:id="rId17"/>
    <p:sldId id="256" r:id="rId1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408" y="5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bin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bin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bin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bin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bin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1" name="yt_shape_12691"/>
          <p:cNvSpPr txBox="1"/>
          <p:nvPr/>
        </p:nvSpPr>
        <p:spPr>
          <a:xfrm>
            <a:off x="540000" y="1605217"/>
            <a:ext cx="2807885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21158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2690" name="yt_image_12690" title="H_50.94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605217"/>
            <a:ext cx="27880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693" name="yt_image_12693" title="H_153.36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83603" y="2455164"/>
            <a:ext cx="5224793" cy="1947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55" name="yt_shape_12755"/>
          <p:cNvSpPr txBox="1"/>
          <p:nvPr/>
        </p:nvSpPr>
        <p:spPr>
          <a:xfrm>
            <a:off x="540000" y="1717213"/>
            <a:ext cx="6418424" cy="330930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，证明：四边形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EBFD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是菱形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证明：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BOF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DOE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EBFD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是平行四边形，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EBFD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是菱形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pic>
        <p:nvPicPr>
          <p:cNvPr id="12757" name="yt_image_12757" title="H_144.45">
            <a:extLst>
              <a:ext uri="">
                <a16:creationId xmlns="" xmlns:a16="http://schemas.microsoft.com/office/drawing/2014/main" xmlns:m="http://schemas.openxmlformats.org/officeDocument/2006/math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40725" y="2348880"/>
            <a:ext cx="2111274" cy="1834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2ED085E-AAB9-03CA-DBEE-ACFDAA8D3282}"/>
              </a:ext>
            </a:extLst>
          </p:cNvPr>
          <p:cNvSpPr txBox="1"/>
          <p:nvPr/>
        </p:nvSpPr>
        <p:spPr>
          <a:xfrm>
            <a:off x="449989" y="2145895"/>
            <a:ext cx="459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证明：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BOF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E5AF350-9532-259E-720B-F414E0B0A30F}"/>
              </a:ext>
            </a:extLst>
          </p:cNvPr>
          <p:cNvSpPr txBox="1"/>
          <p:nvPr/>
        </p:nvSpPr>
        <p:spPr>
          <a:xfrm>
            <a:off x="449989" y="2621383"/>
            <a:ext cx="1643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0F64010-1293-BAA2-14BD-D1DB4D129F60}"/>
              </a:ext>
            </a:extLst>
          </p:cNvPr>
          <p:cNvSpPr txBox="1"/>
          <p:nvPr/>
        </p:nvSpPr>
        <p:spPr>
          <a:xfrm>
            <a:off x="449989" y="3096872"/>
            <a:ext cx="2177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BB11189-8172-1B93-A21B-6F98E11B1FC0}"/>
              </a:ext>
            </a:extLst>
          </p:cNvPr>
          <p:cNvSpPr txBox="1"/>
          <p:nvPr/>
        </p:nvSpPr>
        <p:spPr>
          <a:xfrm>
            <a:off x="449989" y="3572359"/>
            <a:ext cx="4310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EBFD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DC04ED8-7A1F-DA0B-F9EC-D917B64BB0D7}"/>
              </a:ext>
            </a:extLst>
          </p:cNvPr>
          <p:cNvSpPr txBox="1"/>
          <p:nvPr/>
        </p:nvSpPr>
        <p:spPr>
          <a:xfrm>
            <a:off x="449989" y="4047847"/>
            <a:ext cx="1872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2B833A4-AD4E-1015-10F0-E1D11C41B097}"/>
              </a:ext>
            </a:extLst>
          </p:cNvPr>
          <p:cNvSpPr txBox="1"/>
          <p:nvPr/>
        </p:nvSpPr>
        <p:spPr>
          <a:xfrm>
            <a:off x="449989" y="4523335"/>
            <a:ext cx="3167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EBFD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是菱形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59" name="yt_shape_12759"/>
          <p:cNvSpPr txBox="1"/>
          <p:nvPr/>
        </p:nvSpPr>
        <p:spPr>
          <a:xfrm>
            <a:off x="540119" y="1687022"/>
            <a:ext cx="11111999" cy="37894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的三边为边，在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的同侧分别作三个等边三角形，即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ACF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回答下列问题：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ADEF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是什么四边形？请说明理由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四边形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ADEF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是平行四边形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理由如下：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∵△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ACF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都是等边三角形，故易证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DBE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FEC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 dirty="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 dirty="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 dirty="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四边形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ADEF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是平行四边形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 dirty="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pic>
        <p:nvPicPr>
          <p:cNvPr id="12762" name="yt_image_12762" title="H_98.46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20959" y="3718190"/>
            <a:ext cx="1531040" cy="1250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1589972-FFF5-4B75-C77E-6A91D919D803}"/>
              </a:ext>
            </a:extLst>
          </p:cNvPr>
          <p:cNvSpPr txBox="1"/>
          <p:nvPr/>
        </p:nvSpPr>
        <p:spPr>
          <a:xfrm>
            <a:off x="450108" y="3066680"/>
            <a:ext cx="723006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是平行四边形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理由如下：</a:t>
            </a:r>
            <a:endParaRPr kumimoji="0" lang="en-US" altLang="zh-CN" sz="2400" b="0" i="0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白正" pitchFamily="24"/>
              <a:ea typeface="楷体" pitchFamily="24"/>
              <a:cs typeface="+mn-cs"/>
            </a:endParaRPr>
          </a:p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都是等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76D6A2B-640A-3147-DFDD-BCDDCC615619}"/>
              </a:ext>
            </a:extLst>
          </p:cNvPr>
          <p:cNvSpPr txBox="1"/>
          <p:nvPr/>
        </p:nvSpPr>
        <p:spPr>
          <a:xfrm>
            <a:off x="450108" y="3998108"/>
            <a:ext cx="61887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边三角形，故易证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DBE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FEC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B5C7291-6A74-A130-F5E5-7ED6C8FAA29B}"/>
              </a:ext>
            </a:extLst>
          </p:cNvPr>
          <p:cNvSpPr txBox="1"/>
          <p:nvPr/>
        </p:nvSpPr>
        <p:spPr>
          <a:xfrm>
            <a:off x="450108" y="4473597"/>
            <a:ext cx="4647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3F95FA4-1899-8CD9-100D-81C0B0F91335}"/>
              </a:ext>
            </a:extLst>
          </p:cNvPr>
          <p:cNvSpPr txBox="1"/>
          <p:nvPr/>
        </p:nvSpPr>
        <p:spPr>
          <a:xfrm>
            <a:off x="450108" y="4949084"/>
            <a:ext cx="3259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1826023-F735-DB83-029D-0C42B576D85A}"/>
              </a:ext>
            </a:extLst>
          </p:cNvPr>
          <p:cNvSpPr txBox="1"/>
          <p:nvPr/>
        </p:nvSpPr>
        <p:spPr>
          <a:xfrm>
            <a:off x="450108" y="5424572"/>
            <a:ext cx="40821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是平行四边形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64" name="yt_shape_12764"/>
          <p:cNvSpPr txBox="1"/>
          <p:nvPr/>
        </p:nvSpPr>
        <p:spPr>
          <a:xfrm>
            <a:off x="540000" y="2165251"/>
            <a:ext cx="7367401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满足什么条件时，四边形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是矩形？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若四边形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ADEF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是矩形，则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150°.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由于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当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满足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时，四边形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ADEF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是矩形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pic>
        <p:nvPicPr>
          <p:cNvPr id="12766" name="yt_image_12766" title="H_98.46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20959" y="2803779"/>
            <a:ext cx="1531040" cy="1250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FEBCB31-3FFB-7A56-4409-E69D729B2DA2}"/>
              </a:ext>
            </a:extLst>
          </p:cNvPr>
          <p:cNvSpPr txBox="1"/>
          <p:nvPr/>
        </p:nvSpPr>
        <p:spPr>
          <a:xfrm>
            <a:off x="449989" y="2593933"/>
            <a:ext cx="70063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若四边形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是矩形，则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90FFF8A-18CE-1402-8D15-2A0D91A9006C}"/>
              </a:ext>
            </a:extLst>
          </p:cNvPr>
          <p:cNvSpPr txBox="1"/>
          <p:nvPr/>
        </p:nvSpPr>
        <p:spPr>
          <a:xfrm>
            <a:off x="449989" y="3069421"/>
            <a:ext cx="3805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CF509BB-330F-93AC-7222-C6CDD66C28E7}"/>
              </a:ext>
            </a:extLst>
          </p:cNvPr>
          <p:cNvSpPr txBox="1"/>
          <p:nvPr/>
        </p:nvSpPr>
        <p:spPr>
          <a:xfrm>
            <a:off x="449989" y="3544909"/>
            <a:ext cx="6750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由于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D1BA418-D29A-D4B3-1E4F-CF6104E99B52}"/>
              </a:ext>
            </a:extLst>
          </p:cNvPr>
          <p:cNvSpPr txBox="1"/>
          <p:nvPr/>
        </p:nvSpPr>
        <p:spPr>
          <a:xfrm>
            <a:off x="449989" y="4020397"/>
            <a:ext cx="73349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满足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时，四边形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是矩形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69" name="yt_shape_12769"/>
          <p:cNvSpPr txBox="1"/>
          <p:nvPr/>
        </p:nvSpPr>
        <p:spPr>
          <a:xfrm>
            <a:off x="540000" y="1547469"/>
            <a:ext cx="2417393" cy="57926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150" b="0" i="0" u="none" spc="18138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2768" name="yt_image_12768" title="H_50.04">
            <a:extLst>
              <a:ext uri="">
                <a16:creationId xmlns="" xmlns:p14="http://schemas.microsoft.com/office/powerpoint/2010/main" xmlns:mc="http://schemas.openxmlformats.org/markup-compatibility/2006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547469"/>
            <a:ext cx="2401408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71" name="yt_shape_12771"/>
          <p:cNvSpPr txBox="1"/>
          <p:nvPr/>
        </p:nvSpPr>
        <p:spPr>
          <a:xfrm>
            <a:off x="540120" y="223362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的平分线分边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两部分，则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的周长为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772" name="yt_table_1277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6914088"/>
              </p:ext>
            </p:extLst>
          </p:nvPr>
        </p:nvGraphicFramePr>
        <p:xfrm>
          <a:off x="540000" y="3193059"/>
          <a:ext cx="5027931" cy="950976"/>
        </p:xfrm>
        <a:graphic>
          <a:graphicData uri="http://schemas.openxmlformats.org/drawingml/2006/table">
            <a:tbl>
              <a:tblPr/>
              <a:tblGrid>
                <a:gridCol w="2489518">
                  <a:extLst>
                    <a:ext uri="{9D8B030D-6E8A-4147-A177-3AD203B41FA5}">
                      <a16:colId xmlns:a16="http://schemas.microsoft.com/office/drawing/2014/main" val="10361"/>
                    </a:ext>
                  </a:extLst>
                </a:gridCol>
                <a:gridCol w="2538413">
                  <a:extLst>
                    <a:ext uri="{9D8B030D-6E8A-4147-A177-3AD203B41FA5}">
                      <a16:colId xmlns:a16="http://schemas.microsoft.com/office/drawing/2014/main" val="1036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A.20cm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B.22cm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C.10cm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D.20cm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22cm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2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2774" name="yt_shape_12774"/>
              <p:cNvSpPr txBox="1"/>
              <p:nvPr/>
            </p:nvSpPr>
            <p:spPr>
              <a:xfrm>
                <a:off x="540119" y="4194613"/>
                <a:ext cx="11111999" cy="147591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以正方形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作等边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BEC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的度数是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楷体" pitchFamily="24"/>
                  </a:rPr>
                  <a:t>或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150°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▱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，则平行四边形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的面积等于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楷体" pitchFamily="24"/>
                  </a:rPr>
                  <a:t>或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 xmlns:p14="http://schemas.microsoft.com/office/powerpoint/2010/main" xmlns:m="http://schemas.openxmlformats.org/officeDocument/2006/math" xmlns:a16="http://schemas.microsoft.com/office/drawing/2014/main">
          <p:sp>
            <p:nvSpPr>
              <p:cNvPr id="12774" name="yt_shape_12774" descr="{&quot;rangeId&quot;:16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194613"/>
                <a:ext cx="11111999" cy="1475917"/>
              </a:xfrm>
              <a:prstGeom prst="rect">
                <a:avLst/>
              </a:prstGeom>
              <a:blipFill>
                <a:blip r:embed="rId3"/>
                <a:stretch>
                  <a:fillRect l="-1701" t="-3306" b="-119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4746CC8-37DF-84F2-D139-F1348190E510}"/>
              </a:ext>
            </a:extLst>
          </p:cNvPr>
          <p:cNvSpPr txBox="1"/>
          <p:nvPr/>
        </p:nvSpPr>
        <p:spPr>
          <a:xfrm>
            <a:off x="1059709" y="266230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8325C65-F54F-BAE3-7A4A-D5201EA274A8}"/>
              </a:ext>
            </a:extLst>
          </p:cNvPr>
          <p:cNvSpPr txBox="1"/>
          <p:nvPr/>
        </p:nvSpPr>
        <p:spPr>
          <a:xfrm>
            <a:off x="8674754" y="4147807"/>
            <a:ext cx="1796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150°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CE7B2F5-32C0-DCED-0C69-7C9200926229}"/>
                  </a:ext>
                </a:extLst>
              </p:cNvPr>
              <p:cNvSpPr txBox="1"/>
              <p:nvPr/>
            </p:nvSpPr>
            <p:spPr>
              <a:xfrm>
                <a:off x="1059708" y="5106563"/>
                <a:ext cx="2745741" cy="55468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楷体" pitchFamily="24"/>
                  </a:rPr>
                  <a:t>或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CE7B2F5-32C0-DCED-0C69-7C920092622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9708" y="5106563"/>
                <a:ext cx="2745741" cy="554685"/>
              </a:xfrm>
              <a:prstGeom prst="rect">
                <a:avLst/>
              </a:prstGeom>
              <a:blipFill>
                <a:blip r:embed="rId4"/>
                <a:stretch>
                  <a:fillRect l="-3556" t="-1099" b="-197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78" name="yt_shape_12778"/>
          <p:cNvSpPr txBox="1"/>
          <p:nvPr/>
        </p:nvSpPr>
        <p:spPr>
          <a:xfrm>
            <a:off x="540000" y="856850"/>
            <a:ext cx="2400978" cy="57926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150" b="0" i="0" u="none" spc="1801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2777" name="yt_image_12777" title="H_50.04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56850"/>
            <a:ext cx="2385180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80" name="yt_shape_12780"/>
          <p:cNvSpPr txBox="1"/>
          <p:nvPr/>
        </p:nvSpPr>
        <p:spPr>
          <a:xfrm>
            <a:off x="540119" y="1543005"/>
            <a:ext cx="11111999" cy="47496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边上一点，过点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，交直线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，垂足为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DFB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ADEC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是平行四边形，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pic>
        <p:nvPicPr>
          <p:cNvPr id="12783" name="yt_image_12783" title="H_102.33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97519" y="3140968"/>
            <a:ext cx="2454480" cy="1299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6A25D2A-6B03-C979-F71E-FB96B2325CBA}"/>
              </a:ext>
            </a:extLst>
          </p:cNvPr>
          <p:cNvSpPr txBox="1"/>
          <p:nvPr/>
        </p:nvSpPr>
        <p:spPr>
          <a:xfrm>
            <a:off x="450108" y="2922663"/>
            <a:ext cx="3566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1068E2E-C674-5BAC-637A-1E97BE7DB9F4}"/>
              </a:ext>
            </a:extLst>
          </p:cNvPr>
          <p:cNvSpPr txBox="1"/>
          <p:nvPr/>
        </p:nvSpPr>
        <p:spPr>
          <a:xfrm>
            <a:off x="450108" y="3398151"/>
            <a:ext cx="2418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05359D3-5E13-3C35-71C7-E04A54108712}"/>
              </a:ext>
            </a:extLst>
          </p:cNvPr>
          <p:cNvSpPr txBox="1"/>
          <p:nvPr/>
        </p:nvSpPr>
        <p:spPr>
          <a:xfrm>
            <a:off x="450108" y="3873639"/>
            <a:ext cx="24009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9947C20-F1E5-8056-E4FB-9A4BF47BB534}"/>
              </a:ext>
            </a:extLst>
          </p:cNvPr>
          <p:cNvSpPr txBox="1"/>
          <p:nvPr/>
        </p:nvSpPr>
        <p:spPr>
          <a:xfrm>
            <a:off x="450108" y="4349127"/>
            <a:ext cx="1889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4D1FFB4-6692-7EE6-F4A3-9B90E7326919}"/>
              </a:ext>
            </a:extLst>
          </p:cNvPr>
          <p:cNvSpPr txBox="1"/>
          <p:nvPr/>
        </p:nvSpPr>
        <p:spPr>
          <a:xfrm>
            <a:off x="450108" y="4824615"/>
            <a:ext cx="3632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MN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B737C21-AC2D-2451-F70A-BC76F321AB80}"/>
              </a:ext>
            </a:extLst>
          </p:cNvPr>
          <p:cNvSpPr txBox="1"/>
          <p:nvPr/>
        </p:nvSpPr>
        <p:spPr>
          <a:xfrm>
            <a:off x="450108" y="5300103"/>
            <a:ext cx="4328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944382E-64DC-5A7E-8C8E-BB89BD3B8091}"/>
              </a:ext>
            </a:extLst>
          </p:cNvPr>
          <p:cNvSpPr txBox="1"/>
          <p:nvPr/>
        </p:nvSpPr>
        <p:spPr>
          <a:xfrm>
            <a:off x="450108" y="5775592"/>
            <a:ext cx="16612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85" name="yt_shape_12785"/>
          <p:cNvSpPr txBox="1"/>
          <p:nvPr/>
        </p:nvSpPr>
        <p:spPr>
          <a:xfrm>
            <a:off x="540119" y="1196752"/>
            <a:ext cx="11111999" cy="8125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的中点，则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的度数满足什么条件时，四边形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是正方形？请说明理由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4" name="yt_image_12787" title="H_102.33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97519" y="2135645"/>
            <a:ext cx="2454480" cy="1299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D09B8815-740A-67A0-B2CE-CEED6B2D0FA7}"/>
              </a:ext>
            </a:extLst>
          </p:cNvPr>
          <p:cNvSpPr txBox="1"/>
          <p:nvPr/>
        </p:nvSpPr>
        <p:spPr>
          <a:xfrm>
            <a:off x="449989" y="2088839"/>
            <a:ext cx="6922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时，四边形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是正方形，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C7416B1-C3B3-9CF1-C413-C62A8D0E927B}"/>
              </a:ext>
            </a:extLst>
          </p:cNvPr>
          <p:cNvSpPr txBox="1"/>
          <p:nvPr/>
        </p:nvSpPr>
        <p:spPr>
          <a:xfrm>
            <a:off x="449989" y="2492896"/>
            <a:ext cx="48425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理由：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A9883DD-4CA5-932E-0EE1-D8C9AD7D00BD}"/>
              </a:ext>
            </a:extLst>
          </p:cNvPr>
          <p:cNvSpPr txBox="1"/>
          <p:nvPr/>
        </p:nvSpPr>
        <p:spPr>
          <a:xfrm>
            <a:off x="449989" y="2852936"/>
            <a:ext cx="4888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4F6EA37-E965-3EC8-FB10-16E6098F515C}"/>
              </a:ext>
            </a:extLst>
          </p:cNvPr>
          <p:cNvSpPr txBox="1"/>
          <p:nvPr/>
        </p:nvSpPr>
        <p:spPr>
          <a:xfrm>
            <a:off x="449989" y="3212976"/>
            <a:ext cx="2296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中点，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8A835F6-E133-00F2-8871-2649BB34FAF1}"/>
              </a:ext>
            </a:extLst>
          </p:cNvPr>
          <p:cNvSpPr txBox="1"/>
          <p:nvPr/>
        </p:nvSpPr>
        <p:spPr>
          <a:xfrm>
            <a:off x="449989" y="3573016"/>
            <a:ext cx="4734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1AF1588-FE0A-60C0-D75D-6E35E2B4D216}"/>
              </a:ext>
            </a:extLst>
          </p:cNvPr>
          <p:cNvSpPr txBox="1"/>
          <p:nvPr/>
        </p:nvSpPr>
        <p:spPr>
          <a:xfrm>
            <a:off x="449989" y="3933056"/>
            <a:ext cx="1889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7120FF1-1BA1-E659-F56C-3425C84F750F}"/>
              </a:ext>
            </a:extLst>
          </p:cNvPr>
          <p:cNvSpPr txBox="1"/>
          <p:nvPr/>
        </p:nvSpPr>
        <p:spPr>
          <a:xfrm>
            <a:off x="449989" y="4293096"/>
            <a:ext cx="4099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是平行四边形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9F524EC-CE16-2324-7303-39889A350E06}"/>
              </a:ext>
            </a:extLst>
          </p:cNvPr>
          <p:cNvSpPr txBox="1"/>
          <p:nvPr/>
        </p:nvSpPr>
        <p:spPr>
          <a:xfrm>
            <a:off x="449989" y="4653136"/>
            <a:ext cx="19247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E061356-7E1C-8D67-A713-F85D4DC23EE1}"/>
              </a:ext>
            </a:extLst>
          </p:cNvPr>
          <p:cNvSpPr txBox="1"/>
          <p:nvPr/>
        </p:nvSpPr>
        <p:spPr>
          <a:xfrm>
            <a:off x="449989" y="5013176"/>
            <a:ext cx="5669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是菱形，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70FA273F-DAF6-D8FD-DBC6-70821D4DD708}"/>
              </a:ext>
            </a:extLst>
          </p:cNvPr>
          <p:cNvSpPr txBox="1"/>
          <p:nvPr/>
        </p:nvSpPr>
        <p:spPr>
          <a:xfrm>
            <a:off x="449989" y="5387856"/>
            <a:ext cx="3718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是正方形，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ACD95596-B479-2446-27A2-DA15D5CA301B}"/>
              </a:ext>
            </a:extLst>
          </p:cNvPr>
          <p:cNvSpPr txBox="1"/>
          <p:nvPr/>
        </p:nvSpPr>
        <p:spPr>
          <a:xfrm>
            <a:off x="449989" y="5805264"/>
            <a:ext cx="56267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即当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时，四边形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是正方形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6" name="yt_shape_12696"/>
          <p:cNvSpPr txBox="1"/>
          <p:nvPr/>
        </p:nvSpPr>
        <p:spPr>
          <a:xfrm>
            <a:off x="540000" y="1467534"/>
            <a:ext cx="2434962" cy="56085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050" b="0" i="0" u="none" spc="-3050">
                <a:solidFill>
                  <a:srgbClr val="1EE3CF"/>
                </a:solidFill>
                <a:effectLst/>
                <a:latin typeface="白正" pitchFamily="30"/>
                <a:ea typeface="宋体" pitchFamily="30"/>
              </a:rPr>
              <a:t> </a:t>
            </a:r>
            <a:r>
              <a:rPr lang="en-US" altLang="zh-CN" sz="3050" b="0" i="0" u="none" spc="18300">
                <a:solidFill>
                  <a:srgbClr val="1EE3CF"/>
                </a:solidFill>
                <a:effectLst/>
                <a:latin typeface="白正" pitchFamily="30"/>
                <a:ea typeface="宋体" pitchFamily="30"/>
              </a:rPr>
              <a:t> </a:t>
            </a:r>
          </a:p>
        </p:txBody>
      </p:sp>
      <p:pic>
        <p:nvPicPr>
          <p:cNvPr id="12695" name="yt_image_12695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467534"/>
            <a:ext cx="2418787" cy="608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98" name="yt_shape_12698"/>
          <p:cNvSpPr txBox="1"/>
          <p:nvPr/>
        </p:nvSpPr>
        <p:spPr>
          <a:xfrm>
            <a:off x="540000" y="2126264"/>
            <a:ext cx="4879541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-250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sym typeface=""/>
              </a:rPr>
              <a:t> </a:t>
            </a:r>
            <a:r>
              <a:rPr lang="zh-CN" altLang="zh-CN" sz="2400" b="0" i="0" u="none" spc="-240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平行四边形的性质与判定</a:t>
            </a:r>
          </a:p>
        </p:txBody>
      </p:sp>
      <p:sp>
        <p:nvSpPr>
          <p:cNvPr id="12699" name="yt_shape_12699"/>
          <p:cNvSpPr txBox="1"/>
          <p:nvPr/>
        </p:nvSpPr>
        <p:spPr>
          <a:xfrm>
            <a:off x="540119" y="263057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邵阳市中考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如图，在等腰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，顶点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ODEF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上，已知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110°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703" name="yt_shape_12703"/>
          <p:cNvSpPr txBox="1"/>
          <p:nvPr/>
        </p:nvSpPr>
        <p:spPr>
          <a:xfrm>
            <a:off x="540000" y="542781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700" name="yt_shape_12700" title="H_128.7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65305" y="3742373"/>
            <a:ext cx="2061388" cy="1635012"/>
            <a:chOff x="0" y="0"/>
            <a:chExt cx="2061388" cy="1635012"/>
          </a:xfrm>
        </p:grpSpPr>
        <p:pic>
          <p:nvPicPr>
            <p:cNvPr id="2" name="yt_image_12700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61388" cy="12390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702" name="yt_shape_12702"/>
            <p:cNvSpPr txBox="1"/>
            <p:nvPr/>
          </p:nvSpPr>
          <p:spPr>
            <a:xfrm>
              <a:off x="497413" y="127501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00218707194">
            <a:extLst>
              <a:ext uri="{FF2B5EF4-FFF2-40B4-BE49-F238E27FC236}">
                <a16:creationId xmlns:a16="http://schemas.microsoft.com/office/drawing/2014/main" id="{23A9CB28-DE9F-22D8-8E7F-9249A4AAE93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167642"/>
            <a:ext cx="1174942" cy="36638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C085AD54-E45F-1FB8-BB17-11F938F220C6}"/>
              </a:ext>
            </a:extLst>
          </p:cNvPr>
          <p:cNvSpPr txBox="1"/>
          <p:nvPr/>
        </p:nvSpPr>
        <p:spPr>
          <a:xfrm>
            <a:off x="4534746" y="3059256"/>
            <a:ext cx="105302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110°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04" name="yt_shape_12704"/>
          <p:cNvSpPr txBox="1"/>
          <p:nvPr/>
        </p:nvSpPr>
        <p:spPr>
          <a:xfrm>
            <a:off x="540119" y="183927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荆州市中考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分别在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的延长线上，连接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，分别交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若添加一个条件使得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AEG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，则这个条件可以是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DF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答案不唯一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只需写一种情况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2708" name="yt_shape_12708"/>
          <p:cNvSpPr txBox="1"/>
          <p:nvPr/>
        </p:nvSpPr>
        <p:spPr>
          <a:xfrm>
            <a:off x="540000" y="5056075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705" name="yt_shape_12705" title="H_123.9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33932" y="3431202"/>
            <a:ext cx="1924135" cy="1574433"/>
            <a:chOff x="0" y="0"/>
            <a:chExt cx="1924135" cy="1574433"/>
          </a:xfrm>
        </p:grpSpPr>
        <p:pic>
          <p:nvPicPr>
            <p:cNvPr id="2" name="yt_image_12705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24135" cy="11784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707" name="yt_shape_12707"/>
            <p:cNvSpPr txBox="1"/>
            <p:nvPr/>
          </p:nvSpPr>
          <p:spPr>
            <a:xfrm>
              <a:off x="428786" y="121443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08D80667-F22C-3904-78B0-202AE6AF6C62}"/>
              </a:ext>
            </a:extLst>
          </p:cNvPr>
          <p:cNvSpPr txBox="1"/>
          <p:nvPr/>
        </p:nvSpPr>
        <p:spPr>
          <a:xfrm>
            <a:off x="1059708" y="2743442"/>
            <a:ext cx="37011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答案不唯一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09" name="yt_shape_12709"/>
          <p:cNvSpPr txBox="1"/>
          <p:nvPr/>
        </p:nvSpPr>
        <p:spPr>
          <a:xfrm>
            <a:off x="540119" y="101733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如图，点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在一条直线上，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FB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交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于点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710" name="yt_image_12710" title="H_149.12787">
            <a:extLst>
              <a:ext uri="">
                <a16:creationId xmlns="" xmlns:a16="http://schemas.microsoft.com/office/drawing/2014/main" xmlns:m="http://schemas.openxmlformats.org/officeDocument/2006/math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60296" y="2132856"/>
            <a:ext cx="3000375" cy="1893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12" name="yt_shape_12712"/>
          <p:cNvSpPr txBox="1"/>
          <p:nvPr/>
        </p:nvSpPr>
        <p:spPr>
          <a:xfrm>
            <a:off x="540000" y="1925985"/>
            <a:ext cx="332462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互相平分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5" name="yt_image_12714" title="H_110.97">
            <a:extLst>
              <a:ext uri="">
                <a16:creationId xmlns="" xmlns:a16="http://schemas.microsoft.com/office/drawing/2014/main" xmlns:m="http://schemas.openxmlformats.org/officeDocument/2006/math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76320" y="4242770"/>
            <a:ext cx="2217763" cy="1409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yt_shape_12717"/>
              <p:cNvSpPr txBox="1"/>
              <p:nvPr/>
            </p:nvSpPr>
            <p:spPr>
              <a:xfrm>
                <a:off x="540000" y="2354500"/>
                <a:ext cx="6243697" cy="345338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DEF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𝐴𝐵𝐶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𝐷𝐸𝐹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𝐵𝐶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𝐸𝐹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𝐴𝐶𝐵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𝐷𝐹𝐸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6" name="yt_shape_127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54500"/>
                <a:ext cx="6243697" cy="3453381"/>
              </a:xfrm>
              <a:prstGeom prst="rect">
                <a:avLst/>
              </a:prstGeom>
              <a:blipFill>
                <a:blip r:embed="rId4"/>
                <a:stretch>
                  <a:fillRect l="-3027" t="-1411" r="-19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42A1CCFD-59A9-EE44-30DA-6169BE371DC8}"/>
              </a:ext>
            </a:extLst>
          </p:cNvPr>
          <p:cNvSpPr txBox="1"/>
          <p:nvPr/>
        </p:nvSpPr>
        <p:spPr>
          <a:xfrm>
            <a:off x="449989" y="2405557"/>
            <a:ext cx="28629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证明：连接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447E941-079E-0F27-1A47-C6B13C92885E}"/>
              </a:ext>
            </a:extLst>
          </p:cNvPr>
          <p:cNvSpPr txBox="1"/>
          <p:nvPr/>
        </p:nvSpPr>
        <p:spPr>
          <a:xfrm>
            <a:off x="449989" y="2714480"/>
            <a:ext cx="63633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9E6F14D-9B4C-A530-A958-A88024CF1E7A}"/>
              </a:ext>
            </a:extLst>
          </p:cNvPr>
          <p:cNvSpPr txBox="1"/>
          <p:nvPr/>
        </p:nvSpPr>
        <p:spPr>
          <a:xfrm>
            <a:off x="449989" y="3074520"/>
            <a:ext cx="1872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4846D99-2BA6-5E67-E293-56846A536817}"/>
              </a:ext>
            </a:extLst>
          </p:cNvPr>
          <p:cNvSpPr txBox="1"/>
          <p:nvPr/>
        </p:nvSpPr>
        <p:spPr>
          <a:xfrm>
            <a:off x="449989" y="3434560"/>
            <a:ext cx="26422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1C3F490-7748-A6CE-78CE-0D72C274FCAC}"/>
              </a:ext>
            </a:extLst>
          </p:cNvPr>
          <p:cNvSpPr txBox="1"/>
          <p:nvPr/>
        </p:nvSpPr>
        <p:spPr>
          <a:xfrm>
            <a:off x="449989" y="3794600"/>
            <a:ext cx="4352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5E07FF3E-C739-12FD-DA0E-392FAC254F0A}"/>
                  </a:ext>
                </a:extLst>
              </p:cNvPr>
              <p:cNvSpPr txBox="1"/>
              <p:nvPr/>
            </p:nvSpPr>
            <p:spPr>
              <a:xfrm>
                <a:off x="449989" y="3848990"/>
                <a:ext cx="5530278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DEF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𝐴𝐵𝐶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𝐷𝐸𝐹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𝐵𝐶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𝐸𝐹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𝐷𝐹𝐸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5E07FF3E-C739-12FD-DA0E-392FAC254F0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48990"/>
                <a:ext cx="5530278" cy="1611643"/>
              </a:xfrm>
              <a:prstGeom prst="rect">
                <a:avLst/>
              </a:prstGeom>
              <a:blipFill>
                <a:blip r:embed="rId5"/>
                <a:stretch>
                  <a:fillRect l="-17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文本框 13">
            <a:extLst>
              <a:ext uri="{FF2B5EF4-FFF2-40B4-BE49-F238E27FC236}">
                <a16:creationId xmlns:a16="http://schemas.microsoft.com/office/drawing/2014/main" id="{8E478586-B448-2040-5D57-8A052172B929}"/>
              </a:ext>
            </a:extLst>
          </p:cNvPr>
          <p:cNvSpPr txBox="1"/>
          <p:nvPr/>
        </p:nvSpPr>
        <p:spPr>
          <a:xfrm>
            <a:off x="449989" y="5367539"/>
            <a:ext cx="5555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ASA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761817E5-13A4-4342-D7C4-BF4218EBD2CE}"/>
              </a:ext>
            </a:extLst>
          </p:cNvPr>
          <p:cNvSpPr txBox="1"/>
          <p:nvPr/>
        </p:nvSpPr>
        <p:spPr>
          <a:xfrm>
            <a:off x="449989" y="5731852"/>
            <a:ext cx="6307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9EC0E72C-0D28-79F8-1852-7B015CC191FE}"/>
              </a:ext>
            </a:extLst>
          </p:cNvPr>
          <p:cNvSpPr txBox="1"/>
          <p:nvPr/>
        </p:nvSpPr>
        <p:spPr>
          <a:xfrm>
            <a:off x="449989" y="6091892"/>
            <a:ext cx="28629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互相平分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4" grpId="0" build="allAtOnce"/>
      <p:bldP spid="15" grpId="0" build="allAtOnce"/>
      <p:bldP spid="1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26" name="yt_shape_12726"/>
          <p:cNvSpPr txBox="1"/>
          <p:nvPr/>
        </p:nvSpPr>
        <p:spPr>
          <a:xfrm>
            <a:off x="540000" y="1934029"/>
            <a:ext cx="7341753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-250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sym typeface=""/>
              </a:rPr>
              <a:t> </a:t>
            </a:r>
            <a:r>
              <a:rPr lang="zh-CN" altLang="zh-CN" sz="2400" b="0" i="0" u="none" spc="-240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三角形的中位线、直角三角形斜边上的中线</a:t>
            </a:r>
          </a:p>
        </p:txBody>
      </p:sp>
      <p:sp>
        <p:nvSpPr>
          <p:cNvPr id="12727" name="yt_shape_12727"/>
          <p:cNvSpPr txBox="1"/>
          <p:nvPr/>
        </p:nvSpPr>
        <p:spPr>
          <a:xfrm>
            <a:off x="540119" y="243833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武汉市中考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上的两点，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63°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的大小为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21°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731" name="yt_shape_12731"/>
          <p:cNvSpPr txBox="1"/>
          <p:nvPr/>
        </p:nvSpPr>
        <p:spPr>
          <a:xfrm>
            <a:off x="540000" y="496131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728" name="yt_shape_12728" title="H_107.141106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26142" y="3550138"/>
            <a:ext cx="2339715" cy="1360692"/>
            <a:chOff x="0" y="0"/>
            <a:chExt cx="2339715" cy="1360692"/>
          </a:xfrm>
        </p:grpSpPr>
        <p:pic>
          <p:nvPicPr>
            <p:cNvPr id="2" name="yt_image_12728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339715" cy="9646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730" name="yt_shape_12730"/>
            <p:cNvSpPr txBox="1"/>
            <p:nvPr/>
          </p:nvSpPr>
          <p:spPr>
            <a:xfrm>
              <a:off x="636576" y="100069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00218707278">
            <a:extLst>
              <a:ext uri="{FF2B5EF4-FFF2-40B4-BE49-F238E27FC236}">
                <a16:creationId xmlns:a16="http://schemas.microsoft.com/office/drawing/2014/main" id="{18D55C9F-EE87-BF5F-2762-3738D653076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975407"/>
            <a:ext cx="1174942" cy="36638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B6DDDFE2-D90B-F220-A5E4-ABEC56655F76}"/>
              </a:ext>
            </a:extLst>
          </p:cNvPr>
          <p:cNvSpPr txBox="1"/>
          <p:nvPr/>
        </p:nvSpPr>
        <p:spPr>
          <a:xfrm>
            <a:off x="7789121" y="2867021"/>
            <a:ext cx="911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21°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732" name="yt_shape_12732"/>
              <p:cNvSpPr txBox="1"/>
              <p:nvPr/>
            </p:nvSpPr>
            <p:spPr>
              <a:xfrm>
                <a:off x="540119" y="1673036"/>
                <a:ext cx="11111999" cy="160011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扬州市中考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如图，已知点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在正方形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上，以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为边向正方形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外部作正方形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BEFG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，连接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分别是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的中点，连接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MN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num>
                      <m:den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2732" name="yt_shape_12732" descr="{&quot;rangeId&quot;: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73036"/>
                <a:ext cx="11111999" cy="1600118"/>
              </a:xfrm>
              <a:prstGeom prst="rect">
                <a:avLst/>
              </a:prstGeom>
              <a:blipFill>
                <a:blip r:embed="rId2"/>
                <a:stretch>
                  <a:fillRect l="-1701" t="-3042" b="-57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737" name="yt_shape_12737"/>
          <p:cNvSpPr txBox="1"/>
          <p:nvPr/>
        </p:nvSpPr>
        <p:spPr>
          <a:xfrm>
            <a:off x="540000" y="522231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734" name="yt_shape_12734" title="H_133.51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85814" y="3476306"/>
            <a:ext cx="2020370" cy="1695591"/>
            <a:chOff x="0" y="0"/>
            <a:chExt cx="2020370" cy="1695591"/>
          </a:xfrm>
        </p:grpSpPr>
        <p:pic>
          <p:nvPicPr>
            <p:cNvPr id="2" name="yt_image_12734">
              <a:extLst>
                <a:ext uri="">
  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20370" cy="12995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736" name="yt_shape_12736"/>
            <p:cNvSpPr txBox="1"/>
            <p:nvPr/>
          </p:nvSpPr>
          <p:spPr>
            <a:xfrm>
              <a:off x="476904" y="133559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DACBD7D-5644-2CC9-A3F0-A9E74A248C75}"/>
                  </a:ext>
                </a:extLst>
              </p:cNvPr>
              <p:cNvSpPr txBox="1"/>
              <p:nvPr/>
            </p:nvSpPr>
            <p:spPr>
              <a:xfrm>
                <a:off x="3717183" y="2420888"/>
                <a:ext cx="742061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DACBD7D-5644-2CC9-A3F0-A9E74A248C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17183" y="2420888"/>
                <a:ext cx="742061" cy="72727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38" name="yt_shape_12738"/>
          <p:cNvSpPr txBox="1"/>
          <p:nvPr/>
        </p:nvSpPr>
        <p:spPr>
          <a:xfrm>
            <a:off x="540000" y="2166427"/>
            <a:ext cx="6110647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-250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sym typeface=""/>
              </a:rPr>
              <a:t> </a:t>
            </a:r>
            <a:r>
              <a:rPr lang="zh-CN" altLang="zh-CN" sz="2400" b="0" i="0" u="none" spc="-240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矩形、菱形、正方形的性质与判定</a:t>
            </a:r>
          </a:p>
        </p:txBody>
      </p:sp>
      <p:sp>
        <p:nvSpPr>
          <p:cNvPr id="12739" name="yt_shape_12739"/>
          <p:cNvSpPr txBox="1"/>
          <p:nvPr/>
        </p:nvSpPr>
        <p:spPr>
          <a:xfrm>
            <a:off x="540000" y="2670737"/>
            <a:ext cx="630140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常德市中考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下列命题正确的是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740" name="yt_table_12740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0435978"/>
              </p:ext>
            </p:extLst>
          </p:nvPr>
        </p:nvGraphicFramePr>
        <p:xfrm>
          <a:off x="540000" y="3150040"/>
          <a:ext cx="5140325" cy="1901952"/>
        </p:xfrm>
        <a:graphic>
          <a:graphicData uri="http://schemas.openxmlformats.org/drawingml/2006/table">
            <a:tbl>
              <a:tblPr/>
              <a:tblGrid>
                <a:gridCol w="5140325">
                  <a:extLst>
                    <a:ext uri="{9D8B030D-6E8A-4147-A177-3AD203B41FA5}">
                      <a16:colId xmlns:a16="http://schemas.microsoft.com/office/drawing/2014/main" val="1035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正方形的对角线相等且互相平分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对角互补的四边形是平行四边形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矩形的对角线互相垂直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一组邻边相等的四边形是菱形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9"/>
                  </a:ext>
                </a:extLst>
              </a:tr>
            </a:tbl>
          </a:graphicData>
        </a:graphic>
      </p:graphicFrame>
      <p:pic>
        <p:nvPicPr>
          <p:cNvPr id="3" name="yt_shape_1700218707341" title="H_28.84882">
            <a:extLst>
              <a:ext uri="{FF2B5EF4-FFF2-40B4-BE49-F238E27FC236}">
                <a16:creationId xmlns:a16="http://schemas.microsoft.com/office/drawing/2014/main" id="{45CC9B7E-2C8E-0DF4-1785-C726F8189CA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207805"/>
            <a:ext cx="1174942" cy="36638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DC35ACD-D273-1DA3-CE89-B8251302BF0B}"/>
              </a:ext>
            </a:extLst>
          </p:cNvPr>
          <p:cNvSpPr txBox="1"/>
          <p:nvPr/>
        </p:nvSpPr>
        <p:spPr>
          <a:xfrm>
            <a:off x="5860189" y="262393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42" name="yt_shape_12742"/>
          <p:cNvSpPr txBox="1"/>
          <p:nvPr/>
        </p:nvSpPr>
        <p:spPr>
          <a:xfrm>
            <a:off x="540120" y="2029644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苏州市中考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如图，在平面直角坐标系中，点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为边作矩形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OABC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动点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分别从点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同时出发，以每秒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个单位长度的速度沿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向终点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移动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当移动时间为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秒时，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744" name="yt_table_12744_skip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63210957"/>
                  </p:ext>
                </p:extLst>
              </p:nvPr>
            </p:nvGraphicFramePr>
            <p:xfrm>
              <a:off x="540000" y="3949342"/>
              <a:ext cx="8121270" cy="461074"/>
            </p:xfrm>
            <a:graphic>
              <a:graphicData uri="http://schemas.openxmlformats.org/drawingml/2006/table">
                <a:tbl>
                  <a:tblPr/>
                  <a:tblGrid>
                    <a:gridCol w="2349945">
                      <a:extLst>
                        <a:ext uri="{9D8B030D-6E8A-4147-A177-3AD203B41FA5}">
                          <a16:colId xmlns:a16="http://schemas.microsoft.com/office/drawing/2014/main" val="10357"/>
                        </a:ext>
                      </a:extLst>
                    </a:gridCol>
                    <a:gridCol w="2484882">
                      <a:extLst>
                        <a:ext uri="{9D8B030D-6E8A-4147-A177-3AD203B41FA5}">
                          <a16:colId xmlns:a16="http://schemas.microsoft.com/office/drawing/2014/main" val="10358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359"/>
                        </a:ext>
                      </a:extLst>
                    </a:gridCol>
                    <a:gridCol w="1185863">
                      <a:extLst>
                        <a:ext uri="{9D8B030D-6E8A-4147-A177-3AD203B41FA5}">
                          <a16:colId xmlns:a16="http://schemas.microsoft.com/office/drawing/2014/main" val="1036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10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B.9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10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C.15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D.30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10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a16="http://schemas.microsoft.com/office/drawing/2014/main">
          <p:graphicFrame>
            <p:nvGraphicFramePr>
              <p:cNvPr id="12744" name="yt_table_12744_skip" descr="{&quot;rangeId&quot;:11,&quot;type&quot;:&quot;Option&quot;,&quot;drawing&quot;:[&quot;yt_image_12743&quot;]}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63210957"/>
                  </p:ext>
                </p:extLst>
              </p:nvPr>
            </p:nvGraphicFramePr>
            <p:xfrm>
              <a:off x="540000" y="2819698"/>
              <a:ext cx="8121270" cy="461074"/>
            </p:xfrm>
            <a:graphic>
              <a:graphicData uri="http://schemas.openxmlformats.org/drawingml/2006/table">
                <a:tbl>
                  <a:tblPr/>
                  <a:tblGrid>
                    <a:gridCol w="2349945">
                      <a:extLst>
                        <a:ext uri="{9D8B030D-6E8A-4147-A177-3AD203B41FA5}">
                          <a16:colId xmlns:a16="http://schemas.microsoft.com/office/drawing/2014/main" val="10357"/>
                        </a:ext>
                      </a:extLst>
                    </a:gridCol>
                    <a:gridCol w="2484882">
                      <a:extLst>
                        <a:ext uri="{9D8B030D-6E8A-4147-A177-3AD203B41FA5}">
                          <a16:colId xmlns:a16="http://schemas.microsoft.com/office/drawing/2014/main" val="10358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359"/>
                        </a:ext>
                      </a:extLst>
                    </a:gridCol>
                    <a:gridCol w="1185863">
                      <a:extLst>
                        <a:ext uri="{9D8B030D-6E8A-4147-A177-3AD203B41FA5}">
                          <a16:colId xmlns:a16="http://schemas.microsoft.com/office/drawing/2014/main" val="10360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299" r="-245337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94608" t="-1299" r="-132108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C.15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D.30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10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2743" name="yt_image_12743_skip" title="H_97.56">
            <a:extLst>
              <a:ext uri="">
                <a16:creationId xmlns="" xmlns:a16="http://schemas.microsoft.com/office/drawing/2014/main" xmlns:a14="http://schemas.microsoft.com/office/drawing/2010/main" xmlns:p14="http://schemas.microsoft.com/office/powerpoint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70019" y="3949342"/>
            <a:ext cx="2379990" cy="1239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56A0B8B-6653-233F-86CE-1F7B075D330A}"/>
              </a:ext>
            </a:extLst>
          </p:cNvPr>
          <p:cNvSpPr txBox="1"/>
          <p:nvPr/>
        </p:nvSpPr>
        <p:spPr>
          <a:xfrm>
            <a:off x="1364509" y="340930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45" name="yt_shape_12745"/>
          <p:cNvSpPr txBox="1"/>
          <p:nvPr/>
        </p:nvSpPr>
        <p:spPr>
          <a:xfrm>
            <a:off x="540119" y="1021005"/>
            <a:ext cx="11111999" cy="16250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怀化市中考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如图，矩形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中，过对角线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的中点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作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的垂线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，分别交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证明：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BOF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DOE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证明：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如图所示，</a:t>
            </a:r>
            <a:r>
              <a:rPr lang="zh-CN" altLang="zh-CN" sz="100" b="0" i="0" u="none" spc="-100" dirty="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pic>
        <p:nvPicPr>
          <p:cNvPr id="12748" name="yt_image_12748" title="H_144.45">
            <a:extLst>
              <a:ext uri="">
                <a16:creationId xmlns="" xmlns:a16="http://schemas.microsoft.com/office/drawing/2014/main" xmlns:m="http://schemas.openxmlformats.org/officeDocument/2006/math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40725" y="1940011"/>
            <a:ext cx="2111274" cy="1834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750" name="yt_image_12750" title="H_121.32">
            <a:extLst>
              <a:ext uri="">
                <a16:creationId xmlns="" xmlns:a16="http://schemas.microsoft.com/office/drawing/2014/main" xmlns:m="http://schemas.openxmlformats.org/officeDocument/2006/math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12424" y="4173638"/>
            <a:ext cx="1739575" cy="1442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C7622C7-49EC-4F30-F657-60BC37F4648B}"/>
              </a:ext>
            </a:extLst>
          </p:cNvPr>
          <p:cNvSpPr txBox="1"/>
          <p:nvPr/>
        </p:nvSpPr>
        <p:spPr>
          <a:xfrm>
            <a:off x="450108" y="2276872"/>
            <a:ext cx="3380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证明：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如图所示，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yt_shape_12753"/>
              <p:cNvSpPr txBox="1"/>
              <p:nvPr/>
            </p:nvSpPr>
            <p:spPr>
              <a:xfrm>
                <a:off x="540000" y="2766124"/>
                <a:ext cx="4712572" cy="373461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是矩形，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的中点，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DO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BOF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DOE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&amp;∠2=∠1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&amp;∠4=∠3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𝐵𝑂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𝐷𝑂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BOF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DOE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AAS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7" name="yt_shape_1275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766124"/>
                <a:ext cx="4712572" cy="3734612"/>
              </a:xfrm>
              <a:prstGeom prst="rect">
                <a:avLst/>
              </a:prstGeom>
              <a:blipFill>
                <a:blip r:embed="rId4"/>
                <a:stretch>
                  <a:fillRect l="-4010" t="-2941" b="-32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8D284E28-6274-44E1-7B58-2C69DE9127FA}"/>
              </a:ext>
            </a:extLst>
          </p:cNvPr>
          <p:cNvSpPr txBox="1"/>
          <p:nvPr/>
        </p:nvSpPr>
        <p:spPr>
          <a:xfrm>
            <a:off x="449989" y="2719318"/>
            <a:ext cx="3413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是矩形，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A8E33D1-8BEE-B55A-DD8F-DF69D3AC636D}"/>
              </a:ext>
            </a:extLst>
          </p:cNvPr>
          <p:cNvSpPr txBox="1"/>
          <p:nvPr/>
        </p:nvSpPr>
        <p:spPr>
          <a:xfrm>
            <a:off x="449989" y="3194806"/>
            <a:ext cx="1889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12159E6-3B30-61CB-5DF0-BB157B36FE79}"/>
              </a:ext>
            </a:extLst>
          </p:cNvPr>
          <p:cNvSpPr txBox="1"/>
          <p:nvPr/>
        </p:nvSpPr>
        <p:spPr>
          <a:xfrm>
            <a:off x="449989" y="3670294"/>
            <a:ext cx="3532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8C8E5E7-F39E-6115-9FB2-89B8D7559F86}"/>
              </a:ext>
            </a:extLst>
          </p:cNvPr>
          <p:cNvSpPr txBox="1"/>
          <p:nvPr/>
        </p:nvSpPr>
        <p:spPr>
          <a:xfrm>
            <a:off x="449989" y="4145782"/>
            <a:ext cx="26359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的中点，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65FF6F0-DDD0-5242-6EF8-2404060926E0}"/>
              </a:ext>
            </a:extLst>
          </p:cNvPr>
          <p:cNvSpPr txBox="1"/>
          <p:nvPr/>
        </p:nvSpPr>
        <p:spPr>
          <a:xfrm>
            <a:off x="449989" y="4621270"/>
            <a:ext cx="1713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E34EF3C7-F5FE-9A21-7028-EA3490368CA9}"/>
                  </a:ext>
                </a:extLst>
              </p:cNvPr>
              <p:cNvSpPr txBox="1"/>
              <p:nvPr/>
            </p:nvSpPr>
            <p:spPr>
              <a:xfrm>
                <a:off x="449989" y="4697677"/>
                <a:ext cx="4847082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BOF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与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DOE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&amp;∠2=∠1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&amp;∠4=∠3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𝐵𝑂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𝐷𝑂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E34EF3C7-F5FE-9A21-7028-EA3490368CA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697677"/>
                <a:ext cx="4847082" cy="1611643"/>
              </a:xfrm>
              <a:prstGeom prst="rect">
                <a:avLst/>
              </a:prstGeom>
              <a:blipFill>
                <a:blip r:embed="rId5"/>
                <a:stretch>
                  <a:fillRect l="-20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文本框 13">
            <a:extLst>
              <a:ext uri="{FF2B5EF4-FFF2-40B4-BE49-F238E27FC236}">
                <a16:creationId xmlns:a16="http://schemas.microsoft.com/office/drawing/2014/main" id="{590FDE58-8D20-1073-5919-F07368C5F360}"/>
              </a:ext>
            </a:extLst>
          </p:cNvPr>
          <p:cNvSpPr txBox="1"/>
          <p:nvPr/>
        </p:nvSpPr>
        <p:spPr>
          <a:xfrm>
            <a:off x="449989" y="6252467"/>
            <a:ext cx="39154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BOF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DOE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AAS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1787</Words>
  <Application>Microsoft Office PowerPoint</Application>
  <PresentationFormat>宽屏</PresentationFormat>
  <Paragraphs>119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8" baseType="lpstr">
      <vt:lpstr>白正</vt:lpstr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EDY</cp:lastModifiedBy>
  <cp:revision>47</cp:revision>
  <dcterms:created xsi:type="dcterms:W3CDTF">2023-05-05T05:33:04Z</dcterms:created>
  <dcterms:modified xsi:type="dcterms:W3CDTF">2023-11-20T07:48:03Z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