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88" r:id="rId5"/>
    <p:sldId id="369" r:id="rId6"/>
    <p:sldId id="372" r:id="rId7"/>
    <p:sldId id="377" r:id="rId8"/>
    <p:sldId id="378" r:id="rId9"/>
    <p:sldId id="379" r:id="rId10"/>
    <p:sldId id="381" r:id="rId11"/>
    <p:sldId id="384" r:id="rId12"/>
    <p:sldId id="385" r:id="rId13"/>
    <p:sldId id="386" r:id="rId14"/>
    <p:sldId id="390" r:id="rId15"/>
    <p:sldId id="391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bin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bin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5" name="yt_image_135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830" y="2247479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8" name="yt_shape_13518"/>
          <p:cNvSpPr txBox="1"/>
          <p:nvPr/>
        </p:nvSpPr>
        <p:spPr>
          <a:xfrm>
            <a:off x="540119" y="27756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先设出函数的解析式，再根据条件确定解析式中的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未知的系数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，从而得出函数解析式的方法叫做待定系数法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19" name="yt_shape_13519"/>
          <p:cNvSpPr txBox="1"/>
          <p:nvPr/>
        </p:nvSpPr>
        <p:spPr>
          <a:xfrm>
            <a:off x="540119" y="373503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用待定系数法求一次函数的解析式的一般步骤：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设一次函数的解析式为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把满足条件的两个点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代入，得到二元一次方程组；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解这个方程组，求出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的值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写出一次函数解析式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02EF94-7A4B-BD24-C4E1-75A455FB0534}"/>
              </a:ext>
            </a:extLst>
          </p:cNvPr>
          <p:cNvSpPr txBox="1"/>
          <p:nvPr/>
        </p:nvSpPr>
        <p:spPr>
          <a:xfrm>
            <a:off x="7689107" y="272879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未知的系数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E7D699-896F-6980-58A2-7BDF8CC74F71}"/>
              </a:ext>
            </a:extLst>
          </p:cNvPr>
          <p:cNvSpPr txBox="1"/>
          <p:nvPr/>
        </p:nvSpPr>
        <p:spPr>
          <a:xfrm>
            <a:off x="11194307" y="3660486"/>
            <a:ext cx="31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FECA31-64FA-C2A5-9F01-8C11B08D2B96}"/>
              </a:ext>
            </a:extLst>
          </p:cNvPr>
          <p:cNvSpPr txBox="1"/>
          <p:nvPr/>
        </p:nvSpPr>
        <p:spPr>
          <a:xfrm>
            <a:off x="450108" y="4163721"/>
            <a:ext cx="1516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212BEF-DECF-94E7-C08A-05CC42DF4DB7}"/>
              </a:ext>
            </a:extLst>
          </p:cNvPr>
          <p:cNvSpPr txBox="1"/>
          <p:nvPr/>
        </p:nvSpPr>
        <p:spPr>
          <a:xfrm>
            <a:off x="5479308" y="4639209"/>
            <a:ext cx="1686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的值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CA43B68-5AA6-DF76-B06A-DE108D617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581813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77" name="yt_shape_13577"/>
              <p:cNvSpPr txBox="1"/>
              <p:nvPr/>
            </p:nvSpPr>
            <p:spPr>
              <a:xfrm>
                <a:off x="540119" y="900000"/>
                <a:ext cx="11111999" cy="58448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已知一次函数的图象经过点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，并且与直线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相交于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轴上的一点，求此函数的解析式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轴的交点坐标是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且一次函数与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相交于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轴上的一点，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此一次函数图象与直线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的交点一定是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设一次函数解析式为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分别代入解析式得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此函数解析式为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77" name="yt_shape_13577" descr="{&quot;rangeId&quot;:25,&quot;hasSerialNum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844870"/>
              </a:xfrm>
              <a:prstGeom prst="rect">
                <a:avLst/>
              </a:prstGeom>
              <a:blipFill>
                <a:blip r:embed="rId2"/>
                <a:stretch>
                  <a:fillRect l="-1701" t="-939" b="-8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32BA465-7B84-9059-9A8A-D0E79B5BA47E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696188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轴的交点坐标是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, 'hasSerialNum': 1, 'NoSplit': 1}">
                <a:extLst>
                  <a:ext uri="{FF2B5EF4-FFF2-40B4-BE49-F238E27FC236}">
                    <a16:creationId xmlns:a16="http://schemas.microsoft.com/office/drawing/2014/main" id="{632BA465-7B84-9059-9A8A-D0E79B5BA4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6961887" cy="766077"/>
              </a:xfrm>
              <a:prstGeom prst="rect">
                <a:avLst/>
              </a:prstGeom>
              <a:blipFill>
                <a:blip r:embed="rId3"/>
                <a:stretch>
                  <a:fillRect l="-1401" r="-131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A16643C-CD9B-D974-9CE0-4B63CEB368AF}"/>
              </a:ext>
            </a:extLst>
          </p:cNvPr>
          <p:cNvSpPr txBox="1"/>
          <p:nvPr/>
        </p:nvSpPr>
        <p:spPr>
          <a:xfrm>
            <a:off x="450108" y="2476635"/>
            <a:ext cx="607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且一次函数与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相交于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轴上的一点，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567D05E-864A-3340-B16F-3C888842CD79}"/>
                  </a:ext>
                </a:extLst>
              </p:cNvPr>
              <p:cNvSpPr txBox="1"/>
              <p:nvPr/>
            </p:nvSpPr>
            <p:spPr>
              <a:xfrm>
                <a:off x="450108" y="2952123"/>
                <a:ext cx="78175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此一次函数图象与直线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的交点一定是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, 'hasSerialNum': 1, 'NoSplit': 1}">
                <a:extLst>
                  <a:ext uri="{FF2B5EF4-FFF2-40B4-BE49-F238E27FC236}">
                    <a16:creationId xmlns:a16="http://schemas.microsoft.com/office/drawing/2014/main" id="{6567D05E-864A-3340-B16F-3C888842CD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2123"/>
                <a:ext cx="7817548" cy="766077"/>
              </a:xfrm>
              <a:prstGeom prst="rect">
                <a:avLst/>
              </a:prstGeom>
              <a:blipFill>
                <a:blip r:embed="rId4"/>
                <a:stretch>
                  <a:fillRect l="-1248" r="-124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406E36B-AF79-44EF-C4AB-68540C3458F8}"/>
              </a:ext>
            </a:extLst>
          </p:cNvPr>
          <p:cNvSpPr txBox="1"/>
          <p:nvPr/>
        </p:nvSpPr>
        <p:spPr>
          <a:xfrm>
            <a:off x="450108" y="3624588"/>
            <a:ext cx="559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设一次函数解析式为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3AFCF70-2ED2-B2A1-9680-845C58592812}"/>
                  </a:ext>
                </a:extLst>
              </p:cNvPr>
              <p:cNvSpPr txBox="1"/>
              <p:nvPr/>
            </p:nvSpPr>
            <p:spPr>
              <a:xfrm>
                <a:off x="450108" y="4100076"/>
                <a:ext cx="59474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分别代入解析式得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5, 'hasSerialNum': 1, 'NoSplit': 1}">
                <a:extLst>
                  <a:ext uri="{FF2B5EF4-FFF2-40B4-BE49-F238E27FC236}">
                    <a16:creationId xmlns:a16="http://schemas.microsoft.com/office/drawing/2014/main" id="{23AFCF70-2ED2-B2A1-9680-845C585928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00076"/>
                <a:ext cx="5947473" cy="766077"/>
              </a:xfrm>
              <a:prstGeom prst="rect">
                <a:avLst/>
              </a:prstGeom>
              <a:blipFill>
                <a:blip r:embed="rId5"/>
                <a:stretch>
                  <a:fillRect l="-1641" r="-164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AA586A9-E5E0-A105-D7E5-7501C68FA4C9}"/>
                  </a:ext>
                </a:extLst>
              </p:cNvPr>
              <p:cNvSpPr txBox="1"/>
              <p:nvPr/>
            </p:nvSpPr>
            <p:spPr>
              <a:xfrm>
                <a:off x="450108" y="4772541"/>
                <a:ext cx="4297997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5, 'hasSerialNum': 1, 'NoSplit': 1}">
                <a:extLst>
                  <a:ext uri="{FF2B5EF4-FFF2-40B4-BE49-F238E27FC236}">
                    <a16:creationId xmlns:a16="http://schemas.microsoft.com/office/drawing/2014/main" id="{2AA586A9-E5E0-A105-D7E5-7501C68FA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72541"/>
                <a:ext cx="4297997" cy="132856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6105A74-4B21-8954-A30B-B8D3ED6FFD7F}"/>
                  </a:ext>
                </a:extLst>
              </p:cNvPr>
              <p:cNvSpPr txBox="1"/>
              <p:nvPr/>
            </p:nvSpPr>
            <p:spPr>
              <a:xfrm>
                <a:off x="450108" y="6007490"/>
                <a:ext cx="4159948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此函数解析式为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5, 'hasSerialNum': 1, 'NoSplit': 1}">
                <a:extLst>
                  <a:ext uri="{FF2B5EF4-FFF2-40B4-BE49-F238E27FC236}">
                    <a16:creationId xmlns:a16="http://schemas.microsoft.com/office/drawing/2014/main" id="{46105A74-4B21-8954-A30B-B8D3ED6FFD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007490"/>
                <a:ext cx="4159948" cy="727660"/>
              </a:xfrm>
              <a:prstGeom prst="rect">
                <a:avLst/>
              </a:prstGeom>
              <a:blipFill>
                <a:blip r:embed="rId7"/>
                <a:stretch>
                  <a:fillRect l="-2346" r="-234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80" name="yt_shape_13580"/>
              <p:cNvSpPr txBox="1"/>
              <p:nvPr/>
            </p:nvSpPr>
            <p:spPr>
              <a:xfrm>
                <a:off x="540119" y="980728"/>
                <a:ext cx="11111999" cy="4068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三都县第三中学月考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某长途汽车客运公司规定旅客可免费携带一定质量的行李，当行李的质量超过规定时，需付的行李费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是行李质量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的一次函数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已知行李质量为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时需付行李费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元，行李质量为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时需付行李费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当行李的质量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超过规定时，求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之间的函数解析式；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根据题意，设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的函数解析式为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所以函数解析式为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580" name="yt_shape_135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80728"/>
                <a:ext cx="11111999" cy="4068999"/>
              </a:xfrm>
              <a:prstGeom prst="rect">
                <a:avLst/>
              </a:prstGeom>
              <a:blipFill>
                <a:blip r:embed="rId2"/>
                <a:stretch>
                  <a:fillRect l="-1701" t="-2699" r="-1153" b="-1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CB4D28B-6A22-D71F-7F27-7F7C9818B326}"/>
              </a:ext>
            </a:extLst>
          </p:cNvPr>
          <p:cNvSpPr txBox="1"/>
          <p:nvPr/>
        </p:nvSpPr>
        <p:spPr>
          <a:xfrm>
            <a:off x="450108" y="2571804"/>
            <a:ext cx="9887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根据题意，设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的函数解析式为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1F5821-5419-D26C-DA98-71C4EACBA6D0}"/>
              </a:ext>
            </a:extLst>
          </p:cNvPr>
          <p:cNvSpPr txBox="1"/>
          <p:nvPr/>
        </p:nvSpPr>
        <p:spPr>
          <a:xfrm>
            <a:off x="450108" y="2979581"/>
            <a:ext cx="2735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DC8A5F9-3883-249C-F768-1A555E554C9A}"/>
                  </a:ext>
                </a:extLst>
              </p:cNvPr>
              <p:cNvSpPr txBox="1"/>
              <p:nvPr/>
            </p:nvSpPr>
            <p:spPr>
              <a:xfrm>
                <a:off x="450108" y="3226451"/>
                <a:ext cx="4523422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DC8A5F9-3883-249C-F768-1A555E554C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26451"/>
                <a:ext cx="4523422" cy="1328560"/>
              </a:xfrm>
              <a:prstGeom prst="rect">
                <a:avLst/>
              </a:prstGeom>
              <a:blipFill>
                <a:blip r:embed="rId3"/>
                <a:stretch>
                  <a:fillRect l="-21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0671F79-4984-04E6-1B35-B96294A050F7}"/>
                  </a:ext>
                </a:extLst>
              </p:cNvPr>
              <p:cNvSpPr txBox="1"/>
              <p:nvPr/>
            </p:nvSpPr>
            <p:spPr>
              <a:xfrm>
                <a:off x="450108" y="4383450"/>
                <a:ext cx="3855148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所以函数解析式为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0671F79-4984-04E6-1B35-B96294A050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83450"/>
                <a:ext cx="3855148" cy="729184"/>
              </a:xfrm>
              <a:prstGeom prst="rect">
                <a:avLst/>
              </a:prstGeom>
              <a:blipFill>
                <a:blip r:embed="rId4"/>
                <a:stretch>
                  <a:fillRect l="-2532" r="-2532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3584"/>
              <p:cNvSpPr txBox="1"/>
              <p:nvPr/>
            </p:nvSpPr>
            <p:spPr>
              <a:xfrm>
                <a:off x="540000" y="5163757"/>
                <a:ext cx="6078587" cy="13887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求旅客最多可免费携带行李的质量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答：旅客最多可免费携带行李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10kg.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35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63757"/>
                <a:ext cx="6078587" cy="1388778"/>
              </a:xfrm>
              <a:prstGeom prst="rect">
                <a:avLst/>
              </a:prstGeom>
              <a:blipFill>
                <a:blip r:embed="rId5"/>
                <a:stretch>
                  <a:fillRect l="-3109" t="-7456" r="-2006" b="-10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7DE623B-91D1-B1B2-F2AB-B0C1B3B5BAC2}"/>
                  </a:ext>
                </a:extLst>
              </p:cNvPr>
              <p:cNvSpPr txBox="1"/>
              <p:nvPr/>
            </p:nvSpPr>
            <p:spPr>
              <a:xfrm>
                <a:off x="449989" y="5457504"/>
                <a:ext cx="61998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7DE623B-91D1-B1B2-F2AB-B0C1B3B5BA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57504"/>
                <a:ext cx="6199886" cy="768046"/>
              </a:xfrm>
              <a:prstGeom prst="rect">
                <a:avLst/>
              </a:prstGeom>
              <a:blipFill>
                <a:blip r:embed="rId6"/>
                <a:stretch>
                  <a:fillRect l="-1573" r="-1475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FDC127F-86E2-D11B-8592-29A02232F7A2}"/>
              </a:ext>
            </a:extLst>
          </p:cNvPr>
          <p:cNvSpPr txBox="1"/>
          <p:nvPr/>
        </p:nvSpPr>
        <p:spPr>
          <a:xfrm>
            <a:off x="449989" y="6198046"/>
            <a:ext cx="4828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答：旅客最多可免费携带行李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10kg.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9" name="yt_shape_13589"/>
          <p:cNvSpPr txBox="1"/>
          <p:nvPr/>
        </p:nvSpPr>
        <p:spPr>
          <a:xfrm>
            <a:off x="540000" y="773414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588" name="yt_image_1358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73414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91" name="yt_shape_13591"/>
          <p:cNvSpPr txBox="1"/>
          <p:nvPr/>
        </p:nvSpPr>
        <p:spPr>
          <a:xfrm>
            <a:off x="540119" y="14709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92" name="yt_shape_13592"/>
          <p:cNvSpPr txBox="1"/>
          <p:nvPr/>
        </p:nvSpPr>
        <p:spPr>
          <a:xfrm>
            <a:off x="540000" y="2430432"/>
            <a:ext cx="341920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的解析式；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593"/>
              <p:cNvSpPr txBox="1"/>
              <p:nvPr/>
            </p:nvSpPr>
            <p:spPr>
              <a:xfrm>
                <a:off x="540000" y="3068960"/>
                <a:ext cx="6957033" cy="34199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上，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35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68960"/>
                <a:ext cx="6957033" cy="3419975"/>
              </a:xfrm>
              <a:prstGeom prst="rect">
                <a:avLst/>
              </a:prstGeom>
              <a:blipFill>
                <a:blip r:embed="rId3"/>
                <a:stretch>
                  <a:fillRect l="-2717" t="-1426" r="-1665" b="-4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95" name="yt_image_13595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93514" y="3068960"/>
            <a:ext cx="165848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2110F92-AD14-4792-611B-B07C29909A53}"/>
              </a:ext>
            </a:extLst>
          </p:cNvPr>
          <p:cNvSpPr txBox="1"/>
          <p:nvPr/>
        </p:nvSpPr>
        <p:spPr>
          <a:xfrm>
            <a:off x="449989" y="3022154"/>
            <a:ext cx="7069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8440C9-C6D0-EE01-78CF-2817F0046251}"/>
              </a:ext>
            </a:extLst>
          </p:cNvPr>
          <p:cNvSpPr txBox="1"/>
          <p:nvPr/>
        </p:nvSpPr>
        <p:spPr>
          <a:xfrm>
            <a:off x="449989" y="3497642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E5E6EA-6F31-9206-BB74-71F7C71690A3}"/>
              </a:ext>
            </a:extLst>
          </p:cNvPr>
          <p:cNvSpPr txBox="1"/>
          <p:nvPr/>
        </p:nvSpPr>
        <p:spPr>
          <a:xfrm>
            <a:off x="449989" y="3973130"/>
            <a:ext cx="379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DFF4F8-BB23-8DA3-B071-2C4803C7ED53}"/>
              </a:ext>
            </a:extLst>
          </p:cNvPr>
          <p:cNvSpPr txBox="1"/>
          <p:nvPr/>
        </p:nvSpPr>
        <p:spPr>
          <a:xfrm>
            <a:off x="449989" y="4448618"/>
            <a:ext cx="5477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973451-BAFE-B74A-2783-9AE972B8EE7D}"/>
                  </a:ext>
                </a:extLst>
              </p:cNvPr>
              <p:cNvSpPr txBox="1"/>
              <p:nvPr/>
            </p:nvSpPr>
            <p:spPr>
              <a:xfrm>
                <a:off x="449989" y="4924107"/>
                <a:ext cx="444804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973451-BAFE-B74A-2783-9AE972B8EE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24107"/>
                <a:ext cx="4448048" cy="1154189"/>
              </a:xfrm>
              <a:prstGeom prst="rect">
                <a:avLst/>
              </a:prstGeom>
              <a:blipFill>
                <a:blip r:embed="rId5"/>
                <a:stretch>
                  <a:fillRect l="-2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E3B92A3-28F3-2877-060A-BD39CF57540A}"/>
              </a:ext>
            </a:extLst>
          </p:cNvPr>
          <p:cNvSpPr txBox="1"/>
          <p:nvPr/>
        </p:nvSpPr>
        <p:spPr>
          <a:xfrm>
            <a:off x="449989" y="5984683"/>
            <a:ext cx="4217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7" name="yt_shape_13597"/>
          <p:cNvSpPr txBox="1"/>
          <p:nvPr/>
        </p:nvSpPr>
        <p:spPr>
          <a:xfrm>
            <a:off x="540000" y="1933237"/>
            <a:ext cx="37642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598"/>
              <p:cNvSpPr txBox="1"/>
              <p:nvPr/>
            </p:nvSpPr>
            <p:spPr>
              <a:xfrm>
                <a:off x="540119" y="2564904"/>
                <a:ext cx="9417514" cy="16065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由题意可得点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3" name="yt_shape_135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64904"/>
                <a:ext cx="9417514" cy="1606530"/>
              </a:xfrm>
              <a:prstGeom prst="rect">
                <a:avLst/>
              </a:prstGeom>
              <a:blipFill>
                <a:blip r:embed="rId2"/>
                <a:stretch>
                  <a:fillRect l="-2008" t="-3422" r="-1295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00" name="yt_image_13600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3514" y="2564904"/>
            <a:ext cx="165848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AA6DED-DCA4-9238-4E0D-F179010C2D5A}"/>
              </a:ext>
            </a:extLst>
          </p:cNvPr>
          <p:cNvSpPr txBox="1"/>
          <p:nvPr/>
        </p:nvSpPr>
        <p:spPr>
          <a:xfrm>
            <a:off x="450108" y="2518098"/>
            <a:ext cx="742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由题意可得点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E69881-E91F-5870-A1CD-F25C3060D747}"/>
              </a:ext>
            </a:extLst>
          </p:cNvPr>
          <p:cNvSpPr txBox="1"/>
          <p:nvPr/>
        </p:nvSpPr>
        <p:spPr>
          <a:xfrm>
            <a:off x="450108" y="2993586"/>
            <a:ext cx="344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7A060A7-1B51-33DE-253A-3C0D5D11C1BC}"/>
                  </a:ext>
                </a:extLst>
              </p:cNvPr>
              <p:cNvSpPr txBox="1"/>
              <p:nvPr/>
            </p:nvSpPr>
            <p:spPr>
              <a:xfrm>
                <a:off x="450108" y="3469074"/>
                <a:ext cx="9533572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7A060A7-1B51-33DE-253A-3C0D5D11C1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69074"/>
                <a:ext cx="9533572" cy="733629"/>
              </a:xfrm>
              <a:prstGeom prst="rect">
                <a:avLst/>
              </a:prstGeom>
              <a:blipFill>
                <a:blip r:embed="rId4"/>
                <a:stretch>
                  <a:fillRect l="-1023" r="-959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_image_13602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2427" y="2348880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3604"/>
          <p:cNvSpPr txBox="1"/>
          <p:nvPr/>
        </p:nvSpPr>
        <p:spPr>
          <a:xfrm>
            <a:off x="540119" y="2996952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函数图象上点的坐标出现以下几种情况时，即可用待定系数法：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在函数图象上；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给出函数图象，并且给出对应点；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以表格的形式给出对应点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272682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20" name="yt_image_13520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830" y="781443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3" name="yt_shape_13523"/>
          <p:cNvSpPr txBox="1"/>
          <p:nvPr/>
        </p:nvSpPr>
        <p:spPr>
          <a:xfrm>
            <a:off x="540119" y="1412776"/>
            <a:ext cx="11111999" cy="19981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已知，一次函数的图象经过点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求这个函数的解析式；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求该函数图象与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轴的交点坐标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利用待定系数法求一次函数解析式；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解方程即可得到该函数图象与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轴的交点坐标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3527"/>
              <p:cNvSpPr txBox="1"/>
              <p:nvPr/>
            </p:nvSpPr>
            <p:spPr>
              <a:xfrm>
                <a:off x="540119" y="3429000"/>
                <a:ext cx="11111999" cy="3272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设一次函数解析式为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，把点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和点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代入得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一次函数解析式为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hangingPunct="0">
                  <a:lnSpc>
                    <a:spcPct val="110000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楷体" pitchFamily="24"/>
                  </a:rPr>
                  <a:t>令</a:t>
                </a:r>
                <a:r>
                  <a:rPr lang="en-US" altLang="zh-CN" sz="2400" b="1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楷体" pitchFamily="24"/>
                  </a:rPr>
                  <a:t>，则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1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1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楷体" pitchFamily="24"/>
                  </a:rPr>
                  <a:t>，</a:t>
                </a:r>
              </a:p>
              <a:p>
                <a:pPr hangingPunct="0">
                  <a:lnSpc>
                    <a:spcPct val="110000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楷体" pitchFamily="24"/>
                  </a:rPr>
                  <a:t>该函数图象与</a:t>
                </a:r>
                <a:r>
                  <a:rPr lang="en-US" altLang="zh-CN" sz="2400" b="1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楷体" pitchFamily="24"/>
                  </a:rPr>
                  <a:t>轴的交点坐标为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35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29000"/>
                <a:ext cx="11111999" cy="3272371"/>
              </a:xfrm>
              <a:prstGeom prst="rect">
                <a:avLst/>
              </a:prstGeom>
              <a:blipFill>
                <a:blip r:embed="rId3"/>
                <a:stretch>
                  <a:fillRect l="-1701" t="-3358" b="-2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1" name="yt_shape_13531"/>
          <p:cNvSpPr txBox="1"/>
          <p:nvPr/>
        </p:nvSpPr>
        <p:spPr>
          <a:xfrm>
            <a:off x="540119" y="199653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【方法归纳】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一次函数解析式的确定通常有下列几种情况：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利用待定系数法，根据两对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的值，列出方程组确定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的值，进而求出一次函数的解析式；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根据图象上两点坐标求出一次函数的解析式；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从已知条件出发，逐层求解得出一次函数解析式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7" name="yt_shape_13537"/>
          <p:cNvSpPr txBox="1"/>
          <p:nvPr/>
        </p:nvSpPr>
        <p:spPr>
          <a:xfrm>
            <a:off x="540000" y="909102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536" name="yt_image_13536" title="H_51.3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9102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9" name="yt_shape_13539"/>
          <p:cNvSpPr txBox="1"/>
          <p:nvPr/>
        </p:nvSpPr>
        <p:spPr>
          <a:xfrm>
            <a:off x="540000" y="1612399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用待定系数法求一次函数的解析式</a:t>
            </a:r>
          </a:p>
        </p:txBody>
      </p:sp>
      <p:sp>
        <p:nvSpPr>
          <p:cNvPr id="13540" name="yt_shape_13540"/>
          <p:cNvSpPr txBox="1"/>
          <p:nvPr/>
        </p:nvSpPr>
        <p:spPr>
          <a:xfrm>
            <a:off x="540119" y="21167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，则这个函数的解析式是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41" name="yt_table_13541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8384586"/>
                  </p:ext>
                </p:extLst>
              </p:nvPr>
            </p:nvGraphicFramePr>
            <p:xfrm>
              <a:off x="540000" y="3076144"/>
              <a:ext cx="7355523" cy="1271906"/>
            </p:xfrm>
            <a:graphic>
              <a:graphicData uri="http://schemas.openxmlformats.org/drawingml/2006/table">
                <a:tbl>
                  <a:tblPr/>
                  <a:tblGrid>
                    <a:gridCol w="5009198">
                      <a:extLst>
                        <a:ext uri="{9D8B030D-6E8A-4147-A177-3AD203B41FA5}">
                          <a16:colId xmlns:a16="http://schemas.microsoft.com/office/drawing/2014/main" val="10479"/>
                        </a:ext>
                      </a:extLst>
                    </a:gridCol>
                    <a:gridCol w="2346325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541" name="yt_table_13541" descr="{&quot;rangeId&quot;:6,&quot;type&quot;:&quot;Option&quot;}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8384586"/>
                  </p:ext>
                </p:extLst>
              </p:nvPr>
            </p:nvGraphicFramePr>
            <p:xfrm>
              <a:off x="540000" y="3067042"/>
              <a:ext cx="7355523" cy="1271906"/>
            </p:xfrm>
            <a:graphic>
              <a:graphicData uri="http://schemas.openxmlformats.org/drawingml/2006/table">
                <a:tbl>
                  <a:tblPr/>
                  <a:tblGrid>
                    <a:gridCol w="5009198">
                      <a:extLst>
                        <a:ext uri="{9D8B030D-6E8A-4147-A177-3AD203B41FA5}">
                          <a16:colId xmlns:a16="http://schemas.microsoft.com/office/drawing/2014/main" val="10479"/>
                        </a:ext>
                      </a:extLst>
                    </a:gridCol>
                    <a:gridCol w="2346325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3766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0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3766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542" name="yt_shape_13542"/>
          <p:cNvSpPr txBox="1"/>
          <p:nvPr/>
        </p:nvSpPr>
        <p:spPr>
          <a:xfrm>
            <a:off x="540000" y="4398557"/>
            <a:ext cx="105221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的图象如图所示，则下列结论正确的是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44" name="yt_table_13544_skip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01404873"/>
                  </p:ext>
                </p:extLst>
              </p:nvPr>
            </p:nvGraphicFramePr>
            <p:xfrm>
              <a:off x="540000" y="4877860"/>
              <a:ext cx="9051291" cy="63271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  <a:gridCol w="2586355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  <a:gridCol w="2387918">
                      <a:extLst>
                        <a:ext uri="{9D8B030D-6E8A-4147-A177-3AD203B41FA5}">
                          <a16:colId xmlns:a16="http://schemas.microsoft.com/office/drawing/2014/main" val="10483"/>
                        </a:ext>
                      </a:extLst>
                    </a:gridCol>
                    <a:gridCol w="1654175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544" name="yt_table_13544_skip" descr="{&quot;rangeId&quot;:7,&quot;type&quot;:&quot;Option&quot;,&quot;drawing&quot;:[&quot;yt_image_13543&quot;]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01404873"/>
                  </p:ext>
                </p:extLst>
              </p:nvPr>
            </p:nvGraphicFramePr>
            <p:xfrm>
              <a:off x="540000" y="4868758"/>
              <a:ext cx="9051291" cy="63271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  <a:gridCol w="2586355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  <a:gridCol w="2387918">
                      <a:extLst>
                        <a:ext uri="{9D8B030D-6E8A-4147-A177-3AD203B41FA5}">
                          <a16:colId xmlns:a16="http://schemas.microsoft.com/office/drawing/2014/main" val="10483"/>
                        </a:ext>
                      </a:extLst>
                    </a:gridCol>
                    <a:gridCol w="1654175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3868" r="-15660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46324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543" name="yt_image_13543_skip" title="H_112.6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42655" y="4877860"/>
            <a:ext cx="1207094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833633" title="H_28.801733">
            <a:extLst>
              <a:ext uri="{FF2B5EF4-FFF2-40B4-BE49-F238E27FC236}">
                <a16:creationId xmlns:a16="http://schemas.microsoft.com/office/drawing/2014/main" id="{B7058516-9D05-BC7A-7A19-8D320097A2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407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9EB6C5-AB4B-8F64-8B36-FB24D3557352}"/>
              </a:ext>
            </a:extLst>
          </p:cNvPr>
          <p:cNvSpPr txBox="1"/>
          <p:nvPr/>
        </p:nvSpPr>
        <p:spPr>
          <a:xfrm>
            <a:off x="1059708" y="254539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BF04FE-DA5B-E140-3A0F-8259753FD493}"/>
              </a:ext>
            </a:extLst>
          </p:cNvPr>
          <p:cNvSpPr txBox="1"/>
          <p:nvPr/>
        </p:nvSpPr>
        <p:spPr>
          <a:xfrm>
            <a:off x="10057539" y="43517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5" name="yt_shape_13545"/>
          <p:cNvSpPr txBox="1"/>
          <p:nvPr/>
        </p:nvSpPr>
        <p:spPr>
          <a:xfrm>
            <a:off x="540000" y="942752"/>
            <a:ext cx="95314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根据右表中一次函数的自变量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的对应值，可得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46" name="yt_table_1354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210449"/>
              </p:ext>
            </p:extLst>
          </p:nvPr>
        </p:nvGraphicFramePr>
        <p:xfrm>
          <a:off x="540000" y="1422055"/>
          <a:ext cx="7505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</a:tbl>
          </a:graphicData>
        </a:graphic>
      </p:graphicFrame>
      <p:graphicFrame>
        <p:nvGraphicFramePr>
          <p:cNvPr id="13548" name="yt_table_1354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916829"/>
              </p:ext>
            </p:extLst>
          </p:nvPr>
        </p:nvGraphicFramePr>
        <p:xfrm>
          <a:off x="540000" y="1934299"/>
          <a:ext cx="11111998" cy="9359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03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31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31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024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550" name="yt_shape_13550"/>
              <p:cNvSpPr txBox="1"/>
              <p:nvPr/>
            </p:nvSpPr>
            <p:spPr>
              <a:xfrm>
                <a:off x="540119" y="2996952"/>
                <a:ext cx="11111999" cy="20825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，则一次函数的解析式是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在平面直角坐标系中，顶点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为坐标原点，已知点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所在直线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的函数解析式为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550" name="yt_shape_135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96952"/>
                <a:ext cx="11111999" cy="2082558"/>
              </a:xfrm>
              <a:prstGeom prst="rect">
                <a:avLst/>
              </a:prstGeom>
              <a:blipFill>
                <a:blip r:embed="rId2"/>
                <a:stretch>
                  <a:fillRect l="-1701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A43CCCE-C41E-6F51-E633-4652DAF7DA61}"/>
              </a:ext>
            </a:extLst>
          </p:cNvPr>
          <p:cNvSpPr txBox="1"/>
          <p:nvPr/>
        </p:nvSpPr>
        <p:spPr>
          <a:xfrm>
            <a:off x="9059001" y="89594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31CA46-7C46-3C46-C70A-741121E8F6CA}"/>
              </a:ext>
            </a:extLst>
          </p:cNvPr>
          <p:cNvSpPr txBox="1"/>
          <p:nvPr/>
        </p:nvSpPr>
        <p:spPr>
          <a:xfrm>
            <a:off x="1364508" y="3397887"/>
            <a:ext cx="1516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4B2CE04-50DF-32F9-936F-BB79A78324C8}"/>
                  </a:ext>
                </a:extLst>
              </p:cNvPr>
              <p:cNvSpPr txBox="1"/>
              <p:nvPr/>
            </p:nvSpPr>
            <p:spPr>
              <a:xfrm>
                <a:off x="5799983" y="4295660"/>
                <a:ext cx="195014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4B2CE04-50DF-32F9-936F-BB79A78324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9983" y="4295660"/>
                <a:ext cx="1950149" cy="729565"/>
              </a:xfrm>
              <a:prstGeom prst="rect">
                <a:avLst/>
              </a:prstGeom>
              <a:blipFill>
                <a:blip r:embed="rId3"/>
                <a:stretch>
                  <a:fillRect l="-468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355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1916" y="5079510"/>
            <a:ext cx="1948167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55" name="yt_shape_13555"/>
              <p:cNvSpPr txBox="1"/>
              <p:nvPr/>
            </p:nvSpPr>
            <p:spPr>
              <a:xfrm>
                <a:off x="540000" y="1658946"/>
                <a:ext cx="8934177" cy="39001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的一次函数，当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写出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之间的函数解析式；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之间的函数解析式为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之间的函数解析式为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55" name="yt_shape_13555" descr="{&quot;rangeId&quot;:1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8946"/>
                <a:ext cx="8934177" cy="3900107"/>
              </a:xfrm>
              <a:prstGeom prst="rect">
                <a:avLst/>
              </a:prstGeom>
              <a:blipFill>
                <a:blip r:embed="rId2"/>
                <a:stretch>
                  <a:fillRect l="-2116" t="-1250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3046AEE-41B6-3453-9611-C69934A1147F}"/>
              </a:ext>
            </a:extLst>
          </p:cNvPr>
          <p:cNvSpPr txBox="1"/>
          <p:nvPr/>
        </p:nvSpPr>
        <p:spPr>
          <a:xfrm>
            <a:off x="449989" y="2563116"/>
            <a:ext cx="664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之间的函数解析式为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6CBCB70-1260-7A67-0B15-F4C508E9830C}"/>
                  </a:ext>
                </a:extLst>
              </p:cNvPr>
              <p:cNvSpPr txBox="1"/>
              <p:nvPr/>
            </p:nvSpPr>
            <p:spPr>
              <a:xfrm>
                <a:off x="449989" y="3038604"/>
                <a:ext cx="902785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hasSerialNum': 1, 'pageBreak': True}">
                <a:extLst>
                  <a:ext uri="{FF2B5EF4-FFF2-40B4-BE49-F238E27FC236}">
                    <a16:creationId xmlns:a16="http://schemas.microsoft.com/office/drawing/2014/main" id="{86CBCB70-1260-7A67-0B15-F4C508E983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38604"/>
                <a:ext cx="9027858" cy="1154189"/>
              </a:xfrm>
              <a:prstGeom prst="rect">
                <a:avLst/>
              </a:prstGeom>
              <a:blipFill>
                <a:blip r:embed="rId3"/>
                <a:stretch>
                  <a:fillRect l="-1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F69D453-A1E4-A632-DE06-3F33508365CC}"/>
              </a:ext>
            </a:extLst>
          </p:cNvPr>
          <p:cNvSpPr txBox="1"/>
          <p:nvPr/>
        </p:nvSpPr>
        <p:spPr>
          <a:xfrm>
            <a:off x="449989" y="4099181"/>
            <a:ext cx="506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之间的函数解析式为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71909B-BE8A-EFE1-04D9-E940DE88C44A}"/>
              </a:ext>
            </a:extLst>
          </p:cNvPr>
          <p:cNvSpPr txBox="1"/>
          <p:nvPr/>
        </p:nvSpPr>
        <p:spPr>
          <a:xfrm>
            <a:off x="449989" y="5050157"/>
            <a:ext cx="52392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61" name="yt_shape_13561"/>
              <p:cNvSpPr txBox="1"/>
              <p:nvPr/>
            </p:nvSpPr>
            <p:spPr>
              <a:xfrm>
                <a:off x="540119" y="2204864"/>
                <a:ext cx="11111999" cy="19949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的一次函数图象平行于直线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，求这个一次函数的解析式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解：由题意设一次函数的解析式为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代入得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561" name="yt_shape_135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04864"/>
                <a:ext cx="11111999" cy="1994905"/>
              </a:xfrm>
              <a:prstGeom prst="rect">
                <a:avLst/>
              </a:prstGeom>
              <a:blipFill>
                <a:blip r:embed="rId2"/>
                <a:stretch>
                  <a:fillRect l="-1701" r="-1647" b="-42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C97093F-A007-F813-B5D2-C2989AC51901}"/>
                  </a:ext>
                </a:extLst>
              </p:cNvPr>
              <p:cNvSpPr txBox="1"/>
              <p:nvPr/>
            </p:nvSpPr>
            <p:spPr>
              <a:xfrm>
                <a:off x="450108" y="2829507"/>
                <a:ext cx="65221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解：由题意设一次函数的解析式为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C97093F-A007-F813-B5D2-C2989AC519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29507"/>
                <a:ext cx="6522148" cy="765061"/>
              </a:xfrm>
              <a:prstGeom prst="rect">
                <a:avLst/>
              </a:prstGeom>
              <a:blipFill>
                <a:blip r:embed="rId3"/>
                <a:stretch>
                  <a:fillRect l="-1495" r="-140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60A8634-81FD-0050-DC08-BE3C4726652E}"/>
                  </a:ext>
                </a:extLst>
              </p:cNvPr>
              <p:cNvSpPr txBox="1"/>
              <p:nvPr/>
            </p:nvSpPr>
            <p:spPr>
              <a:xfrm>
                <a:off x="450108" y="3500956"/>
                <a:ext cx="79794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代入得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60A8634-81FD-0050-DC08-BE3C472665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00956"/>
                <a:ext cx="7979473" cy="726326"/>
              </a:xfrm>
              <a:prstGeom prst="rect">
                <a:avLst/>
              </a:prstGeom>
              <a:blipFill>
                <a:blip r:embed="rId4"/>
                <a:stretch>
                  <a:fillRect l="-1222" r="-122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5" name="yt_shape_13565"/>
          <p:cNvSpPr txBox="1"/>
          <p:nvPr/>
        </p:nvSpPr>
        <p:spPr>
          <a:xfrm>
            <a:off x="540000" y="2204610"/>
            <a:ext cx="721671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距离与坐标的转化未进行分类讨论而致错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66" name="yt_shape_13566"/>
              <p:cNvSpPr txBox="1"/>
              <p:nvPr/>
            </p:nvSpPr>
            <p:spPr>
              <a:xfrm>
                <a:off x="540120" y="2708920"/>
                <a:ext cx="11111999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已知直线经过点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且与两坐标轴围成的三角形的面积为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，则直线的解析式为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566" name="yt_shape_135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708920"/>
                <a:ext cx="11111999" cy="1122295"/>
              </a:xfrm>
              <a:prstGeom prst="rect">
                <a:avLst/>
              </a:prstGeom>
              <a:blipFill>
                <a:blip r:embed="rId2"/>
                <a:stretch>
                  <a:fillRect l="-1701" t="-4348" r="-115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833710" title="H_28.801733">
            <a:extLst>
              <a:ext uri="{FF2B5EF4-FFF2-40B4-BE49-F238E27FC236}">
                <a16:creationId xmlns:a16="http://schemas.microsoft.com/office/drawing/2014/main" id="{A19B6889-9CF8-E499-F35A-8524D3D3D8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46287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8EDF1A-0281-7E64-562C-17C218ECB058}"/>
                  </a:ext>
                </a:extLst>
              </p:cNvPr>
              <p:cNvSpPr txBox="1"/>
              <p:nvPr/>
            </p:nvSpPr>
            <p:spPr>
              <a:xfrm>
                <a:off x="1364509" y="3056652"/>
                <a:ext cx="34154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8EDF1A-0281-7E64-562C-17C218ECB0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9" y="3056652"/>
                <a:ext cx="3415411" cy="729565"/>
              </a:xfrm>
              <a:prstGeom prst="rect">
                <a:avLst/>
              </a:prstGeom>
              <a:blipFill>
                <a:blip r:embed="rId4"/>
                <a:stretch>
                  <a:fillRect l="-285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9" name="yt_shape_13569"/>
          <p:cNvSpPr txBox="1"/>
          <p:nvPr/>
        </p:nvSpPr>
        <p:spPr>
          <a:xfrm>
            <a:off x="540000" y="1259704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568" name="yt_image_13568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5970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1" name="yt_shape_13571"/>
          <p:cNvSpPr txBox="1"/>
          <p:nvPr/>
        </p:nvSpPr>
        <p:spPr>
          <a:xfrm>
            <a:off x="540000" y="1951573"/>
            <a:ext cx="10900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在同一直线上，则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72" name="yt_table_1357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690698"/>
              </p:ext>
            </p:extLst>
          </p:nvPr>
        </p:nvGraphicFramePr>
        <p:xfrm>
          <a:off x="540000" y="2430876"/>
          <a:ext cx="7200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</a:tbl>
          </a:graphicData>
        </a:graphic>
      </p:graphicFrame>
      <p:sp>
        <p:nvSpPr>
          <p:cNvPr id="13574" name="yt_shape_13574"/>
          <p:cNvSpPr txBox="1"/>
          <p:nvPr/>
        </p:nvSpPr>
        <p:spPr>
          <a:xfrm>
            <a:off x="540119" y="295704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石屏县一中月考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如图，在平面直角坐标系中矩形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的两邻边在坐标轴上，顶点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，经过边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的直线将矩形面积平分，则这条直线的解析式为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575" name="yt_image_13575" title="H_110.97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6405" y="4548977"/>
            <a:ext cx="1679189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B8410C-3C28-DEAB-B3AD-A6FAE4BB9A46}"/>
              </a:ext>
            </a:extLst>
          </p:cNvPr>
          <p:cNvSpPr txBox="1"/>
          <p:nvPr/>
        </p:nvSpPr>
        <p:spPr>
          <a:xfrm>
            <a:off x="10432189" y="19047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90B5E6-04DC-3781-BEFC-42046F8507DD}"/>
              </a:ext>
            </a:extLst>
          </p:cNvPr>
          <p:cNvSpPr txBox="1"/>
          <p:nvPr/>
        </p:nvSpPr>
        <p:spPr>
          <a:xfrm>
            <a:off x="2888508" y="3833470"/>
            <a:ext cx="1669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2296</Words>
  <Application>Microsoft Office PowerPoint</Application>
  <PresentationFormat>宽屏</PresentationFormat>
  <Paragraphs>121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48</cp:revision>
  <dcterms:created xsi:type="dcterms:W3CDTF">2023-05-05T05:33:04Z</dcterms:created>
  <dcterms:modified xsi:type="dcterms:W3CDTF">2023-11-20T08:13:47Z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