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8" r:id="rId5"/>
    <p:sldId id="374" r:id="rId6"/>
    <p:sldId id="380" r:id="rId7"/>
    <p:sldId id="393" r:id="rId8"/>
    <p:sldId id="382" r:id="rId9"/>
    <p:sldId id="383" r:id="rId10"/>
    <p:sldId id="384" r:id="rId11"/>
    <p:sldId id="390" r:id="rId12"/>
    <p:sldId id="395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408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bin"/><Relationship Id="rId3" Type="http://schemas.openxmlformats.org/officeDocument/2006/relationships/image" Target="../media/image38.png"/><Relationship Id="rId7" Type="http://schemas.openxmlformats.org/officeDocument/2006/relationships/image" Target="../media/image38.bin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bin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2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0" name="yt_shape_10800"/>
          <p:cNvSpPr txBox="1"/>
          <p:nvPr/>
        </p:nvSpPr>
        <p:spPr>
          <a:xfrm>
            <a:off x="540000" y="951176"/>
            <a:ext cx="2807885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21158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799" name="yt_image_10799" title="H_50.9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51176"/>
            <a:ext cx="27880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02" name="yt_image_10802" title="H_351.63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92086" y="1801123"/>
            <a:ext cx="5007826" cy="4465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8" name="yt_shape_10878"/>
          <p:cNvSpPr txBox="1"/>
          <p:nvPr/>
        </p:nvSpPr>
        <p:spPr>
          <a:xfrm>
            <a:off x="540000" y="1014653"/>
            <a:ext cx="2511585" cy="5332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1801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877" name="yt_image_10877" title="H_50.04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14653"/>
            <a:ext cx="2385180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880" name="yt_shape_10880"/>
              <p:cNvSpPr txBox="1"/>
              <p:nvPr/>
            </p:nvSpPr>
            <p:spPr>
              <a:xfrm>
                <a:off x="540119" y="1700808"/>
                <a:ext cx="11111999" cy="210435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在月历表上，我们可以发现其中某些数满足一定的规律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月份的月份历表，我们选择其中被框出的部分，将每个框中的三个位置上的数作如下计算：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576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527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不难发现，结果都是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</a:p>
            </p:txBody>
          </p:sp>
        </mc:Choice>
        <mc:Fallback xmlns="">
          <p:sp>
            <p:nvSpPr>
              <p:cNvPr id="10880" name="yt_shape_108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00808"/>
                <a:ext cx="11111999" cy="2104359"/>
              </a:xfrm>
              <a:prstGeom prst="rect">
                <a:avLst/>
              </a:prstGeom>
              <a:blipFill>
                <a:blip r:embed="rId3"/>
                <a:stretch>
                  <a:fillRect l="-1701" t="-4928" r="-494" b="-84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yt_shape_10886"/>
          <p:cNvSpPr txBox="1"/>
          <p:nvPr/>
        </p:nvSpPr>
        <p:spPr>
          <a:xfrm>
            <a:off x="540000" y="3848968"/>
            <a:ext cx="7232749" cy="81253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请你再在图中框出一个类似的部分并加以验证；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答案不唯一，如框出的数是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F6B10D1-83EA-5A6F-1D52-6161902F2BEC}"/>
              </a:ext>
            </a:extLst>
          </p:cNvPr>
          <p:cNvSpPr txBox="1"/>
          <p:nvPr/>
        </p:nvSpPr>
        <p:spPr>
          <a:xfrm>
            <a:off x="449989" y="4199341"/>
            <a:ext cx="6504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答案不唯一，如框出的数是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AAC7AD5-A0FD-64FE-8FC1-60AFEECF115E}"/>
                  </a:ext>
                </a:extLst>
              </p:cNvPr>
              <p:cNvSpPr txBox="1"/>
              <p:nvPr/>
            </p:nvSpPr>
            <p:spPr>
              <a:xfrm>
                <a:off x="450108" y="4623077"/>
                <a:ext cx="3129281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验证：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AAC7AD5-A0FD-64FE-8FC1-60AFEECF11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623077"/>
                <a:ext cx="3129281" cy="631267"/>
              </a:xfrm>
              <a:prstGeom prst="rect">
                <a:avLst/>
              </a:prstGeom>
              <a:blipFill>
                <a:blip r:embed="rId4"/>
                <a:stretch>
                  <a:fillRect l="-3119" b="-48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523E32B-A1F3-B2D4-05A7-910349385377}"/>
                  </a:ext>
                </a:extLst>
              </p:cNvPr>
              <p:cNvSpPr txBox="1"/>
              <p:nvPr/>
            </p:nvSpPr>
            <p:spPr>
              <a:xfrm>
                <a:off x="450108" y="5188557"/>
                <a:ext cx="1720660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81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523E32B-A1F3-B2D4-05A7-9103493853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188557"/>
                <a:ext cx="1720660" cy="613931"/>
              </a:xfrm>
              <a:prstGeom prst="rect">
                <a:avLst/>
              </a:prstGeom>
              <a:blipFill>
                <a:blip r:embed="rId5"/>
                <a:stretch>
                  <a:fillRect l="-5674" b="-59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0355967-C787-C73E-8EF4-E917AB5CA228}"/>
                  </a:ext>
                </a:extLst>
              </p:cNvPr>
              <p:cNvSpPr txBox="1"/>
              <p:nvPr/>
            </p:nvSpPr>
            <p:spPr>
              <a:xfrm>
                <a:off x="450108" y="5697008"/>
                <a:ext cx="1021589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0355967-C787-C73E-8EF4-E917AB5CA2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697008"/>
                <a:ext cx="1021589" cy="613931"/>
              </a:xfrm>
              <a:prstGeom prst="rect">
                <a:avLst/>
              </a:prstGeom>
              <a:blipFill>
                <a:blip r:embed="rId6"/>
                <a:stretch>
                  <a:fillRect l="-9581" b="-6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B752E082-175D-0487-02E1-EB117F8BEA73}"/>
              </a:ext>
            </a:extLst>
          </p:cNvPr>
          <p:cNvSpPr txBox="1"/>
          <p:nvPr/>
        </p:nvSpPr>
        <p:spPr>
          <a:xfrm>
            <a:off x="450108" y="6228242"/>
            <a:ext cx="71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1" name="yt_image_10888" title="H_171.97905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562698" y="2595669"/>
            <a:ext cx="2089301" cy="2031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yt_image_10890" title="H_145.53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696400" y="4645798"/>
            <a:ext cx="1919843" cy="1951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93" name="yt_shape_10893"/>
              <p:cNvSpPr txBox="1"/>
              <p:nvPr/>
            </p:nvSpPr>
            <p:spPr>
              <a:xfrm>
                <a:off x="540119" y="1555334"/>
                <a:ext cx="11111999" cy="10815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请你利用代数式的运算对以上规律加以证明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+7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−(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+49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893" name="yt_shape_108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55334"/>
                <a:ext cx="11111999" cy="1081578"/>
              </a:xfrm>
              <a:prstGeom prst="rect">
                <a:avLst/>
              </a:prstGeom>
              <a:blipFill>
                <a:blip r:embed="rId2"/>
                <a:stretch>
                  <a:fillRect l="-1701" t="-2809" b="-95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898" name="yt_image_10898" title="H_171.97905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06004" y="1640588"/>
            <a:ext cx="2245995" cy="2184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CBAE05E-88EE-DF70-A385-F3D76D648DCD}"/>
              </a:ext>
            </a:extLst>
          </p:cNvPr>
          <p:cNvSpPr txBox="1"/>
          <p:nvPr/>
        </p:nvSpPr>
        <p:spPr>
          <a:xfrm>
            <a:off x="450109" y="2163555"/>
            <a:ext cx="715806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证明：设框出的三个数的中间那个数为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kumimoji="0" lang="en-US" altLang="zh-CN" sz="2400" b="0" i="0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白正" pitchFamily="24"/>
              <a:ea typeface="楷体" pitchFamily="24"/>
              <a:cs typeface="+mn-cs"/>
            </a:endParaRPr>
          </a:p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则第一个数为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，第三个数</a:t>
            </a: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楷体" pitchFamily="24"/>
              </a:rPr>
              <a:t>为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楷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  <a:p>
            <a:pPr>
              <a:lnSpc>
                <a:spcPct val="129999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D0FCE28-B8F7-F67A-1DED-77036BE31842}"/>
                  </a:ext>
                </a:extLst>
              </p:cNvPr>
              <p:cNvSpPr txBox="1"/>
              <p:nvPr/>
            </p:nvSpPr>
            <p:spPr>
              <a:xfrm>
                <a:off x="450109" y="3461419"/>
                <a:ext cx="6149948" cy="21900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+7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rad>
                  </m:oMath>
                </a14:m>
                <a:endParaRPr kumimoji="0" lang="en-US" altLang="zh-CN" sz="2400" b="0" i="0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宋体" pitchFamily="24"/>
                  <a:ea typeface="宋体" pitchFamily="24"/>
                </a:endParaRPr>
              </a:p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−(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rad>
                  </m:oMath>
                </a14:m>
                <a:endParaRPr kumimoji="0" lang="en-US" altLang="zh-CN" sz="2400" b="0" i="0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宋体" pitchFamily="24"/>
                  <a:ea typeface="宋体" pitchFamily="24"/>
                </a:endParaRPr>
              </a:p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+49</m:t>
                        </m:r>
                      </m:e>
                    </m:rad>
                  </m:oMath>
                </a14:m>
                <a:endParaRPr kumimoji="0" lang="en-US" altLang="zh-CN" sz="2400" b="0" i="0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宋体" pitchFamily="24"/>
                  <a:ea typeface="宋体" pitchFamily="24"/>
                </a:endParaRPr>
              </a:p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</m:e>
                    </m:rad>
                  </m:oMath>
                </a14:m>
                <a:endParaRPr kumimoji="0" lang="en-US" altLang="zh-CN" sz="2400" b="0" i="0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宋体" pitchFamily="24"/>
                  <a:ea typeface="宋体" pitchFamily="24"/>
                </a:endParaRPr>
              </a:p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D0FCE28-B8F7-F67A-1DED-77036BE318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9" y="3461419"/>
                <a:ext cx="6149948" cy="2190060"/>
              </a:xfrm>
              <a:prstGeom prst="rect">
                <a:avLst/>
              </a:prstGeom>
              <a:blipFill>
                <a:blip r:embed="rId4"/>
                <a:stretch>
                  <a:fillRect l="-1586" t="-10306" b="-175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5" name="yt_shape_10805"/>
          <p:cNvSpPr txBox="1"/>
          <p:nvPr/>
        </p:nvSpPr>
        <p:spPr>
          <a:xfrm>
            <a:off x="540000" y="900000"/>
            <a:ext cx="2434962" cy="56085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050" b="0" i="0" u="none" spc="-3050">
                <a:solidFill>
                  <a:srgbClr val="1EE3CF"/>
                </a:solidFill>
                <a:effectLst/>
                <a:latin typeface="白正" pitchFamily="30"/>
                <a:ea typeface="宋体" pitchFamily="30"/>
              </a:rPr>
              <a:t> </a:t>
            </a:r>
            <a:r>
              <a:rPr lang="en-US" altLang="zh-CN" sz="3050" b="0" i="0" u="none" spc="18300">
                <a:solidFill>
                  <a:srgbClr val="1EE3CF"/>
                </a:solidFill>
                <a:effectLst/>
                <a:latin typeface="白正" pitchFamily="30"/>
                <a:ea typeface="宋体" pitchFamily="30"/>
              </a:rPr>
              <a:t> </a:t>
            </a:r>
          </a:p>
        </p:txBody>
      </p:sp>
      <p:pic>
        <p:nvPicPr>
          <p:cNvPr id="10804" name="yt_image_10804" title="H_47.88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418787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07" name="yt_shape_10807"/>
          <p:cNvSpPr txBox="1"/>
          <p:nvPr/>
        </p:nvSpPr>
        <p:spPr>
          <a:xfrm>
            <a:off x="540000" y="1558730"/>
            <a:ext cx="457176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二次根式的概念及性质</a:t>
            </a:r>
          </a:p>
        </p:txBody>
      </p:sp>
      <p:sp>
        <p:nvSpPr>
          <p:cNvPr id="10808" name="yt_shape_10808"/>
          <p:cNvSpPr txBox="1"/>
          <p:nvPr/>
        </p:nvSpPr>
        <p:spPr>
          <a:xfrm>
            <a:off x="540000" y="2063040"/>
            <a:ext cx="65915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下列二次根式中是最简二次根式的是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809" name="yt_table_10809" title="H_71.7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91675635"/>
                  </p:ext>
                </p:extLst>
              </p:nvPr>
            </p:nvGraphicFramePr>
            <p:xfrm>
              <a:off x="540000" y="2542343"/>
              <a:ext cx="8085011" cy="911733"/>
            </p:xfrm>
            <a:graphic>
              <a:graphicData uri="http://schemas.openxmlformats.org/drawingml/2006/table">
                <a:tbl>
                  <a:tblPr/>
                  <a:tblGrid>
                    <a:gridCol w="2170557">
                      <a:extLst>
                        <a:ext uri="{9D8B030D-6E8A-4147-A177-3AD203B41FA5}">
                          <a16:colId xmlns:a16="http://schemas.microsoft.com/office/drawing/2014/main" val="10120"/>
                        </a:ext>
                      </a:extLst>
                    </a:gridCol>
                    <a:gridCol w="2332482">
                      <a:extLst>
                        <a:ext uri="{9D8B030D-6E8A-4147-A177-3AD203B41FA5}">
                          <a16:colId xmlns:a16="http://schemas.microsoft.com/office/drawing/2014/main" val="10121"/>
                        </a:ext>
                      </a:extLst>
                    </a:gridCol>
                    <a:gridCol w="2332482">
                      <a:extLst>
                        <a:ext uri="{9D8B030D-6E8A-4147-A177-3AD203B41FA5}">
                          <a16:colId xmlns:a16="http://schemas.microsoft.com/office/drawing/2014/main" val="10122"/>
                        </a:ext>
                      </a:extLst>
                    </a:gridCol>
                    <a:gridCol w="1249490">
                      <a:extLst>
                        <a:ext uri="{9D8B030D-6E8A-4147-A177-3AD203B41FA5}">
                          <a16:colId xmlns:a16="http://schemas.microsoft.com/office/drawing/2014/main" val="1012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30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4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0809" name="yt_table_10809" descr="{&quot;rangeId&quot;:3,&quot;type&quot;:&quot;Option&quot;}" title="H_71.7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91675635"/>
                  </p:ext>
                </p:extLst>
              </p:nvPr>
            </p:nvGraphicFramePr>
            <p:xfrm>
              <a:off x="540000" y="2542343"/>
              <a:ext cx="8085011" cy="911733"/>
            </p:xfrm>
            <a:graphic>
              <a:graphicData uri="http://schemas.openxmlformats.org/drawingml/2006/table">
                <a:tbl>
                  <a:tblPr/>
                  <a:tblGrid>
                    <a:gridCol w="2170557">
                      <a:extLst>
                        <a:ext uri="{9D8B030D-6E8A-4147-A177-3AD203B41FA5}">
                          <a16:colId xmlns:a16="http://schemas.microsoft.com/office/drawing/2014/main" val="10120"/>
                        </a:ext>
                      </a:extLst>
                    </a:gridCol>
                    <a:gridCol w="2332482">
                      <a:extLst>
                        <a:ext uri="{9D8B030D-6E8A-4147-A177-3AD203B41FA5}">
                          <a16:colId xmlns:a16="http://schemas.microsoft.com/office/drawing/2014/main" val="10121"/>
                        </a:ext>
                      </a:extLst>
                    </a:gridCol>
                    <a:gridCol w="2332482">
                      <a:extLst>
                        <a:ext uri="{9D8B030D-6E8A-4147-A177-3AD203B41FA5}">
                          <a16:colId xmlns:a16="http://schemas.microsoft.com/office/drawing/2014/main" val="10122"/>
                        </a:ext>
                      </a:extLst>
                    </a:gridCol>
                    <a:gridCol w="1249490">
                      <a:extLst>
                        <a:ext uri="{9D8B030D-6E8A-4147-A177-3AD203B41FA5}">
                          <a16:colId xmlns:a16="http://schemas.microsoft.com/office/drawing/2014/main" val="10123"/>
                        </a:ext>
                      </a:extLst>
                    </a:gridCol>
                  </a:tblGrid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72753" b="-2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2950" r="-153525" b="-2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2950" r="-53525" b="-2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47317" b="-2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8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10" name="yt_shape_10810"/>
              <p:cNvSpPr txBox="1"/>
              <p:nvPr/>
            </p:nvSpPr>
            <p:spPr>
              <a:xfrm>
                <a:off x="540000" y="3504663"/>
                <a:ext cx="7237109" cy="4655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是整数，则实数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的最大值为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m="http://schemas.openxmlformats.org/officeDocument/2006/math" xmlns:a16="http://schemas.microsoft.com/office/drawing/2014/main">
          <p:sp>
            <p:nvSpPr>
              <p:cNvPr id="10810" name="yt_shape_10810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04663"/>
                <a:ext cx="7237109" cy="465512"/>
              </a:xfrm>
              <a:prstGeom prst="rect">
                <a:avLst/>
              </a:prstGeom>
              <a:blipFill>
                <a:blip r:embed="rId4"/>
                <a:stretch>
                  <a:fillRect l="-2612" t="-5263" r="-1601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812" name="yt_table_1081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1601033"/>
              </p:ext>
            </p:extLst>
          </p:nvPr>
        </p:nvGraphicFramePr>
        <p:xfrm>
          <a:off x="540000" y="4020963"/>
          <a:ext cx="7868984" cy="475488"/>
        </p:xfrm>
        <a:graphic>
          <a:graphicData uri="http://schemas.openxmlformats.org/drawingml/2006/table">
            <a:tbl>
              <a:tblPr/>
              <a:tblGrid>
                <a:gridCol w="2170557">
                  <a:extLst>
                    <a:ext uri="{9D8B030D-6E8A-4147-A177-3AD203B41FA5}">
                      <a16:colId xmlns:a16="http://schemas.microsoft.com/office/drawing/2014/main" val="10124"/>
                    </a:ext>
                  </a:extLst>
                </a:gridCol>
                <a:gridCol w="2332482">
                  <a:extLst>
                    <a:ext uri="{9D8B030D-6E8A-4147-A177-3AD203B41FA5}">
                      <a16:colId xmlns:a16="http://schemas.microsoft.com/office/drawing/2014/main" val="10125"/>
                    </a:ext>
                  </a:extLst>
                </a:gridCol>
                <a:gridCol w="2332482">
                  <a:extLst>
                    <a:ext uri="{9D8B030D-6E8A-4147-A177-3AD203B41FA5}">
                      <a16:colId xmlns:a16="http://schemas.microsoft.com/office/drawing/2014/main" val="10126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1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814" name="yt_shape_10814"/>
              <p:cNvSpPr txBox="1"/>
              <p:nvPr/>
            </p:nvSpPr>
            <p:spPr>
              <a:xfrm>
                <a:off x="540120" y="4547134"/>
                <a:ext cx="11111999" cy="9547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已知等腰三角形的两边长分别为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满足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，则此等腰三角形的周长为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m="http://schemas.openxmlformats.org/officeDocument/2006/math" xmlns:a16="http://schemas.microsoft.com/office/drawing/2014/main">
          <p:sp>
            <p:nvSpPr>
              <p:cNvPr id="10814" name="yt_shape_10814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4547134"/>
                <a:ext cx="11111999" cy="954749"/>
              </a:xfrm>
              <a:prstGeom prst="rect">
                <a:avLst/>
              </a:prstGeom>
              <a:blipFill>
                <a:blip r:embed="rId5"/>
                <a:stretch>
                  <a:fillRect l="-1701" t="-2548" b="-184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816" name="yt_table_1081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7843965"/>
              </p:ext>
            </p:extLst>
          </p:nvPr>
        </p:nvGraphicFramePr>
        <p:xfrm>
          <a:off x="540000" y="5552671"/>
          <a:ext cx="6146102" cy="950976"/>
        </p:xfrm>
        <a:graphic>
          <a:graphicData uri="http://schemas.openxmlformats.org/drawingml/2006/table">
            <a:tbl>
              <a:tblPr/>
              <a:tblGrid>
                <a:gridCol w="4503039">
                  <a:extLst>
                    <a:ext uri="{9D8B030D-6E8A-4147-A177-3AD203B41FA5}">
                      <a16:colId xmlns:a16="http://schemas.microsoft.com/office/drawing/2014/main" val="10128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1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7"/>
                  </a:ext>
                </a:extLst>
              </a:tr>
            </a:tbl>
          </a:graphicData>
        </a:graphic>
      </p:graphicFrame>
      <p:pic>
        <p:nvPicPr>
          <p:cNvPr id="3" name="yt_shape_1700218409786" title="H_28.84882">
            <a:extLst>
              <a:ext uri="{FF2B5EF4-FFF2-40B4-BE49-F238E27FC236}">
                <a16:creationId xmlns:a16="http://schemas.microsoft.com/office/drawing/2014/main" id="{77B512E4-782E-0CAC-06A5-C76455FDE83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00108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E11B0AE-DA05-E7D0-F401-BB39EC445462}"/>
              </a:ext>
            </a:extLst>
          </p:cNvPr>
          <p:cNvSpPr txBox="1"/>
          <p:nvPr/>
        </p:nvSpPr>
        <p:spPr>
          <a:xfrm>
            <a:off x="6164989" y="201623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0FE928F-D2A5-88EB-E50D-67ED51D81654}"/>
              </a:ext>
            </a:extLst>
          </p:cNvPr>
          <p:cNvSpPr txBox="1"/>
          <p:nvPr/>
        </p:nvSpPr>
        <p:spPr>
          <a:xfrm>
            <a:off x="6786845" y="3457857"/>
            <a:ext cx="400748" cy="55462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44DC072-EAF3-CFE7-FA53-988D1BCC4D08}"/>
              </a:ext>
            </a:extLst>
          </p:cNvPr>
          <p:cNvSpPr txBox="1"/>
          <p:nvPr/>
        </p:nvSpPr>
        <p:spPr>
          <a:xfrm>
            <a:off x="5885709" y="5021473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18" name="yt_shape_10818"/>
              <p:cNvSpPr txBox="1"/>
              <p:nvPr/>
            </p:nvSpPr>
            <p:spPr>
              <a:xfrm>
                <a:off x="540119" y="1998555"/>
                <a:ext cx="11111999" cy="288976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武汉市中考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的结果是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绥化市中考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若式子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有意义，则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的取值范围是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≥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且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如果两个最简二次根式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能合并，那么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在数轴上的位置如图所示，化简：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0818" name="yt_shape_10818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98555"/>
                <a:ext cx="11111999" cy="2889765"/>
              </a:xfrm>
              <a:prstGeom prst="rect">
                <a:avLst/>
              </a:prstGeom>
              <a:blipFill>
                <a:blip r:embed="rId2"/>
                <a:stretch>
                  <a:fillRect l="-1701" b="-54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826" name="yt_image_10826" title="H_22.86">
            <a:extLst>
              <a:ext uri="">
                <a16:creationId xmlns="" xmlns:m="http://schemas.openxmlformats.org/officeDocument/2006/math" xmlns:mc="http://schemas.openxmlformats.org/markup-compatibility/2006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5272" y="4929122"/>
            <a:ext cx="2141454" cy="290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EBF84AD-D2F2-0334-3820-911CD46E632D}"/>
              </a:ext>
            </a:extLst>
          </p:cNvPr>
          <p:cNvSpPr txBox="1"/>
          <p:nvPr/>
        </p:nvSpPr>
        <p:spPr>
          <a:xfrm>
            <a:off x="6140597" y="1951749"/>
            <a:ext cx="637286" cy="6694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7D0E3E6-CA3E-7BCE-B64C-237E801AFDB4}"/>
              </a:ext>
            </a:extLst>
          </p:cNvPr>
          <p:cNvSpPr txBox="1"/>
          <p:nvPr/>
        </p:nvSpPr>
        <p:spPr>
          <a:xfrm>
            <a:off x="8093602" y="2527567"/>
            <a:ext cx="2278761" cy="85573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BB53B38-6CAB-1599-62D4-B8A03F3F594E}"/>
              </a:ext>
            </a:extLst>
          </p:cNvPr>
          <p:cNvSpPr txBox="1"/>
          <p:nvPr/>
        </p:nvSpPr>
        <p:spPr>
          <a:xfrm>
            <a:off x="8775339" y="3289694"/>
            <a:ext cx="637286" cy="61386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B3B27BF-F9A5-2ACA-4FC8-B3ECF2915B8E}"/>
              </a:ext>
            </a:extLst>
          </p:cNvPr>
          <p:cNvSpPr txBox="1"/>
          <p:nvPr/>
        </p:nvSpPr>
        <p:spPr>
          <a:xfrm>
            <a:off x="2699850" y="4342969"/>
            <a:ext cx="772224" cy="56421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8" name="yt_shape_10828"/>
          <p:cNvSpPr txBox="1"/>
          <p:nvPr/>
        </p:nvSpPr>
        <p:spPr>
          <a:xfrm>
            <a:off x="540000" y="900000"/>
            <a:ext cx="3648435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二次根式的运算</a:t>
            </a:r>
          </a:p>
        </p:txBody>
      </p:sp>
      <p:sp>
        <p:nvSpPr>
          <p:cNvPr id="10829" name="yt_shape_10829"/>
          <p:cNvSpPr txBox="1"/>
          <p:nvPr/>
        </p:nvSpPr>
        <p:spPr>
          <a:xfrm>
            <a:off x="540000" y="1404310"/>
            <a:ext cx="56682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河北省中考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830" name="yt_table_10830" title="H_73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32049118"/>
                  </p:ext>
                </p:extLst>
              </p:nvPr>
            </p:nvGraphicFramePr>
            <p:xfrm>
              <a:off x="540000" y="1883613"/>
              <a:ext cx="6294565" cy="934403"/>
            </p:xfrm>
            <a:graphic>
              <a:graphicData uri="http://schemas.openxmlformats.org/drawingml/2006/table">
                <a:tbl>
                  <a:tblPr/>
                  <a:tblGrid>
                    <a:gridCol w="3626866">
                      <a:extLst>
                        <a:ext uri="{9D8B030D-6E8A-4147-A177-3AD203B41FA5}">
                          <a16:colId xmlns:a16="http://schemas.microsoft.com/office/drawing/2014/main" val="10130"/>
                        </a:ext>
                      </a:extLst>
                    </a:gridCol>
                    <a:gridCol w="2667699">
                      <a:extLst>
                        <a:ext uri="{9D8B030D-6E8A-4147-A177-3AD203B41FA5}">
                          <a16:colId xmlns:a16="http://schemas.microsoft.com/office/drawing/2014/main" val="1013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4+9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×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9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.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9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0830" name="yt_table_10830" descr="{&quot;rangeId&quot;:8,&quot;type&quot;:&quot;Option&quot;}" title="H_73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32049118"/>
                  </p:ext>
                </p:extLst>
              </p:nvPr>
            </p:nvGraphicFramePr>
            <p:xfrm>
              <a:off x="540000" y="1883613"/>
              <a:ext cx="6294565" cy="934403"/>
            </p:xfrm>
            <a:graphic>
              <a:graphicData uri="http://schemas.openxmlformats.org/drawingml/2006/table">
                <a:tbl>
                  <a:tblPr/>
                  <a:tblGrid>
                    <a:gridCol w="3626866">
                      <a:extLst>
                        <a:ext uri="{9D8B030D-6E8A-4147-A177-3AD203B41FA5}">
                          <a16:colId xmlns:a16="http://schemas.microsoft.com/office/drawing/2014/main" val="10130"/>
                        </a:ext>
                      </a:extLst>
                    </a:gridCol>
                    <a:gridCol w="2667699">
                      <a:extLst>
                        <a:ext uri="{9D8B030D-6E8A-4147-A177-3AD203B41FA5}">
                          <a16:colId xmlns:a16="http://schemas.microsoft.com/office/drawing/2014/main" val="10131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947" r="-73490" b="-1434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6073" t="-3947" b="-14342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88"/>
                      </a:ext>
                    </a:extLst>
                  </a:tr>
                  <a:tr h="47332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73490" b="-379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6073" t="-100000" b="-379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8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31" name="yt_shape_10831"/>
              <p:cNvSpPr txBox="1"/>
              <p:nvPr/>
            </p:nvSpPr>
            <p:spPr>
              <a:xfrm>
                <a:off x="540000" y="2868598"/>
                <a:ext cx="7877541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重庆市中考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估计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的值应在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831" name="yt_shape_10831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68598"/>
                <a:ext cx="7877541" cy="466666"/>
              </a:xfrm>
              <a:prstGeom prst="rect">
                <a:avLst/>
              </a:prstGeom>
              <a:blipFill>
                <a:blip r:embed="rId3"/>
                <a:stretch>
                  <a:fillRect l="-2399" t="-5263" r="-1316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833" name="yt_table_1083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7436457"/>
              </p:ext>
            </p:extLst>
          </p:nvPr>
        </p:nvGraphicFramePr>
        <p:xfrm>
          <a:off x="540000" y="3386052"/>
          <a:ext cx="6012688" cy="950976"/>
        </p:xfrm>
        <a:graphic>
          <a:graphicData uri="http://schemas.openxmlformats.org/drawingml/2006/table">
            <a:tbl>
              <a:tblPr/>
              <a:tblGrid>
                <a:gridCol w="3626866">
                  <a:extLst>
                    <a:ext uri="{9D8B030D-6E8A-4147-A177-3AD203B41FA5}">
                      <a16:colId xmlns:a16="http://schemas.microsoft.com/office/drawing/2014/main" val="10132"/>
                    </a:ext>
                  </a:extLst>
                </a:gridCol>
                <a:gridCol w="2385822">
                  <a:extLst>
                    <a:ext uri="{9D8B030D-6E8A-4147-A177-3AD203B41FA5}">
                      <a16:colId xmlns:a16="http://schemas.microsoft.com/office/drawing/2014/main" val="101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835" name="yt_shape_10835"/>
              <p:cNvSpPr txBox="1"/>
              <p:nvPr/>
            </p:nvSpPr>
            <p:spPr>
              <a:xfrm>
                <a:off x="540000" y="4387606"/>
                <a:ext cx="6786088" cy="14436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835" name="yt_shape_108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87606"/>
                <a:ext cx="6786088" cy="1443665"/>
              </a:xfrm>
              <a:prstGeom prst="rect">
                <a:avLst/>
              </a:prstGeom>
              <a:blipFill>
                <a:blip r:embed="rId4"/>
                <a:stretch>
                  <a:fillRect l="-2785" r="-1527" b="-118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00218409859" title="H_28.84882">
            <a:extLst>
              <a:ext uri="{FF2B5EF4-FFF2-40B4-BE49-F238E27FC236}">
                <a16:creationId xmlns:a16="http://schemas.microsoft.com/office/drawing/2014/main" id="{371403F0-4AE6-D38A-4603-4860BEFE3B3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1378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94727DD-BEC8-1695-561B-F8D809D840E5}"/>
              </a:ext>
            </a:extLst>
          </p:cNvPr>
          <p:cNvSpPr txBox="1"/>
          <p:nvPr/>
        </p:nvSpPr>
        <p:spPr>
          <a:xfrm>
            <a:off x="5250589" y="13575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58AF331-74F7-45EA-844A-EA202D9B486E}"/>
              </a:ext>
            </a:extLst>
          </p:cNvPr>
          <p:cNvSpPr txBox="1"/>
          <p:nvPr/>
        </p:nvSpPr>
        <p:spPr>
          <a:xfrm>
            <a:off x="7438544" y="2821792"/>
            <a:ext cx="383286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4415402-F2BC-1C33-FE18-9C07EB1E69E7}"/>
              </a:ext>
            </a:extLst>
          </p:cNvPr>
          <p:cNvSpPr txBox="1"/>
          <p:nvPr/>
        </p:nvSpPr>
        <p:spPr>
          <a:xfrm>
            <a:off x="4989033" y="4340800"/>
            <a:ext cx="637285" cy="106116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909EFC9-C8CD-765F-5D9D-7E104DA7F18D}"/>
                  </a:ext>
                </a:extLst>
              </p:cNvPr>
              <p:cNvSpPr txBox="1"/>
              <p:nvPr/>
            </p:nvSpPr>
            <p:spPr>
              <a:xfrm>
                <a:off x="5747794" y="5308350"/>
                <a:ext cx="1526541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6" name="文本框 5" descr="{'rangeId': 10, 'hasSerialNum': 1, 'mathAnswerShape': 1}">
                <a:extLst>
                  <a:ext uri="{FF2B5EF4-FFF2-40B4-BE49-F238E27FC236}">
                    <a16:creationId xmlns:a16="http://schemas.microsoft.com/office/drawing/2014/main" id="{D909EFC9-C8CD-765F-5D9D-7E104DA7F1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7794" y="5308350"/>
                <a:ext cx="1526541" cy="615391"/>
              </a:xfrm>
              <a:prstGeom prst="rect">
                <a:avLst/>
              </a:prstGeom>
              <a:blipFill>
                <a:blip r:embed="rId6"/>
                <a:stretch>
                  <a:fillRect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C66D451B-1037-480A-7705-E50A304BE7D3}"/>
              </a:ext>
            </a:extLst>
          </p:cNvPr>
          <p:cNvCxnSpPr/>
          <p:nvPr/>
        </p:nvCxnSpPr>
        <p:spPr>
          <a:xfrm>
            <a:off x="5533005" y="5895985"/>
            <a:ext cx="165131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40" name="yt_shape_10840"/>
              <p:cNvSpPr txBox="1"/>
              <p:nvPr/>
            </p:nvSpPr>
            <p:spPr>
              <a:xfrm>
                <a:off x="540000" y="1988146"/>
                <a:ext cx="5121980" cy="29475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泰州市中考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840" name="yt_shape_108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88146"/>
                <a:ext cx="5121980" cy="2947538"/>
              </a:xfrm>
              <a:prstGeom prst="rect">
                <a:avLst/>
              </a:prstGeom>
              <a:blipFill>
                <a:blip r:embed="rId2"/>
                <a:stretch>
                  <a:fillRect l="-3690" r="-2619" b="-53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A174BAB-AE62-02A6-AE98-DA249BC5E35D}"/>
                  </a:ext>
                </a:extLst>
              </p:cNvPr>
              <p:cNvSpPr txBox="1"/>
              <p:nvPr/>
            </p:nvSpPr>
            <p:spPr>
              <a:xfrm>
                <a:off x="449989" y="2908890"/>
                <a:ext cx="3408299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A174BAB-AE62-02A6-AE98-DA249BC5E3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08890"/>
                <a:ext cx="3408299" cy="1061161"/>
              </a:xfrm>
              <a:prstGeom prst="rect">
                <a:avLst/>
              </a:prstGeom>
              <a:blipFill>
                <a:blip r:embed="rId3"/>
                <a:stretch>
                  <a:fillRect l="-28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4266CEB-F998-EB89-2AC8-F4061A8B7964}"/>
                  </a:ext>
                </a:extLst>
              </p:cNvPr>
              <p:cNvSpPr txBox="1"/>
              <p:nvPr/>
            </p:nvSpPr>
            <p:spPr>
              <a:xfrm>
                <a:off x="449989" y="3876439"/>
                <a:ext cx="1678941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4266CEB-F998-EB89-2AC8-F4061A8B79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76439"/>
                <a:ext cx="1678941" cy="615392"/>
              </a:xfrm>
              <a:prstGeom prst="rect">
                <a:avLst/>
              </a:prstGeom>
              <a:blipFill>
                <a:blip r:embed="rId4"/>
                <a:stretch>
                  <a:fillRect l="-5818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A9EC861-571A-BABC-AA93-01E337EBB0BA}"/>
                  </a:ext>
                </a:extLst>
              </p:cNvPr>
              <p:cNvSpPr txBox="1"/>
              <p:nvPr/>
            </p:nvSpPr>
            <p:spPr>
              <a:xfrm>
                <a:off x="449989" y="4398219"/>
                <a:ext cx="1081914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A9EC861-571A-BABC-AA93-01E337EBB0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98219"/>
                <a:ext cx="1081914" cy="555765"/>
              </a:xfrm>
              <a:prstGeom prst="rect">
                <a:avLst/>
              </a:prstGeom>
              <a:blipFill>
                <a:blip r:embed="rId5"/>
                <a:stretch>
                  <a:fillRect l="-9040" r="-9040" b="-195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449989" y="1255508"/>
            <a:ext cx="1492716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计算：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yt_shape_10844"/>
              <p:cNvSpPr txBox="1"/>
              <p:nvPr/>
            </p:nvSpPr>
            <p:spPr>
              <a:xfrm>
                <a:off x="6528048" y="1988840"/>
                <a:ext cx="3733779" cy="30986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e>
                    </m:rad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8" name="yt_shape_108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28048" y="1988840"/>
                <a:ext cx="3733779" cy="3098605"/>
              </a:xfrm>
              <a:prstGeom prst="rect">
                <a:avLst/>
              </a:prstGeom>
              <a:blipFill>
                <a:blip r:embed="rId6"/>
                <a:stretch>
                  <a:fillRect l="-5065" r="-4085" b="-5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36663677-4210-6BCA-2BCD-C6C8BF1BC7CF}"/>
                  </a:ext>
                </a:extLst>
              </p:cNvPr>
              <p:cNvSpPr txBox="1"/>
              <p:nvPr/>
            </p:nvSpPr>
            <p:spPr>
              <a:xfrm>
                <a:off x="6438037" y="2909584"/>
                <a:ext cx="3869118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36663677-4210-6BCA-2BCD-C6C8BF1BC7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8037" y="2909584"/>
                <a:ext cx="3869118" cy="1061161"/>
              </a:xfrm>
              <a:prstGeom prst="rect">
                <a:avLst/>
              </a:prstGeom>
              <a:blipFill>
                <a:blip r:embed="rId7"/>
                <a:stretch>
                  <a:fillRect l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7785C08-B8F0-C28A-C5D3-7E1B02D5A9B7}"/>
                  </a:ext>
                </a:extLst>
              </p:cNvPr>
              <p:cNvSpPr txBox="1"/>
              <p:nvPr/>
            </p:nvSpPr>
            <p:spPr>
              <a:xfrm>
                <a:off x="6438037" y="3877133"/>
                <a:ext cx="191217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7785C08-B8F0-C28A-C5D3-7E1B02D5A9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8037" y="3877133"/>
                <a:ext cx="1912176" cy="766077"/>
              </a:xfrm>
              <a:prstGeom prst="rect">
                <a:avLst/>
              </a:prstGeom>
              <a:blipFill>
                <a:blip r:embed="rId8"/>
                <a:stretch>
                  <a:fillRect l="-477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67D2C3C-57D1-DBEC-6C4B-D00727918E8E}"/>
                  </a:ext>
                </a:extLst>
              </p:cNvPr>
              <p:cNvSpPr txBox="1"/>
              <p:nvPr/>
            </p:nvSpPr>
            <p:spPr>
              <a:xfrm>
                <a:off x="6438037" y="4549598"/>
                <a:ext cx="123431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67D2C3C-57D1-DBEC-6C4B-D00727918E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8037" y="4549598"/>
                <a:ext cx="1234314" cy="554686"/>
              </a:xfrm>
              <a:prstGeom prst="rect">
                <a:avLst/>
              </a:prstGeom>
              <a:blipFill>
                <a:blip r:embed="rId9"/>
                <a:stretch>
                  <a:fillRect l="-7389" r="-7882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9" grpId="0" build="allAtOnce"/>
      <p:bldP spid="10" grpId="0" build="allAtOnce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48" name="yt_shape_10848"/>
              <p:cNvSpPr txBox="1"/>
              <p:nvPr/>
            </p:nvSpPr>
            <p:spPr>
              <a:xfrm>
                <a:off x="540000" y="1844824"/>
                <a:ext cx="6388608" cy="28626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848" name="yt_shape_108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44824"/>
                <a:ext cx="6388608" cy="2862643"/>
              </a:xfrm>
              <a:prstGeom prst="rect">
                <a:avLst/>
              </a:prstGeom>
              <a:blipFill>
                <a:blip r:embed="rId2"/>
                <a:stretch>
                  <a:fillRect l="-2958" r="-1813" b="-57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D4B372A-6667-1612-8BB8-43CEBD11E3A6}"/>
                  </a:ext>
                </a:extLst>
              </p:cNvPr>
              <p:cNvSpPr txBox="1"/>
              <p:nvPr/>
            </p:nvSpPr>
            <p:spPr>
              <a:xfrm>
                <a:off x="449989" y="2765568"/>
                <a:ext cx="5301170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D4B372A-6667-1612-8BB8-43CEBD11E3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65568"/>
                <a:ext cx="5301170" cy="1061161"/>
              </a:xfrm>
              <a:prstGeom prst="rect">
                <a:avLst/>
              </a:prstGeom>
              <a:blipFill>
                <a:blip r:embed="rId3"/>
                <a:stretch>
                  <a:fillRect l="-1841" r="-18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514E3AED-E675-F7FB-CF7A-33132493B5DE}"/>
              </a:ext>
            </a:extLst>
          </p:cNvPr>
          <p:cNvSpPr txBox="1"/>
          <p:nvPr/>
        </p:nvSpPr>
        <p:spPr>
          <a:xfrm>
            <a:off x="449989" y="3733117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99622EA-C91A-39D5-2F9F-51E3DD974FD3}"/>
              </a:ext>
            </a:extLst>
          </p:cNvPr>
          <p:cNvSpPr txBox="1"/>
          <p:nvPr/>
        </p:nvSpPr>
        <p:spPr>
          <a:xfrm>
            <a:off x="449989" y="4208605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52" name="yt_shape_10852"/>
              <p:cNvSpPr txBox="1"/>
              <p:nvPr/>
            </p:nvSpPr>
            <p:spPr>
              <a:xfrm>
                <a:off x="540000" y="1171409"/>
                <a:ext cx="9594101" cy="48751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化简求值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，其中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南充市中考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，其中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852" name="yt_shape_10852" descr="{&quot;rangeId&quot;:11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71409"/>
                <a:ext cx="9594101" cy="4875181"/>
              </a:xfrm>
              <a:prstGeom prst="rect">
                <a:avLst/>
              </a:prstGeom>
              <a:blipFill>
                <a:blip r:embed="rId2"/>
                <a:stretch>
                  <a:fillRect l="-1971" t="-1000" r="-954" b="-28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973FC1D-A2BC-A567-07CD-840CBC7E8874}"/>
                  </a:ext>
                </a:extLst>
              </p:cNvPr>
              <p:cNvSpPr txBox="1"/>
              <p:nvPr/>
            </p:nvSpPr>
            <p:spPr>
              <a:xfrm>
                <a:off x="449989" y="2345327"/>
                <a:ext cx="6128067" cy="96756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1, 'hasSerialNum': 1, 'pageBreak': True}">
                <a:extLst>
                  <a:ext uri="{FF2B5EF4-FFF2-40B4-BE49-F238E27FC236}">
                    <a16:creationId xmlns:a16="http://schemas.microsoft.com/office/drawing/2014/main" id="{6973FC1D-A2BC-A567-07CD-840CBC7E88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45327"/>
                <a:ext cx="6128067" cy="967563"/>
              </a:xfrm>
              <a:prstGeom prst="rect">
                <a:avLst/>
              </a:prstGeom>
              <a:blipFill>
                <a:blip r:embed="rId3"/>
                <a:stretch>
                  <a:fillRect l="-1592" r="-15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B763D92-8945-D1C2-3A64-DCE0455CFCC9}"/>
                  </a:ext>
                </a:extLst>
              </p:cNvPr>
              <p:cNvSpPr txBox="1"/>
              <p:nvPr/>
            </p:nvSpPr>
            <p:spPr>
              <a:xfrm>
                <a:off x="449989" y="3219278"/>
                <a:ext cx="5627370" cy="8497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时，原式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11, 'hasSerialNum': 1, 'pageBreak': True}">
                <a:extLst>
                  <a:ext uri="{FF2B5EF4-FFF2-40B4-BE49-F238E27FC236}">
                    <a16:creationId xmlns:a16="http://schemas.microsoft.com/office/drawing/2014/main" id="{FB763D92-8945-D1C2-3A64-DCE0455CFC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19278"/>
                <a:ext cx="5627370" cy="849770"/>
              </a:xfrm>
              <a:prstGeom prst="rect">
                <a:avLst/>
              </a:prstGeom>
              <a:blipFill>
                <a:blip r:embed="rId4"/>
                <a:stretch>
                  <a:fillRect l="-1733" r="-1517" b="-50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0CCF4DE7-A867-AF22-D708-E06011670DA9}"/>
              </a:ext>
            </a:extLst>
          </p:cNvPr>
          <p:cNvSpPr txBox="1"/>
          <p:nvPr/>
        </p:nvSpPr>
        <p:spPr>
          <a:xfrm>
            <a:off x="449989" y="4495755"/>
            <a:ext cx="5182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6AB6001-4401-9081-211F-0B077F255F76}"/>
                  </a:ext>
                </a:extLst>
              </p:cNvPr>
              <p:cNvSpPr txBox="1"/>
              <p:nvPr/>
            </p:nvSpPr>
            <p:spPr>
              <a:xfrm>
                <a:off x="449989" y="4971243"/>
                <a:ext cx="235985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时，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11, 'hasSerialNum': 1, 'pageBreak': True}">
                <a:extLst>
                  <a:ext uri="{FF2B5EF4-FFF2-40B4-BE49-F238E27FC236}">
                    <a16:creationId xmlns:a16="http://schemas.microsoft.com/office/drawing/2014/main" id="{16AB6001-4401-9081-211F-0B077F255F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71243"/>
                <a:ext cx="2359851" cy="613931"/>
              </a:xfrm>
              <a:prstGeom prst="rect">
                <a:avLst/>
              </a:prstGeom>
              <a:blipFill>
                <a:blip r:embed="rId5"/>
                <a:stretch>
                  <a:fillRect l="-4134" r="-3876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1C5DD61-C3C9-8F6A-E7DC-28A332E24A0E}"/>
                  </a:ext>
                </a:extLst>
              </p:cNvPr>
              <p:cNvSpPr txBox="1"/>
              <p:nvPr/>
            </p:nvSpPr>
            <p:spPr>
              <a:xfrm>
                <a:off x="449989" y="5491562"/>
                <a:ext cx="4295140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11, 'hasSerialNum': 1, 'pageBreak': True}">
                <a:extLst>
                  <a:ext uri="{FF2B5EF4-FFF2-40B4-BE49-F238E27FC236}">
                    <a16:creationId xmlns:a16="http://schemas.microsoft.com/office/drawing/2014/main" id="{51C5DD61-C3C9-8F6A-E7DC-28A332E24A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91562"/>
                <a:ext cx="4295140" cy="554685"/>
              </a:xfrm>
              <a:prstGeom prst="rect">
                <a:avLst/>
              </a:prstGeom>
              <a:blipFill>
                <a:blip r:embed="rId6"/>
                <a:stretch>
                  <a:fillRect l="-2273" r="-2273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61" name="yt_shape_10861"/>
              <p:cNvSpPr txBox="1"/>
              <p:nvPr/>
            </p:nvSpPr>
            <p:spPr>
              <a:xfrm>
                <a:off x="540119" y="1615826"/>
                <a:ext cx="11111999" cy="398634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ⓧ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定义一种新运算：对实数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，都有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ⓧ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，如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5ⓧ3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求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16ⓧ4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ⓧ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25ⓧ9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16ⓧ4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ⓧ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25ⓧ9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ⓧ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ⓧ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2ⓧ2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861" name="yt_shape_108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15826"/>
                <a:ext cx="11111999" cy="3986348"/>
              </a:xfrm>
              <a:prstGeom prst="rect">
                <a:avLst/>
              </a:prstGeom>
              <a:blipFill>
                <a:blip r:embed="rId2"/>
                <a:stretch>
                  <a:fillRect l="-1701" t="-306" b="-38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1E29111-312B-48FF-E025-FF8FDEEE6046}"/>
              </a:ext>
            </a:extLst>
          </p:cNvPr>
          <p:cNvSpPr txBox="1"/>
          <p:nvPr/>
        </p:nvSpPr>
        <p:spPr>
          <a:xfrm>
            <a:off x="450108" y="2619120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16ⓧ4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25ⓧ9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E93118C-5940-0D23-C2CA-06FC4290E20F}"/>
                  </a:ext>
                </a:extLst>
              </p:cNvPr>
              <p:cNvSpPr txBox="1"/>
              <p:nvPr/>
            </p:nvSpPr>
            <p:spPr>
              <a:xfrm>
                <a:off x="450108" y="3094608"/>
                <a:ext cx="4428744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ⓧ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12, 'hasSerialNum': 1}">
                <a:extLst>
                  <a:ext uri="{FF2B5EF4-FFF2-40B4-BE49-F238E27FC236}">
                    <a16:creationId xmlns:a16="http://schemas.microsoft.com/office/drawing/2014/main" id="{8E93118C-5940-0D23-C2CA-06FC4290E2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094608"/>
                <a:ext cx="4428744" cy="618693"/>
              </a:xfrm>
              <a:prstGeom prst="rect">
                <a:avLst/>
              </a:prstGeom>
              <a:blipFill>
                <a:blip r:embed="rId3"/>
                <a:stretch>
                  <a:fillRect l="-2204" r="-2066" b="-148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30032925-6B2A-4E34-7781-7A578D9C785B}"/>
              </a:ext>
            </a:extLst>
          </p:cNvPr>
          <p:cNvSpPr txBox="1"/>
          <p:nvPr/>
        </p:nvSpPr>
        <p:spPr>
          <a:xfrm>
            <a:off x="450108" y="3619690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BF07BA0-F98F-B2D5-57F8-81348C1BCD11}"/>
              </a:ext>
            </a:extLst>
          </p:cNvPr>
          <p:cNvSpPr txBox="1"/>
          <p:nvPr/>
        </p:nvSpPr>
        <p:spPr>
          <a:xfrm>
            <a:off x="450108" y="40951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2ⓧ2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1535991-F831-112C-61CB-18657CBCA0FE}"/>
                  </a:ext>
                </a:extLst>
              </p:cNvPr>
              <p:cNvSpPr txBox="1"/>
              <p:nvPr/>
            </p:nvSpPr>
            <p:spPr>
              <a:xfrm>
                <a:off x="450108" y="4570665"/>
                <a:ext cx="1526541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12, 'hasSerialNum': 1}">
                <a:extLst>
                  <a:ext uri="{FF2B5EF4-FFF2-40B4-BE49-F238E27FC236}">
                    <a16:creationId xmlns:a16="http://schemas.microsoft.com/office/drawing/2014/main" id="{C1535991-F831-112C-61CB-18657CBCA0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570665"/>
                <a:ext cx="1526541" cy="615392"/>
              </a:xfrm>
              <a:prstGeom prst="rect">
                <a:avLst/>
              </a:prstGeom>
              <a:blipFill>
                <a:blip r:embed="rId4"/>
                <a:stretch>
                  <a:fillRect l="-6400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476046A7-0A18-53A2-33D6-D98F3D88A0D7}"/>
              </a:ext>
            </a:extLst>
          </p:cNvPr>
          <p:cNvSpPr txBox="1"/>
          <p:nvPr/>
        </p:nvSpPr>
        <p:spPr>
          <a:xfrm>
            <a:off x="450108" y="5092445"/>
            <a:ext cx="713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6" name="yt_shape_10866"/>
          <p:cNvSpPr txBox="1"/>
          <p:nvPr/>
        </p:nvSpPr>
        <p:spPr>
          <a:xfrm>
            <a:off x="540000" y="1443222"/>
            <a:ext cx="2417393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18138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865" name="yt_image_10865" title="H_50.04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43222"/>
            <a:ext cx="2401408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868" name="yt_shape_10868"/>
              <p:cNvSpPr txBox="1"/>
              <p:nvPr/>
            </p:nvSpPr>
            <p:spPr>
              <a:xfrm>
                <a:off x="540000" y="2129377"/>
                <a:ext cx="6378862" cy="5227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化简后的结果是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0868" name="yt_shape_10868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29377"/>
                <a:ext cx="6378862" cy="522707"/>
              </a:xfrm>
              <a:prstGeom prst="rect">
                <a:avLst/>
              </a:prstGeom>
              <a:blipFill>
                <a:blip r:embed="rId3"/>
                <a:stretch>
                  <a:fillRect l="-2964" r="-1912" b="-325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870" name="yt_table_10870" title="H_71.0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65717612"/>
                  </p:ext>
                </p:extLst>
              </p:nvPr>
            </p:nvGraphicFramePr>
            <p:xfrm>
              <a:off x="540000" y="2702872"/>
              <a:ext cx="4533774" cy="902018"/>
            </p:xfrm>
            <a:graphic>
              <a:graphicData uri="http://schemas.openxmlformats.org/drawingml/2006/table">
                <a:tbl>
                  <a:tblPr/>
                  <a:tblGrid>
                    <a:gridCol w="2837752">
                      <a:extLst>
                        <a:ext uri="{9D8B030D-6E8A-4147-A177-3AD203B41FA5}">
                          <a16:colId xmlns:a16="http://schemas.microsoft.com/office/drawing/2014/main" val="10134"/>
                        </a:ext>
                      </a:extLst>
                    </a:gridCol>
                    <a:gridCol w="1696022">
                      <a:extLst>
                        <a:ext uri="{9D8B030D-6E8A-4147-A177-3AD203B41FA5}">
                          <a16:colId xmlns:a16="http://schemas.microsoft.com/office/drawing/2014/main" val="1013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1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1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1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1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3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0870" name="yt_table_10870" descr="{&quot;rangeId&quot;:14,&quot;type&quot;:&quot;Option&quot;}" title="H_71.0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65717612"/>
                  </p:ext>
                </p:extLst>
              </p:nvPr>
            </p:nvGraphicFramePr>
            <p:xfrm>
              <a:off x="540000" y="2159650"/>
              <a:ext cx="4533774" cy="902018"/>
            </p:xfrm>
            <a:graphic>
              <a:graphicData uri="http://schemas.openxmlformats.org/drawingml/2006/table">
                <a:tbl>
                  <a:tblPr/>
                  <a:tblGrid>
                    <a:gridCol w="2837752">
                      <a:extLst>
                        <a:ext uri="{9D8B030D-6E8A-4147-A177-3AD203B41FA5}">
                          <a16:colId xmlns:a16="http://schemas.microsoft.com/office/drawing/2014/main" val="10134"/>
                        </a:ext>
                      </a:extLst>
                    </a:gridCol>
                    <a:gridCol w="1696022">
                      <a:extLst>
                        <a:ext uri="{9D8B030D-6E8A-4147-A177-3AD203B41FA5}">
                          <a16:colId xmlns:a16="http://schemas.microsoft.com/office/drawing/2014/main" val="10135"/>
                        </a:ext>
                      </a:extLst>
                    </a:gridCol>
                  </a:tblGrid>
                  <a:tr h="45313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4000" r="-59871" b="-136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67025" t="-4000" b="-136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2"/>
                      </a:ext>
                    </a:extLst>
                  </a:tr>
                  <a:tr h="4488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5405" r="-59871" b="-378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67025" t="-105405" b="-378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71" name="yt_shape_10871"/>
              <p:cNvSpPr txBox="1"/>
              <p:nvPr/>
            </p:nvSpPr>
            <p:spPr>
              <a:xfrm>
                <a:off x="540119" y="3655479"/>
                <a:ext cx="11651881" cy="16907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的整数部分为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，小数部分为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871" name="yt_shape_108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655479"/>
                <a:ext cx="11651881" cy="1690784"/>
              </a:xfrm>
              <a:prstGeom prst="rect">
                <a:avLst/>
              </a:prstGeom>
              <a:blipFill>
                <a:blip r:embed="rId5"/>
                <a:stretch>
                  <a:fillRect l="-1622" t="-722" b="-64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0010DBA-EEA0-D544-3D24-2B6169B5C123}"/>
              </a:ext>
            </a:extLst>
          </p:cNvPr>
          <p:cNvSpPr txBox="1"/>
          <p:nvPr/>
        </p:nvSpPr>
        <p:spPr>
          <a:xfrm>
            <a:off x="5936897" y="2082571"/>
            <a:ext cx="400748" cy="61126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010F17E-3C7E-7958-C8D8-80C27D955BBB}"/>
              </a:ext>
            </a:extLst>
          </p:cNvPr>
          <p:cNvSpPr txBox="1"/>
          <p:nvPr/>
        </p:nvSpPr>
        <p:spPr>
          <a:xfrm>
            <a:off x="4899236" y="3608673"/>
            <a:ext cx="1399286" cy="6312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AB9BCE4-D512-7422-2926-BF4BA3A1FC68}"/>
              </a:ext>
            </a:extLst>
          </p:cNvPr>
          <p:cNvSpPr txBox="1"/>
          <p:nvPr/>
        </p:nvSpPr>
        <p:spPr>
          <a:xfrm>
            <a:off x="6749307" y="4146264"/>
            <a:ext cx="637286" cy="70867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5EDFD5B-DAD6-3DC0-8656-D6B519941DB8}"/>
              </a:ext>
            </a:extLst>
          </p:cNvPr>
          <p:cNvSpPr txBox="1"/>
          <p:nvPr/>
        </p:nvSpPr>
        <p:spPr>
          <a:xfrm>
            <a:off x="10992544" y="4809330"/>
            <a:ext cx="637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1326</Words>
  <Application>Microsoft Office PowerPoint</Application>
  <PresentationFormat>宽屏</PresentationFormat>
  <Paragraphs>135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白正</vt:lpstr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46</cp:revision>
  <dcterms:created xsi:type="dcterms:W3CDTF">2023-05-05T05:33:04Z</dcterms:created>
  <dcterms:modified xsi:type="dcterms:W3CDTF">2023-11-20T07:25:14Z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