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79" r:id="rId5"/>
    <p:sldId id="380" r:id="rId6"/>
    <p:sldId id="367" r:id="rId7"/>
    <p:sldId id="369" r:id="rId8"/>
    <p:sldId id="381" r:id="rId9"/>
    <p:sldId id="371" r:id="rId10"/>
    <p:sldId id="373" r:id="rId11"/>
    <p:sldId id="374" r:id="rId12"/>
    <p:sldId id="375" r:id="rId13"/>
    <p:sldId id="388" r:id="rId14"/>
    <p:sldId id="385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8" name="yt_shape_12618"/>
          <p:cNvSpPr txBox="1"/>
          <p:nvPr/>
        </p:nvSpPr>
        <p:spPr>
          <a:xfrm>
            <a:off x="540000" y="822671"/>
            <a:ext cx="10517303" cy="3847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500" b="0" i="0" u="none" spc="-2500" dirty="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 dirty="0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 spc="-2400" dirty="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正方形中相交垂线段问题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itchFamily="24"/>
                <a:cs typeface="Times New Roman" panose="02020603050405020304" pitchFamily="18" charset="0"/>
              </a:rPr>
              <a:t>——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itchFamily="24"/>
                <a:cs typeface="Times New Roman" panose="02020603050405020304" pitchFamily="18" charset="0"/>
              </a:rPr>
              <a:t>68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页复习题第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itchFamily="24"/>
                <a:cs typeface="Times New Roman" panose="02020603050405020304" pitchFamily="18" charset="0"/>
              </a:rPr>
              <a:t>8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题的变式与拓展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</a:endParaRPr>
          </a:p>
        </p:txBody>
      </p:sp>
      <p:sp>
        <p:nvSpPr>
          <p:cNvPr id="12619" name="yt_shape_12619"/>
          <p:cNvSpPr txBox="1"/>
          <p:nvPr/>
        </p:nvSpPr>
        <p:spPr>
          <a:xfrm>
            <a:off x="540119" y="1326981"/>
            <a:ext cx="11111999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【变式训练】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是正方形，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上的一点，且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621" name="yt_image_12621" title="H_120.96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2368287"/>
            <a:ext cx="1568991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693118" title="H_28.599686">
            <a:extLst>
              <a:ext uri="{FF2B5EF4-FFF2-40B4-BE49-F238E27FC236}">
                <a16:creationId xmlns:a16="http://schemas.microsoft.com/office/drawing/2014/main" id="{0298C72E-482F-7945-E7F7-27EEB2B68F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65631"/>
            <a:ext cx="1171767" cy="3632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2623"/>
              <p:cNvSpPr txBox="1"/>
              <p:nvPr/>
            </p:nvSpPr>
            <p:spPr>
              <a:xfrm>
                <a:off x="540000" y="2515763"/>
                <a:ext cx="5355953" cy="41337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是正方形，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6" name="yt_shape_126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15763"/>
                <a:ext cx="5355953" cy="4133760"/>
              </a:xfrm>
              <a:prstGeom prst="rect">
                <a:avLst/>
              </a:prstGeom>
              <a:blipFill>
                <a:blip r:embed="rId4"/>
                <a:stretch>
                  <a:fillRect l="-3531" t="-2802" b="-35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AD94EE3-9010-8417-9B48-638043CA5BF4}"/>
              </a:ext>
            </a:extLst>
          </p:cNvPr>
          <p:cNvSpPr txBox="1"/>
          <p:nvPr/>
        </p:nvSpPr>
        <p:spPr>
          <a:xfrm>
            <a:off x="449989" y="2468957"/>
            <a:ext cx="463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357161-FFB4-477A-A6D7-D6AC49B834B7}"/>
              </a:ext>
            </a:extLst>
          </p:cNvPr>
          <p:cNvSpPr txBox="1"/>
          <p:nvPr/>
        </p:nvSpPr>
        <p:spPr>
          <a:xfrm>
            <a:off x="449989" y="2861714"/>
            <a:ext cx="4566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4FC6B6C-EA06-D9D4-1FB9-186AD7ADC620}"/>
              </a:ext>
            </a:extLst>
          </p:cNvPr>
          <p:cNvSpPr txBox="1"/>
          <p:nvPr/>
        </p:nvSpPr>
        <p:spPr>
          <a:xfrm>
            <a:off x="449989" y="3221754"/>
            <a:ext cx="50699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/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BCE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CBG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CE7B8E6-24A6-41D7-65F1-C5FE384A0D50}"/>
              </a:ext>
            </a:extLst>
          </p:cNvPr>
          <p:cNvSpPr txBox="1"/>
          <p:nvPr/>
        </p:nvSpPr>
        <p:spPr>
          <a:xfrm>
            <a:off x="449989" y="3581794"/>
            <a:ext cx="3907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E4D78BF-D5B4-18A0-07BC-7D844F68914A}"/>
              </a:ext>
            </a:extLst>
          </p:cNvPr>
          <p:cNvSpPr txBox="1"/>
          <p:nvPr/>
        </p:nvSpPr>
        <p:spPr>
          <a:xfrm>
            <a:off x="449989" y="3941834"/>
            <a:ext cx="28359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B2AC22D-353A-AA66-9A16-582D3AF4BCF6}"/>
                  </a:ext>
                </a:extLst>
              </p:cNvPr>
              <p:cNvSpPr txBox="1"/>
              <p:nvPr/>
            </p:nvSpPr>
            <p:spPr>
              <a:xfrm>
                <a:off x="449989" y="4157858"/>
                <a:ext cx="54842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B2AC22D-353A-AA66-9A16-582D3AF4BC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57858"/>
                <a:ext cx="5484241" cy="1611643"/>
              </a:xfrm>
              <a:prstGeom prst="rect">
                <a:avLst/>
              </a:prstGeom>
              <a:blipFill>
                <a:blip r:embed="rId5"/>
                <a:stretch>
                  <a:fillRect l="-1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CC75D734-DFC1-5A1F-D1FD-19F077BA2653}"/>
              </a:ext>
            </a:extLst>
          </p:cNvPr>
          <p:cNvSpPr txBox="1"/>
          <p:nvPr/>
        </p:nvSpPr>
        <p:spPr>
          <a:xfrm>
            <a:off x="449989" y="5675889"/>
            <a:ext cx="405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EC7710A-A760-0FBF-41E4-1DDE080E4FD3}"/>
              </a:ext>
            </a:extLst>
          </p:cNvPr>
          <p:cNvSpPr txBox="1"/>
          <p:nvPr/>
        </p:nvSpPr>
        <p:spPr>
          <a:xfrm>
            <a:off x="449989" y="6151377"/>
            <a:ext cx="1608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1" name="yt_shape_12671"/>
          <p:cNvSpPr txBox="1"/>
          <p:nvPr/>
        </p:nvSpPr>
        <p:spPr>
          <a:xfrm>
            <a:off x="540120" y="871378"/>
            <a:ext cx="11111999" cy="812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恩施州中考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是正方形，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上任意一点，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672" name="yt_image_12672" title="H_114.84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9745" y="1983177"/>
            <a:ext cx="1232199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58CCA3D2-6F3E-6133-0BC0-FEF8AB6EEF31}"/>
              </a:ext>
            </a:extLst>
          </p:cNvPr>
          <p:cNvSpPr txBox="1"/>
          <p:nvPr/>
        </p:nvSpPr>
        <p:spPr>
          <a:xfrm>
            <a:off x="449989" y="1733219"/>
            <a:ext cx="463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4C7E9C3-E79E-193C-8BC4-0A806C06B776}"/>
              </a:ext>
            </a:extLst>
          </p:cNvPr>
          <p:cNvSpPr txBox="1"/>
          <p:nvPr/>
        </p:nvSpPr>
        <p:spPr>
          <a:xfrm>
            <a:off x="449989" y="2076777"/>
            <a:ext cx="3858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7A24EB5-2E85-06DD-7270-8BEA9F2E8857}"/>
              </a:ext>
            </a:extLst>
          </p:cNvPr>
          <p:cNvSpPr txBox="1"/>
          <p:nvPr/>
        </p:nvSpPr>
        <p:spPr>
          <a:xfrm>
            <a:off x="449989" y="2436817"/>
            <a:ext cx="3391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8872480-CE7C-26EE-85F8-568D882B50D2}"/>
              </a:ext>
            </a:extLst>
          </p:cNvPr>
          <p:cNvSpPr txBox="1"/>
          <p:nvPr/>
        </p:nvSpPr>
        <p:spPr>
          <a:xfrm>
            <a:off x="449989" y="2796857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479AE45-9029-C9B6-F225-844A0CBE1CC5}"/>
              </a:ext>
            </a:extLst>
          </p:cNvPr>
          <p:cNvSpPr txBox="1"/>
          <p:nvPr/>
        </p:nvSpPr>
        <p:spPr>
          <a:xfrm>
            <a:off x="449989" y="3156897"/>
            <a:ext cx="3620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5ED79AA-8543-5ECC-8EAE-8A8444115E3D}"/>
              </a:ext>
            </a:extLst>
          </p:cNvPr>
          <p:cNvSpPr txBox="1"/>
          <p:nvPr/>
        </p:nvSpPr>
        <p:spPr>
          <a:xfrm>
            <a:off x="449989" y="3516937"/>
            <a:ext cx="3585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63AAA4A-31D6-7E3B-183E-CEFC61CA948B}"/>
              </a:ext>
            </a:extLst>
          </p:cNvPr>
          <p:cNvSpPr txBox="1"/>
          <p:nvPr/>
        </p:nvSpPr>
        <p:spPr>
          <a:xfrm>
            <a:off x="449989" y="3876977"/>
            <a:ext cx="265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D83B03F-5B1C-F357-66E3-4082D8E7380D}"/>
                  </a:ext>
                </a:extLst>
              </p:cNvPr>
              <p:cNvSpPr txBox="1"/>
              <p:nvPr/>
            </p:nvSpPr>
            <p:spPr>
              <a:xfrm>
                <a:off x="449989" y="3804969"/>
                <a:ext cx="553662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D83B03F-5B1C-F357-66E3-4082D8E738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04969"/>
                <a:ext cx="5536628" cy="1611643"/>
              </a:xfrm>
              <a:prstGeom prst="rect">
                <a:avLst/>
              </a:prstGeom>
              <a:blipFill>
                <a:blip r:embed="rId3"/>
                <a:stretch>
                  <a:fillRect l="-1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DFA179B0-24B5-0D2A-5594-87D3C7D5819A}"/>
              </a:ext>
            </a:extLst>
          </p:cNvPr>
          <p:cNvSpPr txBox="1"/>
          <p:nvPr/>
        </p:nvSpPr>
        <p:spPr>
          <a:xfrm>
            <a:off x="449989" y="5275963"/>
            <a:ext cx="4109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A2E6008-BBBF-C945-C30B-4B35A079178B}"/>
              </a:ext>
            </a:extLst>
          </p:cNvPr>
          <p:cNvSpPr txBox="1"/>
          <p:nvPr/>
        </p:nvSpPr>
        <p:spPr>
          <a:xfrm>
            <a:off x="449989" y="5605169"/>
            <a:ext cx="3031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yt_shape_2">
            <a:extLst>
              <a:ext uri="{FF2B5EF4-FFF2-40B4-BE49-F238E27FC236}">
                <a16:creationId xmlns:a16="http://schemas.microsoft.com/office/drawing/2014/main" id="{E5C9EAA1-93D3-2CE6-E6F2-E6B2246EB5A1}"/>
              </a:ext>
            </a:extLst>
          </p:cNvPr>
          <p:cNvSpPr txBox="1"/>
          <p:nvPr/>
        </p:nvSpPr>
        <p:spPr>
          <a:xfrm>
            <a:off x="540000" y="6012015"/>
            <a:ext cx="3757439" cy="812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rtlCol="0">
            <a:spAutoFit/>
          </a:bodyPr>
          <a:lstStyle/>
          <a:p>
            <a:pPr lvl="0" hangingPunct="0">
              <a:lnSpc>
                <a:spcPct val="110000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∵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zh-CN" altLang="zh-CN" sz="100" spc="-100">
                <a:noFill/>
                <a:latin typeface="白正"/>
                <a:ea typeface="宋体"/>
              </a:rPr>
              <a:t>⁠</a:t>
            </a:r>
          </a:p>
          <a:p>
            <a:pPr lvl="0" hangingPunct="0">
              <a:lnSpc>
                <a:spcPct val="110000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spc="-100">
                <a:noFill/>
                <a:latin typeface="白正"/>
                <a:ea typeface="宋体"/>
              </a:rPr>
              <a:t>⁠</a:t>
            </a:r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ABADF08-D701-9954-971F-6BFC77FF9DE1}"/>
              </a:ext>
            </a:extLst>
          </p:cNvPr>
          <p:cNvSpPr txBox="1"/>
          <p:nvPr/>
        </p:nvSpPr>
        <p:spPr>
          <a:xfrm>
            <a:off x="449989" y="5965209"/>
            <a:ext cx="3901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3884645-B327-4110-7C1F-22090EE98D1A}"/>
              </a:ext>
            </a:extLst>
          </p:cNvPr>
          <p:cNvSpPr txBox="1"/>
          <p:nvPr/>
        </p:nvSpPr>
        <p:spPr>
          <a:xfrm>
            <a:off x="449989" y="6325249"/>
            <a:ext cx="2320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6" grpId="0" build="allAtOnce"/>
      <p:bldP spid="1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6" name="yt_shape_12676"/>
          <p:cNvSpPr txBox="1"/>
          <p:nvPr/>
        </p:nvSpPr>
        <p:spPr>
          <a:xfrm>
            <a:off x="540000" y="908466"/>
            <a:ext cx="10416313" cy="9414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500" b="0" i="0" u="none" spc="-2500" dirty="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 dirty="0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 spc="-2400" dirty="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正方形中的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外角平分线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模型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itchFamily="24"/>
                <a:cs typeface="Times New Roman" panose="02020603050405020304" pitchFamily="18" charset="0"/>
              </a:rPr>
              <a:t>——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itchFamily="24"/>
                <a:cs typeface="Times New Roman" panose="02020603050405020304" pitchFamily="18" charset="0"/>
              </a:rPr>
              <a:t>69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itchFamily="24"/>
                <a:cs typeface="Times New Roman" panose="02020603050405020304" pitchFamily="18" charset="0"/>
              </a:rPr>
              <a:t>14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题变式与拓展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</a:endParaRPr>
          </a:p>
        </p:txBody>
      </p:sp>
      <p:sp>
        <p:nvSpPr>
          <p:cNvPr id="12677" name="yt_shape_12677"/>
          <p:cNvSpPr txBox="1"/>
          <p:nvPr/>
        </p:nvSpPr>
        <p:spPr>
          <a:xfrm>
            <a:off x="540119" y="1412776"/>
            <a:ext cx="11388529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如图所示，在正方形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延长线上的一点，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的平分线于点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pic>
        <p:nvPicPr>
          <p:cNvPr id="3" name="yt_shape_1700218693359" title="H_28.599686">
            <a:extLst>
              <a:ext uri="{FF2B5EF4-FFF2-40B4-BE49-F238E27FC236}">
                <a16:creationId xmlns:a16="http://schemas.microsoft.com/office/drawing/2014/main" id="{31161C58-5C90-84AB-98E5-CB87B36F54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26"/>
            <a:ext cx="1171767" cy="363216"/>
          </a:xfrm>
          <a:prstGeom prst="rect">
            <a:avLst/>
          </a:prstGeom>
        </p:spPr>
      </p:pic>
      <p:pic>
        <p:nvPicPr>
          <p:cNvPr id="5" name="yt_image_12680" title="H_136.3973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254" y="2087979"/>
            <a:ext cx="2531745" cy="173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56B2973-89D2-7B7D-8053-CB83B3E9E187}"/>
              </a:ext>
            </a:extLst>
          </p:cNvPr>
          <p:cNvSpPr txBox="1"/>
          <p:nvPr/>
        </p:nvSpPr>
        <p:spPr>
          <a:xfrm>
            <a:off x="449989" y="2720195"/>
            <a:ext cx="509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F0AC479-B4BC-F727-4119-35A764147453}"/>
              </a:ext>
            </a:extLst>
          </p:cNvPr>
          <p:cNvSpPr txBox="1"/>
          <p:nvPr/>
        </p:nvSpPr>
        <p:spPr>
          <a:xfrm>
            <a:off x="449989" y="3055033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是正方形，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3435C6D-1808-CE56-7B74-B1F829E3A9D0}"/>
              </a:ext>
            </a:extLst>
          </p:cNvPr>
          <p:cNvSpPr txBox="1"/>
          <p:nvPr/>
        </p:nvSpPr>
        <p:spPr>
          <a:xfrm>
            <a:off x="449989" y="3415073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1FBA918-5770-6D57-D1D8-810BEB77D106}"/>
              </a:ext>
            </a:extLst>
          </p:cNvPr>
          <p:cNvSpPr txBox="1"/>
          <p:nvPr/>
        </p:nvSpPr>
        <p:spPr>
          <a:xfrm>
            <a:off x="449989" y="3775113"/>
            <a:ext cx="2891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003CC57-4389-AC57-8120-4B664EC98A5D}"/>
              </a:ext>
            </a:extLst>
          </p:cNvPr>
          <p:cNvSpPr txBox="1"/>
          <p:nvPr/>
        </p:nvSpPr>
        <p:spPr>
          <a:xfrm>
            <a:off x="449989" y="4135153"/>
            <a:ext cx="4750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30C5E13-09A0-E215-1155-A0391E4527E5}"/>
              </a:ext>
            </a:extLst>
          </p:cNvPr>
          <p:cNvSpPr txBox="1"/>
          <p:nvPr/>
        </p:nvSpPr>
        <p:spPr>
          <a:xfrm>
            <a:off x="449989" y="4495193"/>
            <a:ext cx="3361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AFA37E3-F6F9-1F4D-1C18-28FBF6A85067}"/>
              </a:ext>
            </a:extLst>
          </p:cNvPr>
          <p:cNvSpPr txBox="1"/>
          <p:nvPr/>
        </p:nvSpPr>
        <p:spPr>
          <a:xfrm>
            <a:off x="449989" y="4855233"/>
            <a:ext cx="2223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C9C98E5-1631-730E-A97C-F6038C875B7D}"/>
              </a:ext>
            </a:extLst>
          </p:cNvPr>
          <p:cNvSpPr txBox="1"/>
          <p:nvPr/>
        </p:nvSpPr>
        <p:spPr>
          <a:xfrm>
            <a:off x="449989" y="5215273"/>
            <a:ext cx="4255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1D9C048-5477-F98B-D778-9D1EA75C8703}"/>
              </a:ext>
            </a:extLst>
          </p:cNvPr>
          <p:cNvSpPr txBox="1"/>
          <p:nvPr/>
        </p:nvSpPr>
        <p:spPr>
          <a:xfrm>
            <a:off x="449989" y="5575313"/>
            <a:ext cx="2667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008CBE1-2766-87C8-6FC4-540F7C9D38DB}"/>
              </a:ext>
            </a:extLst>
          </p:cNvPr>
          <p:cNvSpPr txBox="1"/>
          <p:nvPr/>
        </p:nvSpPr>
        <p:spPr>
          <a:xfrm>
            <a:off x="449989" y="5935353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964C2E9-0553-85E4-C383-F40029C98BD4}"/>
              </a:ext>
            </a:extLst>
          </p:cNvPr>
          <p:cNvSpPr txBox="1"/>
          <p:nvPr/>
        </p:nvSpPr>
        <p:spPr>
          <a:xfrm>
            <a:off x="449989" y="6295393"/>
            <a:ext cx="3856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7" name="yt_image_12682" title="H_159.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2879" y="4059663"/>
            <a:ext cx="2509120" cy="164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3">
            <a:extLst>
              <a:ext uri="{FF2B5EF4-FFF2-40B4-BE49-F238E27FC236}">
                <a16:creationId xmlns:a16="http://schemas.microsoft.com/office/drawing/2014/main" id="{CAD891D0-7B0B-36CB-981D-02EBB01822D7}"/>
              </a:ext>
            </a:extLst>
          </p:cNvPr>
          <p:cNvSpPr txBox="1"/>
          <p:nvPr/>
        </p:nvSpPr>
        <p:spPr>
          <a:xfrm>
            <a:off x="540000" y="2016358"/>
            <a:ext cx="5475858" cy="2349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又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∵∠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ADM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DMA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DM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⊥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zh-CN" altLang="zh-CN" sz="100" spc="-100">
                <a:noFill/>
                <a:latin typeface="白正"/>
                <a:ea typeface="宋体"/>
              </a:rPr>
              <a:t>⁠</a:t>
            </a:r>
            <a:br>
              <a:rPr lang="en-US" altLang="zh-CN" sz="2400">
                <a:solidFill>
                  <a:srgbClr val="000000"/>
                </a:solidFill>
                <a:latin typeface="白正" pitchFamily="24"/>
                <a:ea typeface="宋体" pitchFamily="24"/>
              </a:rPr>
            </a:b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DMA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NMB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zh-CN" altLang="zh-CN" sz="100" spc="-100">
                <a:noFill/>
                <a:latin typeface="白正"/>
                <a:ea typeface="宋体"/>
              </a:rPr>
              <a:t>⁠</a:t>
            </a:r>
            <a:br>
              <a:rPr lang="en-US" altLang="zh-CN" sz="2400">
                <a:solidFill>
                  <a:srgbClr val="000000"/>
                </a:solidFill>
                <a:latin typeface="白正" pitchFamily="24"/>
                <a:ea typeface="宋体" pitchFamily="24"/>
              </a:rPr>
            </a:b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ADM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NMB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zh-CN" altLang="zh-CN" sz="100" spc="-100">
                <a:noFill/>
                <a:latin typeface="白正"/>
                <a:ea typeface="宋体"/>
              </a:rPr>
              <a:t>⁠</a:t>
            </a:r>
            <a:br>
              <a:rPr lang="en-US" altLang="zh-CN" sz="2400">
                <a:solidFill>
                  <a:srgbClr val="000000"/>
                </a:solidFill>
                <a:latin typeface="白正" pitchFamily="24"/>
                <a:ea typeface="宋体" pitchFamily="24"/>
              </a:rPr>
            </a:b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∴△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DFM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≌△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MBN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ASA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zh-CN" altLang="zh-CN" sz="100" spc="-100">
                <a:noFill/>
                <a:latin typeface="白正"/>
                <a:ea typeface="宋体"/>
              </a:rPr>
              <a:t>⁠</a:t>
            </a:r>
            <a:br>
              <a:rPr lang="en-US" altLang="zh-CN" sz="2400">
                <a:solidFill>
                  <a:srgbClr val="000000"/>
                </a:solidFill>
                <a:latin typeface="白正" pitchFamily="24"/>
                <a:ea typeface="宋体" pitchFamily="24"/>
              </a:rPr>
            </a:b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MD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spc="-100">
                <a:noFill/>
                <a:latin typeface="白正"/>
                <a:ea typeface="宋体"/>
              </a:rPr>
              <a:t>⁠</a:t>
            </a:r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7739DD-45CF-21BB-3C2B-D5B3EF1752F2}"/>
              </a:ext>
            </a:extLst>
          </p:cNvPr>
          <p:cNvSpPr txBox="1"/>
          <p:nvPr/>
        </p:nvSpPr>
        <p:spPr>
          <a:xfrm>
            <a:off x="449989" y="1969552"/>
            <a:ext cx="5602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C01CFB-EF13-2744-AC77-3F1B92EEDFF3}"/>
              </a:ext>
            </a:extLst>
          </p:cNvPr>
          <p:cNvSpPr txBox="1"/>
          <p:nvPr/>
        </p:nvSpPr>
        <p:spPr>
          <a:xfrm>
            <a:off x="449989" y="2445040"/>
            <a:ext cx="373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NMB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0767C42-A881-F311-7D13-C3065C5B272F}"/>
              </a:ext>
            </a:extLst>
          </p:cNvPr>
          <p:cNvSpPr txBox="1"/>
          <p:nvPr/>
        </p:nvSpPr>
        <p:spPr>
          <a:xfrm>
            <a:off x="449989" y="2920528"/>
            <a:ext cx="3007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NMB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38F3F21-CDFB-4DD3-2CAC-E360655E2E11}"/>
              </a:ext>
            </a:extLst>
          </p:cNvPr>
          <p:cNvSpPr txBox="1"/>
          <p:nvPr/>
        </p:nvSpPr>
        <p:spPr>
          <a:xfrm>
            <a:off x="449989" y="3396016"/>
            <a:ext cx="422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85151A0-947D-CE77-FD3C-FB5693083FB1}"/>
              </a:ext>
            </a:extLst>
          </p:cNvPr>
          <p:cNvSpPr txBox="1"/>
          <p:nvPr/>
        </p:nvSpPr>
        <p:spPr>
          <a:xfrm>
            <a:off x="449989" y="3871504"/>
            <a:ext cx="1797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2680" title="H_136.3973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254" y="2087979"/>
            <a:ext cx="2531745" cy="173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yt_image_12682" title="H_159.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2879" y="4059663"/>
            <a:ext cx="2509120" cy="164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3" name="yt_shape_12683"/>
          <p:cNvSpPr txBox="1"/>
          <p:nvPr/>
        </p:nvSpPr>
        <p:spPr>
          <a:xfrm>
            <a:off x="4348564" y="1637818"/>
            <a:ext cx="3079817" cy="186653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150" b="0" i="0" u="none" spc="-10150">
                <a:solidFill>
                  <a:srgbClr val="1EE3CF"/>
                </a:solidFill>
                <a:effectLst/>
                <a:latin typeface="白正" pitchFamily="102"/>
                <a:ea typeface="宋体" pitchFamily="102"/>
              </a:rPr>
              <a:t> </a:t>
            </a:r>
            <a:r>
              <a:rPr lang="en-US" altLang="zh-CN" sz="10150" b="0" i="0" u="none" spc="21716">
                <a:solidFill>
                  <a:srgbClr val="1EE3CF"/>
                </a:solidFill>
                <a:effectLst/>
                <a:latin typeface="白正" pitchFamily="102"/>
                <a:ea typeface="宋体" pitchFamily="102"/>
              </a:rPr>
              <a:t> 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2685" name="yt_shape_12685"/>
          <p:cNvSpPr txBox="1"/>
          <p:nvPr/>
        </p:nvSpPr>
        <p:spPr>
          <a:xfrm>
            <a:off x="540119" y="105273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若将上述条件中的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上的任意一点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，其他条件不变，则结论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还成立吗？若成立，请证明；若不成立，请说明理由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若将上述条件中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延长线上一点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，其他条件不变，则结论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成立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成立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不成立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91CF06-3841-2396-D9E7-7179B54267D4}"/>
              </a:ext>
            </a:extLst>
          </p:cNvPr>
          <p:cNvSpPr txBox="1"/>
          <p:nvPr/>
        </p:nvSpPr>
        <p:spPr>
          <a:xfrm>
            <a:off x="4429971" y="2432394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成立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2687"/>
          <p:cNvSpPr txBox="1"/>
          <p:nvPr/>
        </p:nvSpPr>
        <p:spPr>
          <a:xfrm>
            <a:off x="540000" y="2967223"/>
            <a:ext cx="6630020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解：成立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证明：在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上截取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是正方形，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DPM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MBN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NMB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DPM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MBN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ASA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7" name="yt_image_12688" title="H_136.3973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254" y="2967223"/>
            <a:ext cx="2531745" cy="173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34163CF-4D4C-0C09-2F0E-FEAA9B06D920}"/>
              </a:ext>
            </a:extLst>
          </p:cNvPr>
          <p:cNvSpPr txBox="1"/>
          <p:nvPr/>
        </p:nvSpPr>
        <p:spPr>
          <a:xfrm>
            <a:off x="449989" y="2920417"/>
            <a:ext cx="223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CA8C3A3-152F-EBE5-A0B6-CFD6A66B2FD0}"/>
              </a:ext>
            </a:extLst>
          </p:cNvPr>
          <p:cNvSpPr txBox="1"/>
          <p:nvPr/>
        </p:nvSpPr>
        <p:spPr>
          <a:xfrm>
            <a:off x="449989" y="3395905"/>
            <a:ext cx="5266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上截取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8AACAF1-B309-451B-1F85-491C95667A25}"/>
              </a:ext>
            </a:extLst>
          </p:cNvPr>
          <p:cNvSpPr txBox="1"/>
          <p:nvPr/>
        </p:nvSpPr>
        <p:spPr>
          <a:xfrm>
            <a:off x="449989" y="3871393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460A8ED-369F-E409-5005-AEF4F9BA8F34}"/>
              </a:ext>
            </a:extLst>
          </p:cNvPr>
          <p:cNvSpPr txBox="1"/>
          <p:nvPr/>
        </p:nvSpPr>
        <p:spPr>
          <a:xfrm>
            <a:off x="449989" y="4346881"/>
            <a:ext cx="6745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C42F820-20BD-D261-B90A-3CF552275189}"/>
              </a:ext>
            </a:extLst>
          </p:cNvPr>
          <p:cNvSpPr txBox="1"/>
          <p:nvPr/>
        </p:nvSpPr>
        <p:spPr>
          <a:xfrm>
            <a:off x="449989" y="4822369"/>
            <a:ext cx="389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80CBFE0-8D30-ACA3-A926-DC66C30BA76E}"/>
              </a:ext>
            </a:extLst>
          </p:cNvPr>
          <p:cNvSpPr txBox="1"/>
          <p:nvPr/>
        </p:nvSpPr>
        <p:spPr>
          <a:xfrm>
            <a:off x="449989" y="5297857"/>
            <a:ext cx="2702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NMB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35738D4-9088-B623-79ED-5AD902A12A26}"/>
              </a:ext>
            </a:extLst>
          </p:cNvPr>
          <p:cNvSpPr txBox="1"/>
          <p:nvPr/>
        </p:nvSpPr>
        <p:spPr>
          <a:xfrm>
            <a:off x="449989" y="5773346"/>
            <a:ext cx="422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546A7D0-0416-43E4-A721-19AAA0EE0552}"/>
              </a:ext>
            </a:extLst>
          </p:cNvPr>
          <p:cNvSpPr txBox="1"/>
          <p:nvPr/>
        </p:nvSpPr>
        <p:spPr>
          <a:xfrm>
            <a:off x="449989" y="6248833"/>
            <a:ext cx="1797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5" name="yt_shape_12625"/>
          <p:cNvSpPr txBox="1"/>
          <p:nvPr/>
        </p:nvSpPr>
        <p:spPr>
          <a:xfrm>
            <a:off x="540119" y="1459326"/>
            <a:ext cx="11111999" cy="23559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【拓展训练】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两点同时出发，以相同的速度在直线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上移动，连接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上移动时，请写出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的关系，并说明理由；</a:t>
            </a:r>
          </a:p>
        </p:txBody>
      </p:sp>
      <p:pic>
        <p:nvPicPr>
          <p:cNvPr id="12628" name="yt_image_12628" title="H_21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3604" y="3429000"/>
            <a:ext cx="1424999" cy="228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D423DEE-C00F-A330-12DC-FABAC7FE2AFF}"/>
              </a:ext>
            </a:extLst>
          </p:cNvPr>
          <p:cNvSpPr txBox="1"/>
          <p:nvPr/>
        </p:nvSpPr>
        <p:spPr>
          <a:xfrm>
            <a:off x="449989" y="2532272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是正方形，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D8DF12-6101-1A3E-929C-3F1EDF25A441}"/>
              </a:ext>
            </a:extLst>
          </p:cNvPr>
          <p:cNvSpPr txBox="1"/>
          <p:nvPr/>
        </p:nvSpPr>
        <p:spPr>
          <a:xfrm>
            <a:off x="449989" y="2892312"/>
            <a:ext cx="4459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6AA6C4-E937-E876-DE67-877062E84ABD}"/>
              </a:ext>
            </a:extLst>
          </p:cNvPr>
          <p:cNvSpPr txBox="1"/>
          <p:nvPr/>
        </p:nvSpPr>
        <p:spPr>
          <a:xfrm>
            <a:off x="449989" y="3252352"/>
            <a:ext cx="874235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动点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分别从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两点同时出发，</a:t>
            </a:r>
            <a:endParaRPr kumimoji="0" lang="en-US" altLang="zh-CN" sz="2400" b="0" i="0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白正" pitchFamily="24"/>
              <a:ea typeface="楷体" pitchFamily="24"/>
              <a:cs typeface="+mn-cs"/>
            </a:endParaRPr>
          </a:p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以相同的速度在直线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上移动，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F742B1-7007-B7A9-197C-5ADB02D2C1A2}"/>
              </a:ext>
            </a:extLst>
          </p:cNvPr>
          <p:cNvSpPr txBox="1"/>
          <p:nvPr/>
        </p:nvSpPr>
        <p:spPr>
          <a:xfrm>
            <a:off x="449989" y="4044440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A49741B-9D8F-BDF9-2114-FF8198C5FC1A}"/>
              </a:ext>
            </a:extLst>
          </p:cNvPr>
          <p:cNvSpPr txBox="1"/>
          <p:nvPr/>
        </p:nvSpPr>
        <p:spPr>
          <a:xfrm>
            <a:off x="449989" y="4404480"/>
            <a:ext cx="4075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6B97E01-5F6A-4682-FA22-0D4333BC0F88}"/>
              </a:ext>
            </a:extLst>
          </p:cNvPr>
          <p:cNvSpPr txBox="1"/>
          <p:nvPr/>
        </p:nvSpPr>
        <p:spPr>
          <a:xfrm>
            <a:off x="449989" y="4764520"/>
            <a:ext cx="4064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D8574B-4135-5716-29A5-5013E16297E4}"/>
              </a:ext>
            </a:extLst>
          </p:cNvPr>
          <p:cNvSpPr txBox="1"/>
          <p:nvPr/>
        </p:nvSpPr>
        <p:spPr>
          <a:xfrm>
            <a:off x="449989" y="5124560"/>
            <a:ext cx="394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C191BF-53D7-5E8E-8A2B-DBDD6489C16E}"/>
              </a:ext>
            </a:extLst>
          </p:cNvPr>
          <p:cNvSpPr txBox="1"/>
          <p:nvPr/>
        </p:nvSpPr>
        <p:spPr>
          <a:xfrm>
            <a:off x="449989" y="5484600"/>
            <a:ext cx="3620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2D76001-E5D4-CB7C-E829-FE5061143976}"/>
              </a:ext>
            </a:extLst>
          </p:cNvPr>
          <p:cNvSpPr txBox="1"/>
          <p:nvPr/>
        </p:nvSpPr>
        <p:spPr>
          <a:xfrm>
            <a:off x="449989" y="5844640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45A571E-1024-BAA4-51D3-B6106FBD8FA0}"/>
              </a:ext>
            </a:extLst>
          </p:cNvPr>
          <p:cNvSpPr txBox="1"/>
          <p:nvPr/>
        </p:nvSpPr>
        <p:spPr>
          <a:xfrm>
            <a:off x="449989" y="6157276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2631" title="H_152.4557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69321" y="3933056"/>
            <a:ext cx="1200150" cy="1936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F61333F5-C6D2-9CD1-CA63-852B16483329}"/>
              </a:ext>
            </a:extLst>
          </p:cNvPr>
          <p:cNvSpPr txBox="1"/>
          <p:nvPr/>
        </p:nvSpPr>
        <p:spPr>
          <a:xfrm>
            <a:off x="449989" y="1740184"/>
            <a:ext cx="5850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，理由如下：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518E195-AEB7-D250-1510-403183046281}"/>
              </a:ext>
            </a:extLst>
          </p:cNvPr>
          <p:cNvSpPr txBox="1"/>
          <p:nvPr/>
        </p:nvSpPr>
        <p:spPr>
          <a:xfrm>
            <a:off x="449989" y="2151341"/>
            <a:ext cx="3277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相交于点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yt_shape_12625"/>
          <p:cNvSpPr txBox="1"/>
          <p:nvPr/>
        </p:nvSpPr>
        <p:spPr>
          <a:xfrm>
            <a:off x="540119" y="948096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上移动时，请写出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的关系，并说明理由；</a:t>
            </a:r>
          </a:p>
        </p:txBody>
      </p:sp>
      <p:pic>
        <p:nvPicPr>
          <p:cNvPr id="17" name="yt_image_12628" title="H_21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16480" y="1461444"/>
            <a:ext cx="1352991" cy="2170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uiExpand="1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4" grpId="0" build="allAtOnce"/>
      <p:bldP spid="1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5" name="yt_shape_12635"/>
          <p:cNvSpPr txBox="1"/>
          <p:nvPr/>
        </p:nvSpPr>
        <p:spPr>
          <a:xfrm>
            <a:off x="540119" y="1628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的延长线及反向延长线上移动时，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中的结论还成立吗？无需证明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636" name="yt_image_12636" title="H_152.4557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3224" y="2740599"/>
            <a:ext cx="3265551" cy="1936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38" name="yt_shape_12638"/>
          <p:cNvSpPr txBox="1"/>
          <p:nvPr/>
        </p:nvSpPr>
        <p:spPr>
          <a:xfrm>
            <a:off x="540000" y="4727148"/>
            <a:ext cx="2077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成立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38BACA3-6FEA-E16D-7B6C-C0B82436AD14}"/>
              </a:ext>
            </a:extLst>
          </p:cNvPr>
          <p:cNvSpPr txBox="1"/>
          <p:nvPr/>
        </p:nvSpPr>
        <p:spPr>
          <a:xfrm>
            <a:off x="449989" y="4680342"/>
            <a:ext cx="223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9" name="yt_shape_12639"/>
          <p:cNvSpPr txBox="1"/>
          <p:nvPr/>
        </p:nvSpPr>
        <p:spPr>
          <a:xfrm>
            <a:off x="539882" y="1472706"/>
            <a:ext cx="11408572" cy="9355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 dirty="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 dirty="0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 spc="-2400" dirty="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正方形中过对角线交点的直角问题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itchFamily="24"/>
                <a:cs typeface="Times New Roman" panose="02020603050405020304" pitchFamily="18" charset="0"/>
              </a:rPr>
              <a:t>——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itchFamily="24"/>
                <a:cs typeface="Times New Roman" panose="02020603050405020304" pitchFamily="18" charset="0"/>
              </a:rPr>
              <a:t>63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页“实验与探究” 的变式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与拓展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</a:endParaRPr>
          </a:p>
        </p:txBody>
      </p:sp>
      <p:sp>
        <p:nvSpPr>
          <p:cNvPr id="12640" name="yt_shape_12640"/>
          <p:cNvSpPr txBox="1"/>
          <p:nvPr/>
        </p:nvSpPr>
        <p:spPr>
          <a:xfrm>
            <a:off x="540119" y="242088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【变式训练】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MOND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642" name="yt_image_12642" title="H_115.7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4328" y="4018851"/>
            <a:ext cx="1363343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693198" title="H_28.599686">
            <a:extLst>
              <a:ext uri="{FF2B5EF4-FFF2-40B4-BE49-F238E27FC236}">
                <a16:creationId xmlns:a16="http://schemas.microsoft.com/office/drawing/2014/main" id="{286163EF-7F67-9538-5710-5F6A201D3B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78872"/>
            <a:ext cx="1171767" cy="36321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8759EDF-A960-92AA-9071-A729E15A527C}"/>
              </a:ext>
            </a:extLst>
          </p:cNvPr>
          <p:cNvSpPr txBox="1"/>
          <p:nvPr/>
        </p:nvSpPr>
        <p:spPr>
          <a:xfrm>
            <a:off x="9978282" y="33250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4" name="yt_shape_12644"/>
          <p:cNvSpPr txBox="1"/>
          <p:nvPr/>
        </p:nvSpPr>
        <p:spPr>
          <a:xfrm>
            <a:off x="540119" y="900000"/>
            <a:ext cx="11111999" cy="5229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【拓展训练】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EOF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是正方形，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135°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EOF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BON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OAM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ASA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ON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2648" name="yt_image_12648" title="H_132.90881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64347" y="2933339"/>
            <a:ext cx="1787652" cy="1687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6002595-752E-E653-BC3B-68710ACBCF12}"/>
              </a:ext>
            </a:extLst>
          </p:cNvPr>
          <p:cNvSpPr txBox="1"/>
          <p:nvPr/>
        </p:nvSpPr>
        <p:spPr>
          <a:xfrm>
            <a:off x="450108" y="2755146"/>
            <a:ext cx="712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是正方形，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68DB33F-A4FC-8F28-F15F-AF0A7CD7622B}"/>
              </a:ext>
            </a:extLst>
          </p:cNvPr>
          <p:cNvSpPr txBox="1"/>
          <p:nvPr/>
        </p:nvSpPr>
        <p:spPr>
          <a:xfrm>
            <a:off x="450108" y="3230634"/>
            <a:ext cx="4082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D499CE-A42B-2B8E-565B-457AB20C97D6}"/>
              </a:ext>
            </a:extLst>
          </p:cNvPr>
          <p:cNvSpPr txBox="1"/>
          <p:nvPr/>
        </p:nvSpPr>
        <p:spPr>
          <a:xfrm>
            <a:off x="450108" y="3706122"/>
            <a:ext cx="3858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808C0B-7EFD-1FDD-EACC-E637EDE3A1AD}"/>
              </a:ext>
            </a:extLst>
          </p:cNvPr>
          <p:cNvSpPr txBox="1"/>
          <p:nvPr/>
        </p:nvSpPr>
        <p:spPr>
          <a:xfrm>
            <a:off x="450108" y="4181610"/>
            <a:ext cx="435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21FF88B-91D3-7873-C205-4A7582CD5B04}"/>
              </a:ext>
            </a:extLst>
          </p:cNvPr>
          <p:cNvSpPr txBox="1"/>
          <p:nvPr/>
        </p:nvSpPr>
        <p:spPr>
          <a:xfrm>
            <a:off x="450108" y="4657098"/>
            <a:ext cx="297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158BD94-2C39-F261-309E-92865DF1E0E0}"/>
              </a:ext>
            </a:extLst>
          </p:cNvPr>
          <p:cNvSpPr txBox="1"/>
          <p:nvPr/>
        </p:nvSpPr>
        <p:spPr>
          <a:xfrm>
            <a:off x="450108" y="5132586"/>
            <a:ext cx="4194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79CED2E-DE44-1F89-DEC8-21F813352689}"/>
              </a:ext>
            </a:extLst>
          </p:cNvPr>
          <p:cNvSpPr txBox="1"/>
          <p:nvPr/>
        </p:nvSpPr>
        <p:spPr>
          <a:xfrm>
            <a:off x="450108" y="5608074"/>
            <a:ext cx="1764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2651"/>
          <p:cNvSpPr txBox="1"/>
          <p:nvPr/>
        </p:nvSpPr>
        <p:spPr>
          <a:xfrm>
            <a:off x="540000" y="2221414"/>
            <a:ext cx="48410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OH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2652" name="yt_image_12652" title="H_132.90881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64347" y="1756097"/>
            <a:ext cx="1787652" cy="1687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54" name="yt_image_12654" title="H_142.92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64347" y="3933056"/>
            <a:ext cx="1938094" cy="181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8D9D4C8-A6EF-2031-EC04-BAC8734CB5CF}"/>
              </a:ext>
            </a:extLst>
          </p:cNvPr>
          <p:cNvSpPr txBox="1"/>
          <p:nvPr/>
        </p:nvSpPr>
        <p:spPr>
          <a:xfrm>
            <a:off x="449989" y="2174608"/>
            <a:ext cx="4974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2650"/>
          <p:cNvSpPr txBox="1"/>
          <p:nvPr/>
        </p:nvSpPr>
        <p:spPr>
          <a:xfrm>
            <a:off x="540000" y="1703431"/>
            <a:ext cx="81640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2657"/>
              <p:cNvSpPr txBox="1"/>
              <p:nvPr/>
            </p:nvSpPr>
            <p:spPr>
              <a:xfrm>
                <a:off x="540000" y="2735253"/>
                <a:ext cx="4927759" cy="24491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正方形的边长为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的中点，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8" name="yt_shape_126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35253"/>
                <a:ext cx="4927759" cy="2449132"/>
              </a:xfrm>
              <a:prstGeom prst="rect">
                <a:avLst/>
              </a:prstGeom>
              <a:blipFill>
                <a:blip r:embed="rId4"/>
                <a:stretch>
                  <a:fillRect l="-3837" t="-2244" r="-2723" b="-6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D32C40B6-C787-58A6-4D2A-65F8A46F174E}"/>
              </a:ext>
            </a:extLst>
          </p:cNvPr>
          <p:cNvSpPr txBox="1"/>
          <p:nvPr/>
        </p:nvSpPr>
        <p:spPr>
          <a:xfrm>
            <a:off x="449989" y="2688447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正方形的边长为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D4F05FD-58E9-CCA7-01F8-651CE6FA29D4}"/>
              </a:ext>
            </a:extLst>
          </p:cNvPr>
          <p:cNvSpPr txBox="1"/>
          <p:nvPr/>
        </p:nvSpPr>
        <p:spPr>
          <a:xfrm>
            <a:off x="449989" y="3163935"/>
            <a:ext cx="2399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604EBBB-A14D-482F-294D-B40160DAD9BB}"/>
              </a:ext>
            </a:extLst>
          </p:cNvPr>
          <p:cNvSpPr txBox="1"/>
          <p:nvPr/>
        </p:nvSpPr>
        <p:spPr>
          <a:xfrm>
            <a:off x="449989" y="3639423"/>
            <a:ext cx="266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DF352A5-735E-1783-C7A7-D9958EBEAD46}"/>
                  </a:ext>
                </a:extLst>
              </p:cNvPr>
              <p:cNvSpPr txBox="1"/>
              <p:nvPr/>
            </p:nvSpPr>
            <p:spPr>
              <a:xfrm>
                <a:off x="449989" y="4114911"/>
                <a:ext cx="5060188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DF352A5-735E-1783-C7A7-D9958EBEAD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14911"/>
                <a:ext cx="5060188" cy="630441"/>
              </a:xfrm>
              <a:prstGeom prst="rect">
                <a:avLst/>
              </a:prstGeom>
              <a:blipFill>
                <a:blip r:embed="rId5"/>
                <a:stretch>
                  <a:fillRect l="-1928" r="-1807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916C291-C232-D8B5-B834-36F67BBF48B0}"/>
                  </a:ext>
                </a:extLst>
              </p:cNvPr>
              <p:cNvSpPr txBox="1"/>
              <p:nvPr/>
            </p:nvSpPr>
            <p:spPr>
              <a:xfrm>
                <a:off x="449989" y="4651740"/>
                <a:ext cx="3160077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916C291-C232-D8B5-B834-36F67BBF48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51740"/>
                <a:ext cx="3160077" cy="555765"/>
              </a:xfrm>
              <a:prstGeom prst="rect">
                <a:avLst/>
              </a:prstGeom>
              <a:blipFill>
                <a:blip r:embed="rId6"/>
                <a:stretch>
                  <a:fillRect l="-3089" t="-1099" r="-3089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9" name="yt_shape_12659"/>
          <p:cNvSpPr txBox="1"/>
          <p:nvPr/>
        </p:nvSpPr>
        <p:spPr>
          <a:xfrm>
            <a:off x="540000" y="1407404"/>
            <a:ext cx="11388648" cy="9414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 dirty="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 dirty="0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 spc="-2400" dirty="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正方形中三垂直全等模型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itchFamily="24"/>
                <a:cs typeface="Times New Roman" panose="02020603050405020304" pitchFamily="18" charset="0"/>
              </a:rPr>
              <a:t>——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itchFamily="24"/>
                <a:cs typeface="Times New Roman" panose="02020603050405020304" pitchFamily="18" charset="0"/>
              </a:rPr>
              <a:t>69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页复习题第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itchFamily="24"/>
                <a:cs typeface="Times New Roman" panose="02020603050405020304" pitchFamily="18" charset="0"/>
              </a:rPr>
              <a:t>14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题的变式与拓展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</a:endParaRPr>
          </a:p>
        </p:txBody>
      </p:sp>
      <p:sp>
        <p:nvSpPr>
          <p:cNvPr id="12660" name="yt_shape_12660"/>
          <p:cNvSpPr txBox="1"/>
          <p:nvPr/>
        </p:nvSpPr>
        <p:spPr>
          <a:xfrm>
            <a:off x="540000" y="1926140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【拓展训练】</a:t>
            </a:r>
          </a:p>
        </p:txBody>
      </p:sp>
      <p:sp>
        <p:nvSpPr>
          <p:cNvPr id="12661" name="yt_shape_12661"/>
          <p:cNvSpPr txBox="1"/>
          <p:nvPr/>
        </p:nvSpPr>
        <p:spPr>
          <a:xfrm>
            <a:off x="540119" y="24123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经过正方形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，分别过点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665" name="yt_shape_12665"/>
          <p:cNvSpPr txBox="1"/>
          <p:nvPr/>
        </p:nvSpPr>
        <p:spPr>
          <a:xfrm>
            <a:off x="540000" y="547351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62" name="yt_shape_12662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6299" y="3524103"/>
            <a:ext cx="1459400" cy="1899045"/>
            <a:chOff x="0" y="0"/>
            <a:chExt cx="1459400" cy="1899045"/>
          </a:xfrm>
        </p:grpSpPr>
        <p:pic>
          <p:nvPicPr>
            <p:cNvPr id="2" name="yt_image_12662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59400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64" name="yt_shape_12664"/>
            <p:cNvSpPr txBox="1"/>
            <p:nvPr/>
          </p:nvSpPr>
          <p:spPr>
            <a:xfrm>
              <a:off x="196419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00218693273">
            <a:extLst>
              <a:ext uri="{FF2B5EF4-FFF2-40B4-BE49-F238E27FC236}">
                <a16:creationId xmlns:a16="http://schemas.microsoft.com/office/drawing/2014/main" id="{A0194DA3-AED1-AC71-E777-A000A59D24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64790"/>
            <a:ext cx="1171767" cy="36321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3568606-3B08-975B-4712-954BCB1F50FD}"/>
              </a:ext>
            </a:extLst>
          </p:cNvPr>
          <p:cNvSpPr txBox="1"/>
          <p:nvPr/>
        </p:nvSpPr>
        <p:spPr>
          <a:xfrm>
            <a:off x="5442796" y="284098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6" name="yt_shape_12666"/>
          <p:cNvSpPr txBox="1"/>
          <p:nvPr/>
        </p:nvSpPr>
        <p:spPr>
          <a:xfrm>
            <a:off x="540119" y="193649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如图所示，四边形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是正方形，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都是直角，且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三点共线，若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，则阴影部分的面积是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670" name="yt_shape_12670"/>
          <p:cNvSpPr txBox="1"/>
          <p:nvPr/>
        </p:nvSpPr>
        <p:spPr>
          <a:xfrm>
            <a:off x="540000" y="495885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67" name="yt_shape_12667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3908" y="3048293"/>
            <a:ext cx="1464183" cy="1860183"/>
            <a:chOff x="0" y="0"/>
            <a:chExt cx="1464183" cy="1860183"/>
          </a:xfrm>
        </p:grpSpPr>
        <p:pic>
          <p:nvPicPr>
            <p:cNvPr id="2" name="yt_image_12667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64183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69" name="yt_shape_12669"/>
            <p:cNvSpPr txBox="1"/>
            <p:nvPr/>
          </p:nvSpPr>
          <p:spPr>
            <a:xfrm>
              <a:off x="198810" y="15001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A9B8B22-A5BF-4FE2-7F3E-572156C6FB1F}"/>
              </a:ext>
            </a:extLst>
          </p:cNvPr>
          <p:cNvSpPr txBox="1"/>
          <p:nvPr/>
        </p:nvSpPr>
        <p:spPr>
          <a:xfrm>
            <a:off x="5545983" y="236517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1843</Words>
  <Application>Microsoft Office PowerPoint</Application>
  <PresentationFormat>宽屏</PresentationFormat>
  <Paragraphs>126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49</cp:revision>
  <dcterms:created xsi:type="dcterms:W3CDTF">2023-05-05T05:33:04Z</dcterms:created>
  <dcterms:modified xsi:type="dcterms:W3CDTF">2023-11-20T07:47:00Z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