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4" r:id="rId6"/>
    <p:sldId id="376" r:id="rId7"/>
    <p:sldId id="381" r:id="rId8"/>
    <p:sldId id="383" r:id="rId9"/>
    <p:sldId id="387" r:id="rId10"/>
    <p:sldId id="388" r:id="rId11"/>
    <p:sldId id="393" r:id="rId12"/>
    <p:sldId id="39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bin"/><Relationship Id="rId5" Type="http://schemas.openxmlformats.org/officeDocument/2006/relationships/image" Target="../media/image17.bin"/><Relationship Id="rId4" Type="http://schemas.openxmlformats.org/officeDocument/2006/relationships/image" Target="../media/image1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08" name="yt_image_1110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236113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1" name="yt_shape_11111"/>
          <p:cNvSpPr txBox="1"/>
          <p:nvPr/>
        </p:nvSpPr>
        <p:spPr>
          <a:xfrm>
            <a:off x="540119" y="2884639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勾股定理的逆定理：如果三角形的三边长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，那么这个三角形是直角三角形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的三个正整数，称为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勾股数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勾股数扩大相同倍数后，仍为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勾股数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如果两个命题的题设和结论正好相反，那么这样的两个命题叫做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互逆命题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如果把其中一个叫做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原命题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，那么另一个叫做它的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逆命题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DA8963-2582-94D5-01BB-AC3EF13768CB}"/>
              </a:ext>
            </a:extLst>
          </p:cNvPr>
          <p:cNvSpPr txBox="1"/>
          <p:nvPr/>
        </p:nvSpPr>
        <p:spPr>
          <a:xfrm>
            <a:off x="8128846" y="2837833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F899AA-3217-A154-F42A-869FF8A99826}"/>
              </a:ext>
            </a:extLst>
          </p:cNvPr>
          <p:cNvSpPr txBox="1"/>
          <p:nvPr/>
        </p:nvSpPr>
        <p:spPr>
          <a:xfrm>
            <a:off x="5690446" y="3788810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勾股数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C2AD84-0E93-CA13-16A4-ADB19F70E580}"/>
              </a:ext>
            </a:extLst>
          </p:cNvPr>
          <p:cNvSpPr txBox="1"/>
          <p:nvPr/>
        </p:nvSpPr>
        <p:spPr>
          <a:xfrm>
            <a:off x="11253046" y="378881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DB79FB-23A5-ECA0-4CE1-4C39E58C9EE6}"/>
              </a:ext>
            </a:extLst>
          </p:cNvPr>
          <p:cNvSpPr txBox="1"/>
          <p:nvPr/>
        </p:nvSpPr>
        <p:spPr>
          <a:xfrm>
            <a:off x="450108" y="42642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B0F6D8-9F86-8C4C-8285-E1BF6611C856}"/>
              </a:ext>
            </a:extLst>
          </p:cNvPr>
          <p:cNvSpPr txBox="1"/>
          <p:nvPr/>
        </p:nvSpPr>
        <p:spPr>
          <a:xfrm>
            <a:off x="9517907" y="473978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互逆命题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6556D4-7951-FE8B-E402-66A8AF155668}"/>
              </a:ext>
            </a:extLst>
          </p:cNvPr>
          <p:cNvSpPr txBox="1"/>
          <p:nvPr/>
        </p:nvSpPr>
        <p:spPr>
          <a:xfrm>
            <a:off x="3193308" y="521527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原命题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6B5E04-C4D8-377D-20D0-8DBE88E7666E}"/>
              </a:ext>
            </a:extLst>
          </p:cNvPr>
          <p:cNvSpPr txBox="1"/>
          <p:nvPr/>
        </p:nvSpPr>
        <p:spPr>
          <a:xfrm>
            <a:off x="7765307" y="521527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逆命题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B190AB1-80DE-7B21-62EF-597796C5A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450107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5" name="yt_shape_11185"/>
          <p:cNvSpPr txBox="1"/>
          <p:nvPr/>
        </p:nvSpPr>
        <p:spPr>
          <a:xfrm>
            <a:off x="540000" y="2929507"/>
            <a:ext cx="718145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为边长的三角形是直角三角形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26473D-5E3B-B9D5-9BEE-07E2F280D7EB}"/>
              </a:ext>
            </a:extLst>
          </p:cNvPr>
          <p:cNvSpPr txBox="1"/>
          <p:nvPr/>
        </p:nvSpPr>
        <p:spPr>
          <a:xfrm>
            <a:off x="449989" y="2882701"/>
            <a:ext cx="729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7825CB-F162-9B07-334B-7808D17B6E41}"/>
              </a:ext>
            </a:extLst>
          </p:cNvPr>
          <p:cNvSpPr txBox="1"/>
          <p:nvPr/>
        </p:nvSpPr>
        <p:spPr>
          <a:xfrm>
            <a:off x="449989" y="3358189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FEF014-4993-AAD5-BA3E-2F00947627E6}"/>
              </a:ext>
            </a:extLst>
          </p:cNvPr>
          <p:cNvSpPr txBox="1"/>
          <p:nvPr/>
        </p:nvSpPr>
        <p:spPr>
          <a:xfrm>
            <a:off x="449989" y="3833677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47E05B-0F2E-7FD0-BEE9-23423557E9A3}"/>
              </a:ext>
            </a:extLst>
          </p:cNvPr>
          <p:cNvSpPr txBox="1"/>
          <p:nvPr/>
        </p:nvSpPr>
        <p:spPr>
          <a:xfrm>
            <a:off x="449989" y="4309165"/>
            <a:ext cx="587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为边长的三角形是直角三角形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182"/>
          <p:cNvSpPr txBox="1"/>
          <p:nvPr/>
        </p:nvSpPr>
        <p:spPr>
          <a:xfrm>
            <a:off x="540119" y="1799182"/>
            <a:ext cx="11111999" cy="4978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猜想以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为边的三角形是否为直角三角形？并证明你的猜想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283CDA-5855-EA59-48CA-45336ED21222}"/>
              </a:ext>
            </a:extLst>
          </p:cNvPr>
          <p:cNvSpPr txBox="1"/>
          <p:nvPr/>
        </p:nvSpPr>
        <p:spPr>
          <a:xfrm>
            <a:off x="450108" y="2342320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解：是直角三角形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8" name="yt_shape_11188"/>
          <p:cNvSpPr txBox="1"/>
          <p:nvPr/>
        </p:nvSpPr>
        <p:spPr>
          <a:xfrm>
            <a:off x="540119" y="28782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判定一个三角形是直角三角形可求出一个角是直角；也可运用两较小边的平方和等于较大边的平方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判定一个命题是假命题，常用举反例的方法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1186" title="H_25.4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1328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4" name="yt_image_11114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83671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7" name="yt_shape_11117"/>
          <p:cNvSpPr txBox="1"/>
          <p:nvPr/>
        </p:nvSpPr>
        <p:spPr>
          <a:xfrm>
            <a:off x="540119" y="13205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18" name="yt_image_11118" title="H_105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9334" y="1953564"/>
            <a:ext cx="107333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0" name="yt_shape_11120"/>
          <p:cNvSpPr txBox="1"/>
          <p:nvPr/>
        </p:nvSpPr>
        <p:spPr>
          <a:xfrm>
            <a:off x="540119" y="34753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先判定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为直角三角形，从而知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为直角三角形，再用勾股定理求出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的长，进而求出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121"/>
              <p:cNvSpPr txBox="1"/>
              <p:nvPr/>
            </p:nvSpPr>
            <p:spPr>
              <a:xfrm>
                <a:off x="540119" y="4530972"/>
                <a:ext cx="11111999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为直角三角形，且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中，根据勾股定理得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1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1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30972"/>
                <a:ext cx="11111999" cy="2079287"/>
              </a:xfrm>
              <a:prstGeom prst="rect">
                <a:avLst/>
              </a:prstGeom>
              <a:blipFill>
                <a:blip r:embed="rId4"/>
                <a:stretch>
                  <a:fillRect l="-1701" t="-2346" r="-1043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4" name="yt_shape_11124"/>
          <p:cNvSpPr txBox="1"/>
          <p:nvPr/>
        </p:nvSpPr>
        <p:spPr>
          <a:xfrm>
            <a:off x="540000" y="1064982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23" name="yt_image_11123" title="H_51.3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4982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6" name="yt_shape_11126"/>
          <p:cNvSpPr txBox="1"/>
          <p:nvPr/>
        </p:nvSpPr>
        <p:spPr>
          <a:xfrm>
            <a:off x="540000" y="1768279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勾股定理的逆定理</a:t>
            </a:r>
          </a:p>
        </p:txBody>
      </p:sp>
      <p:sp>
        <p:nvSpPr>
          <p:cNvPr id="11127" name="yt_shape_11127"/>
          <p:cNvSpPr txBox="1"/>
          <p:nvPr/>
        </p:nvSpPr>
        <p:spPr>
          <a:xfrm>
            <a:off x="540000" y="2272589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下列长度的三条线段能组成直角三角形的是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28" name="yt_table_11128" title="H_70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2806915"/>
                  </p:ext>
                </p:extLst>
              </p:nvPr>
            </p:nvGraphicFramePr>
            <p:xfrm>
              <a:off x="540000" y="2751892"/>
              <a:ext cx="6895402" cy="893700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2371979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28" name="yt_table_11128" descr="{&quot;rangeId&quot;:5,&quot;type&quot;:&quot;Option&quot;}" title="H_70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2806915"/>
                  </p:ext>
                </p:extLst>
              </p:nvPr>
            </p:nvGraphicFramePr>
            <p:xfrm>
              <a:off x="540000" y="2586910"/>
              <a:ext cx="6895402" cy="893700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2371979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4693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1003" t="-101299" b="-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29" name="yt_shape_11129"/>
          <p:cNvSpPr txBox="1"/>
          <p:nvPr/>
        </p:nvSpPr>
        <p:spPr>
          <a:xfrm>
            <a:off x="540000" y="3696183"/>
            <a:ext cx="9444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0" name="yt_table_111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494255"/>
              </p:ext>
            </p:extLst>
          </p:nvPr>
        </p:nvGraphicFramePr>
        <p:xfrm>
          <a:off x="540000" y="4175486"/>
          <a:ext cx="8868728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A.171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32" name="yt_shape_11132"/>
              <p:cNvSpPr txBox="1"/>
              <p:nvPr/>
            </p:nvSpPr>
            <p:spPr>
              <a:xfrm>
                <a:off x="540119" y="4701657"/>
                <a:ext cx="11111999" cy="9712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三边的长，且满足关系式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的形状为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等腰直角三角形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32" name="yt_shape_11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01657"/>
                <a:ext cx="11111999" cy="971228"/>
              </a:xfrm>
              <a:prstGeom prst="rect">
                <a:avLst/>
              </a:prstGeom>
              <a:blipFill>
                <a:blip r:embed="rId4"/>
                <a:stretch>
                  <a:fillRect l="-1701" t="-625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454900" title="H_28.801733">
            <a:extLst>
              <a:ext uri="{FF2B5EF4-FFF2-40B4-BE49-F238E27FC236}">
                <a16:creationId xmlns:a16="http://schemas.microsoft.com/office/drawing/2014/main" id="{14AFDA8E-1325-8F00-5963-B235708341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995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1468EE-51B5-1DB4-CAA7-35202293319E}"/>
              </a:ext>
            </a:extLst>
          </p:cNvPr>
          <p:cNvSpPr txBox="1"/>
          <p:nvPr/>
        </p:nvSpPr>
        <p:spPr>
          <a:xfrm>
            <a:off x="7079389" y="22257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264028-EFDF-BDA0-15D3-461EA8E9A1BC}"/>
              </a:ext>
            </a:extLst>
          </p:cNvPr>
          <p:cNvSpPr txBox="1"/>
          <p:nvPr/>
        </p:nvSpPr>
        <p:spPr>
          <a:xfrm>
            <a:off x="8990739" y="36493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2963C9-8226-1FE9-79A6-514C7890C194}"/>
              </a:ext>
            </a:extLst>
          </p:cNvPr>
          <p:cNvSpPr txBox="1"/>
          <p:nvPr/>
        </p:nvSpPr>
        <p:spPr>
          <a:xfrm>
            <a:off x="2853583" y="519231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等腰直角三角形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5" name="yt_shape_11135"/>
          <p:cNvSpPr txBox="1"/>
          <p:nvPr/>
        </p:nvSpPr>
        <p:spPr>
          <a:xfrm>
            <a:off x="540119" y="1481184"/>
            <a:ext cx="67800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角三角形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0A3248-47E6-1075-72E6-992446456B5A}"/>
              </a:ext>
            </a:extLst>
          </p:cNvPr>
          <p:cNvSpPr txBox="1"/>
          <p:nvPr/>
        </p:nvSpPr>
        <p:spPr>
          <a:xfrm>
            <a:off x="450109" y="1909866"/>
            <a:ext cx="629396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7467A6-89BD-76F9-5892-A14324CE1C7B}"/>
              </a:ext>
            </a:extLst>
          </p:cNvPr>
          <p:cNvSpPr txBox="1"/>
          <p:nvPr/>
        </p:nvSpPr>
        <p:spPr>
          <a:xfrm>
            <a:off x="450108" y="2338548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4D91BC-9FCB-4BCB-5C97-3AB07041609D}"/>
              </a:ext>
            </a:extLst>
          </p:cNvPr>
          <p:cNvSpPr txBox="1"/>
          <p:nvPr/>
        </p:nvSpPr>
        <p:spPr>
          <a:xfrm>
            <a:off x="450109" y="2814036"/>
            <a:ext cx="53578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由线段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组成的三角形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FC642E-225A-F812-4AF6-761A2F6F9057}"/>
              </a:ext>
            </a:extLst>
          </p:cNvPr>
          <p:cNvSpPr txBox="1"/>
          <p:nvPr/>
        </p:nvSpPr>
        <p:spPr>
          <a:xfrm>
            <a:off x="450108" y="3267973"/>
            <a:ext cx="3125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132" y="908720"/>
            <a:ext cx="95133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判断由线段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组成三角形是否是直角三角形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1135"/>
          <p:cNvSpPr txBox="1"/>
          <p:nvPr/>
        </p:nvSpPr>
        <p:spPr>
          <a:xfrm>
            <a:off x="540119" y="3787447"/>
            <a:ext cx="526784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是直角三角形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0A3248-47E6-1075-72E6-992446456B5A}"/>
              </a:ext>
            </a:extLst>
          </p:cNvPr>
          <p:cNvSpPr txBox="1"/>
          <p:nvPr/>
        </p:nvSpPr>
        <p:spPr>
          <a:xfrm>
            <a:off x="450109" y="4216129"/>
            <a:ext cx="5645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lang="zh-CN" altLang="zh-CN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i="1" spc="15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pc="15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7467A6-89BD-76F9-5892-A14324CE1C7B}"/>
              </a:ext>
            </a:extLst>
          </p:cNvPr>
          <p:cNvSpPr txBox="1"/>
          <p:nvPr/>
        </p:nvSpPr>
        <p:spPr>
          <a:xfrm>
            <a:off x="450108" y="4649745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4D91BC-9FCB-4BCB-5C97-3AB07041609D}"/>
              </a:ext>
            </a:extLst>
          </p:cNvPr>
          <p:cNvSpPr txBox="1"/>
          <p:nvPr/>
        </p:nvSpPr>
        <p:spPr>
          <a:xfrm>
            <a:off x="450109" y="5125233"/>
            <a:ext cx="48538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由线段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组成的三角形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FC642E-225A-F812-4AF6-761A2F6F9057}"/>
              </a:ext>
            </a:extLst>
          </p:cNvPr>
          <p:cNvSpPr txBox="1"/>
          <p:nvPr/>
        </p:nvSpPr>
        <p:spPr>
          <a:xfrm>
            <a:off x="450108" y="5600721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不是直角三角形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1117938"/>
            <a:ext cx="2600071" cy="42466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勾股数</a:t>
            </a:r>
          </a:p>
        </p:txBody>
      </p:sp>
      <p:sp>
        <p:nvSpPr>
          <p:cNvPr id="11138" name="yt_shape_11138"/>
          <p:cNvSpPr txBox="1"/>
          <p:nvPr/>
        </p:nvSpPr>
        <p:spPr>
          <a:xfrm>
            <a:off x="540000" y="1593406"/>
            <a:ext cx="5975995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在下列各组数中，是勾股数的是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9" name="yt_table_11139" title="H_34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00811"/>
              </p:ext>
            </p:extLst>
          </p:nvPr>
        </p:nvGraphicFramePr>
        <p:xfrm>
          <a:off x="540000" y="2045021"/>
          <a:ext cx="10553066" cy="438912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1141" name="yt_shape_11141"/>
          <p:cNvSpPr txBox="1"/>
          <p:nvPr/>
        </p:nvSpPr>
        <p:spPr>
          <a:xfrm>
            <a:off x="540000" y="2534733"/>
            <a:ext cx="4446730" cy="42466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互逆命题与互逆定理</a:t>
            </a:r>
          </a:p>
        </p:txBody>
      </p:sp>
      <p:sp>
        <p:nvSpPr>
          <p:cNvPr id="11142" name="yt_shape_11142"/>
          <p:cNvSpPr txBox="1"/>
          <p:nvPr/>
        </p:nvSpPr>
        <p:spPr>
          <a:xfrm>
            <a:off x="540119" y="3010202"/>
            <a:ext cx="11244513" cy="8863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下列定理：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同角的余角相等；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线段垂直平分线上的点到这条线段两端的距离相等；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同位角相等，两直线平行；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同角的补角相等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其中有逆定理的有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3" name="yt_table_11143" title="H_34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697639"/>
              </p:ext>
            </p:extLst>
          </p:nvPr>
        </p:nvGraphicFramePr>
        <p:xfrm>
          <a:off x="540000" y="3947400"/>
          <a:ext cx="9935528" cy="438912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sp>
        <p:nvSpPr>
          <p:cNvPr id="11145" name="yt_shape_11145"/>
          <p:cNvSpPr txBox="1"/>
          <p:nvPr/>
        </p:nvSpPr>
        <p:spPr>
          <a:xfrm>
            <a:off x="540119" y="4437112"/>
            <a:ext cx="11111999" cy="13110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命题：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是整数，那么它是有理数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，则它的逆命题为：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如果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是有理数，那么它是整数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 spc="-2500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忽视勾股数是正整数这一条件出错</a:t>
            </a:r>
          </a:p>
        </p:txBody>
      </p:sp>
      <p:sp>
        <p:nvSpPr>
          <p:cNvPr id="2" name="yt_shape_11147">
            <a:extLst>
              <a:ext uri="{FF2B5EF4-FFF2-40B4-BE49-F238E27FC236}">
                <a16:creationId xmlns:a16="http://schemas.microsoft.com/office/drawing/2014/main" id="{A871ACC1-1BBC-F821-AD35-AB19D1412345}"/>
              </a:ext>
            </a:extLst>
          </p:cNvPr>
          <p:cNvSpPr txBox="1"/>
          <p:nvPr/>
        </p:nvSpPr>
        <p:spPr>
          <a:xfrm>
            <a:off x="540119" y="5807394"/>
            <a:ext cx="784830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一组勾股数，若其中两个为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，则第三个数为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700218454970" title="H_28.801733">
            <a:extLst>
              <a:ext uri="{FF2B5EF4-FFF2-40B4-BE49-F238E27FC236}">
                <a16:creationId xmlns:a16="http://schemas.microsoft.com/office/drawing/2014/main" id="{12AE2D9E-B289-1DC1-72F2-6B34B2CDFB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45327"/>
            <a:ext cx="1355917" cy="365782"/>
          </a:xfrm>
          <a:prstGeom prst="rect">
            <a:avLst/>
          </a:prstGeom>
        </p:spPr>
      </p:pic>
      <p:pic>
        <p:nvPicPr>
          <p:cNvPr id="6" name="yt_shape_1700218455025" title="H_28.801733">
            <a:extLst>
              <a:ext uri="{FF2B5EF4-FFF2-40B4-BE49-F238E27FC236}">
                <a16:creationId xmlns:a16="http://schemas.microsoft.com/office/drawing/2014/main" id="{3EF4B1BD-EBF6-74FF-2783-2A958D2A54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62122"/>
            <a:ext cx="1355917" cy="365782"/>
          </a:xfrm>
          <a:prstGeom prst="rect">
            <a:avLst/>
          </a:prstGeom>
        </p:spPr>
      </p:pic>
      <p:pic>
        <p:nvPicPr>
          <p:cNvPr id="8" name="yt_shape_1700218455078" title="H_28.801733">
            <a:extLst>
              <a:ext uri="{FF2B5EF4-FFF2-40B4-BE49-F238E27FC236}">
                <a16:creationId xmlns:a16="http://schemas.microsoft.com/office/drawing/2014/main" id="{240969FB-F91B-DE5C-E923-A719D4B434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35931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38ADC4-EF58-96C2-4079-E1EB8E10A334}"/>
              </a:ext>
            </a:extLst>
          </p:cNvPr>
          <p:cNvSpPr txBox="1"/>
          <p:nvPr/>
        </p:nvSpPr>
        <p:spPr>
          <a:xfrm>
            <a:off x="5555389" y="1546600"/>
            <a:ext cx="3832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C38AF7-3CA6-3E7A-CA38-AB1C8759342D}"/>
              </a:ext>
            </a:extLst>
          </p:cNvPr>
          <p:cNvSpPr txBox="1"/>
          <p:nvPr/>
        </p:nvSpPr>
        <p:spPr>
          <a:xfrm>
            <a:off x="10560496" y="3401464"/>
            <a:ext cx="3832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D2563A-A109-1B3A-84B5-0AB646AFDC94}"/>
              </a:ext>
            </a:extLst>
          </p:cNvPr>
          <p:cNvSpPr txBox="1"/>
          <p:nvPr/>
        </p:nvSpPr>
        <p:spPr>
          <a:xfrm>
            <a:off x="9433771" y="4390306"/>
            <a:ext cx="192474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如果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是有理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586078-8465-86E3-87F6-27D0EE187A71}"/>
              </a:ext>
            </a:extLst>
          </p:cNvPr>
          <p:cNvSpPr txBox="1"/>
          <p:nvPr/>
        </p:nvSpPr>
        <p:spPr>
          <a:xfrm>
            <a:off x="450108" y="4829218"/>
            <a:ext cx="2923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数，那么它是整数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6C2288-E6AC-3B44-B90D-269126F1963B}"/>
              </a:ext>
            </a:extLst>
          </p:cNvPr>
          <p:cNvSpPr txBox="1"/>
          <p:nvPr/>
        </p:nvSpPr>
        <p:spPr>
          <a:xfrm>
            <a:off x="7536707" y="5760588"/>
            <a:ext cx="7896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9" name="yt_shape_11149"/>
          <p:cNvSpPr txBox="1"/>
          <p:nvPr/>
        </p:nvSpPr>
        <p:spPr>
          <a:xfrm>
            <a:off x="540000" y="105733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48" name="yt_image_111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733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1" name="yt_shape_11151"/>
          <p:cNvSpPr txBox="1"/>
          <p:nvPr/>
        </p:nvSpPr>
        <p:spPr>
          <a:xfrm>
            <a:off x="540119" y="169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五根小木棒，其长度分别为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，现将他们摆成两个直角三角形，其中正确的是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152" name="yt_image_111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10212"/>
            <a:ext cx="1401798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53" name="yt_image_111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1798" y="2810212"/>
            <a:ext cx="1267902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6" name="yt_shape_11156"/>
          <p:cNvSpPr txBox="1"/>
          <p:nvPr/>
        </p:nvSpPr>
        <p:spPr>
          <a:xfrm>
            <a:off x="1040865" y="433497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157" name="yt_shape_11157"/>
          <p:cNvSpPr txBox="1"/>
          <p:nvPr/>
        </p:nvSpPr>
        <p:spPr>
          <a:xfrm>
            <a:off x="2744122" y="433497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158" name="yt_image_111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7581" y="2711914"/>
            <a:ext cx="1159327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59" name="yt_image_111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6908" y="3287986"/>
            <a:ext cx="1728619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" name="yt_shape_11162"/>
          <p:cNvSpPr txBox="1"/>
          <p:nvPr/>
        </p:nvSpPr>
        <p:spPr>
          <a:xfrm>
            <a:off x="4555617" y="433497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163" name="yt_shape_11163"/>
          <p:cNvSpPr txBox="1"/>
          <p:nvPr/>
        </p:nvSpPr>
        <p:spPr>
          <a:xfrm>
            <a:off x="6351183" y="433497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94B1D2-5911-725D-978A-A8E64AF816C3}"/>
              </a:ext>
            </a:extLst>
          </p:cNvPr>
          <p:cNvSpPr txBox="1"/>
          <p:nvPr/>
        </p:nvSpPr>
        <p:spPr>
          <a:xfrm>
            <a:off x="5326908" y="21270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1164"/>
          <p:cNvSpPr txBox="1"/>
          <p:nvPr/>
        </p:nvSpPr>
        <p:spPr>
          <a:xfrm>
            <a:off x="540119" y="47971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观察下面几组勾股数：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；并寻找规律，请你写出有以上规律的第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组勾股数：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，第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组勾股数是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D66675-ABD1-E25E-AFF6-5DB907862BAD}"/>
              </a:ext>
            </a:extLst>
          </p:cNvPr>
          <p:cNvSpPr txBox="1"/>
          <p:nvPr/>
        </p:nvSpPr>
        <p:spPr>
          <a:xfrm>
            <a:off x="7765307" y="5225834"/>
            <a:ext cx="1997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2C6307-806F-5605-0A66-52A93F3FBD37}"/>
              </a:ext>
            </a:extLst>
          </p:cNvPr>
          <p:cNvSpPr txBox="1"/>
          <p:nvPr/>
        </p:nvSpPr>
        <p:spPr>
          <a:xfrm>
            <a:off x="1364508" y="5701322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4" name="yt_shape_11164"/>
          <p:cNvSpPr txBox="1"/>
          <p:nvPr/>
        </p:nvSpPr>
        <p:spPr>
          <a:xfrm>
            <a:off x="540119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毕节第一中学月考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1166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420888"/>
            <a:ext cx="1857546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168"/>
          <p:cNvSpPr txBox="1"/>
          <p:nvPr/>
        </p:nvSpPr>
        <p:spPr>
          <a:xfrm>
            <a:off x="540000" y="2400887"/>
            <a:ext cx="617156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2CEBAE-EF25-A1C3-9C5A-D2FE0356CF98}"/>
              </a:ext>
            </a:extLst>
          </p:cNvPr>
          <p:cNvSpPr txBox="1"/>
          <p:nvPr/>
        </p:nvSpPr>
        <p:spPr>
          <a:xfrm>
            <a:off x="449989" y="2354081"/>
            <a:ext cx="629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EFCBA4-68D1-D02A-2BC2-F01DEF180F37}"/>
              </a:ext>
            </a:extLst>
          </p:cNvPr>
          <p:cNvSpPr txBox="1"/>
          <p:nvPr/>
        </p:nvSpPr>
        <p:spPr>
          <a:xfrm>
            <a:off x="449989" y="2829569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F5E2DD-F9E5-A694-B99B-694E87D4DF14}"/>
              </a:ext>
            </a:extLst>
          </p:cNvPr>
          <p:cNvSpPr txBox="1"/>
          <p:nvPr/>
        </p:nvSpPr>
        <p:spPr>
          <a:xfrm>
            <a:off x="449989" y="3305057"/>
            <a:ext cx="3528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09135D-8574-1F73-FC6F-0272D95D388C}"/>
              </a:ext>
            </a:extLst>
          </p:cNvPr>
          <p:cNvSpPr txBox="1"/>
          <p:nvPr/>
        </p:nvSpPr>
        <p:spPr>
          <a:xfrm>
            <a:off x="449989" y="3780546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F45491-69E5-503A-E7AF-FF4F33C97628}"/>
              </a:ext>
            </a:extLst>
          </p:cNvPr>
          <p:cNvSpPr txBox="1"/>
          <p:nvPr/>
        </p:nvSpPr>
        <p:spPr>
          <a:xfrm>
            <a:off x="449989" y="4256033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A5F207-5165-7F01-9574-4B80090281CD}"/>
              </a:ext>
            </a:extLst>
          </p:cNvPr>
          <p:cNvSpPr txBox="1"/>
          <p:nvPr/>
        </p:nvSpPr>
        <p:spPr>
          <a:xfrm>
            <a:off x="449989" y="4731521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2E2DFC-C412-BE44-6682-F289D11B6530}"/>
              </a:ext>
            </a:extLst>
          </p:cNvPr>
          <p:cNvSpPr txBox="1"/>
          <p:nvPr/>
        </p:nvSpPr>
        <p:spPr>
          <a:xfrm>
            <a:off x="449989" y="5207009"/>
            <a:ext cx="1442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9" name="yt_shape_11169"/>
          <p:cNvSpPr txBox="1"/>
          <p:nvPr/>
        </p:nvSpPr>
        <p:spPr>
          <a:xfrm>
            <a:off x="540000" y="1412776"/>
            <a:ext cx="11063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70" name="yt_image_11170" title="H_180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2069" y="1988840"/>
            <a:ext cx="196385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172"/>
          <p:cNvSpPr txBox="1"/>
          <p:nvPr/>
        </p:nvSpPr>
        <p:spPr>
          <a:xfrm>
            <a:off x="540000" y="1988840"/>
            <a:ext cx="656269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1173" title="H_123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8251" y="4005064"/>
            <a:ext cx="1337673" cy="184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49F745B-3EA6-D3E2-6F78-462CC7E39957}"/>
              </a:ext>
            </a:extLst>
          </p:cNvPr>
          <p:cNvSpPr txBox="1"/>
          <p:nvPr/>
        </p:nvSpPr>
        <p:spPr>
          <a:xfrm>
            <a:off x="449989" y="1942034"/>
            <a:ext cx="6679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025C11-B7BE-132B-FFF4-A5E2E6E9FCCA}"/>
              </a:ext>
            </a:extLst>
          </p:cNvPr>
          <p:cNvSpPr txBox="1"/>
          <p:nvPr/>
        </p:nvSpPr>
        <p:spPr>
          <a:xfrm>
            <a:off x="449989" y="2417522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0D6D79-FAB7-FFFF-E86B-941834004E4F}"/>
              </a:ext>
            </a:extLst>
          </p:cNvPr>
          <p:cNvSpPr txBox="1"/>
          <p:nvPr/>
        </p:nvSpPr>
        <p:spPr>
          <a:xfrm>
            <a:off x="449989" y="2893010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407CC3-7E6F-AC97-88DD-143FA3C8F758}"/>
              </a:ext>
            </a:extLst>
          </p:cNvPr>
          <p:cNvSpPr txBox="1"/>
          <p:nvPr/>
        </p:nvSpPr>
        <p:spPr>
          <a:xfrm>
            <a:off x="449989" y="3368498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FD7656-0542-922B-FBED-DC692F7E9953}"/>
              </a:ext>
            </a:extLst>
          </p:cNvPr>
          <p:cNvSpPr txBox="1"/>
          <p:nvPr/>
        </p:nvSpPr>
        <p:spPr>
          <a:xfrm>
            <a:off x="449989" y="3843986"/>
            <a:ext cx="592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D49566-6E0C-747A-5F89-AAA2ED3C8C9B}"/>
              </a:ext>
            </a:extLst>
          </p:cNvPr>
          <p:cNvSpPr txBox="1"/>
          <p:nvPr/>
        </p:nvSpPr>
        <p:spPr>
          <a:xfrm>
            <a:off x="449989" y="4319474"/>
            <a:ext cx="646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3DD3EA-0693-D72D-E4C7-5511998B2D73}"/>
              </a:ext>
            </a:extLst>
          </p:cNvPr>
          <p:cNvSpPr txBox="1"/>
          <p:nvPr/>
        </p:nvSpPr>
        <p:spPr>
          <a:xfrm>
            <a:off x="449989" y="4794962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4732A6A-FBA2-AE08-A179-0618A3C7B2FD}"/>
              </a:ext>
            </a:extLst>
          </p:cNvPr>
          <p:cNvSpPr txBox="1"/>
          <p:nvPr/>
        </p:nvSpPr>
        <p:spPr>
          <a:xfrm>
            <a:off x="449989" y="5270450"/>
            <a:ext cx="620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7" name="yt_shape_11177"/>
          <p:cNvSpPr txBox="1"/>
          <p:nvPr/>
        </p:nvSpPr>
        <p:spPr>
          <a:xfrm>
            <a:off x="540000" y="900000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76" name="yt_image_11176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9" name="yt_shape_11179"/>
          <p:cNvSpPr txBox="1"/>
          <p:nvPr/>
        </p:nvSpPr>
        <p:spPr>
          <a:xfrm>
            <a:off x="540000" y="1597583"/>
            <a:ext cx="1095171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张老师在一次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探究性学习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课中，设计了如下数表：</a:t>
            </a:r>
          </a:p>
        </p:txBody>
      </p:sp>
      <p:graphicFrame>
        <p:nvGraphicFramePr>
          <p:cNvPr id="11180" name="yt_table_11180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917111"/>
              </p:ext>
            </p:extLst>
          </p:nvPr>
        </p:nvGraphicFramePr>
        <p:xfrm>
          <a:off x="540000" y="2236111"/>
          <a:ext cx="11111997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6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1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1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12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6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182" name="yt_shape_11182"/>
          <p:cNvSpPr txBox="1"/>
          <p:nvPr/>
        </p:nvSpPr>
        <p:spPr>
          <a:xfrm>
            <a:off x="540119" y="4773323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请你分别探究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之间的关系，并且用含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的式子表示：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D59604-12E3-915F-BB54-AACB4B390692}"/>
              </a:ext>
            </a:extLst>
          </p:cNvPr>
          <p:cNvSpPr txBox="1"/>
          <p:nvPr/>
        </p:nvSpPr>
        <p:spPr>
          <a:xfrm>
            <a:off x="1059708" y="5202005"/>
            <a:ext cx="119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662AF2-E11F-A794-5803-7EC8280DD111}"/>
              </a:ext>
            </a:extLst>
          </p:cNvPr>
          <p:cNvSpPr txBox="1"/>
          <p:nvPr/>
        </p:nvSpPr>
        <p:spPr>
          <a:xfrm>
            <a:off x="3142508" y="520200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6FCA14-92A9-D43D-80FB-284330611A14}"/>
              </a:ext>
            </a:extLst>
          </p:cNvPr>
          <p:cNvSpPr txBox="1"/>
          <p:nvPr/>
        </p:nvSpPr>
        <p:spPr>
          <a:xfrm>
            <a:off x="4801446" y="5202005"/>
            <a:ext cx="119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1781</Words>
  <Application>Microsoft Office PowerPoint</Application>
  <PresentationFormat>宽屏</PresentationFormat>
  <Paragraphs>152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49</cp:revision>
  <dcterms:created xsi:type="dcterms:W3CDTF">2023-05-05T05:33:04Z</dcterms:created>
  <dcterms:modified xsi:type="dcterms:W3CDTF">2023-11-20T08:10:14Z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