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95" r:id="rId5"/>
    <p:sldId id="369" r:id="rId6"/>
    <p:sldId id="372" r:id="rId7"/>
    <p:sldId id="373" r:id="rId8"/>
    <p:sldId id="375" r:id="rId9"/>
    <p:sldId id="379" r:id="rId10"/>
    <p:sldId id="381" r:id="rId11"/>
    <p:sldId id="383" r:id="rId12"/>
    <p:sldId id="387" r:id="rId13"/>
    <p:sldId id="389" r:id="rId14"/>
    <p:sldId id="396" r:id="rId15"/>
    <p:sldId id="390" r:id="rId16"/>
    <p:sldId id="392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bin"/><Relationship Id="rId5" Type="http://schemas.openxmlformats.org/officeDocument/2006/relationships/image" Target="../media/image33.bin"/><Relationship Id="rId4" Type="http://schemas.openxmlformats.org/officeDocument/2006/relationships/image" Target="../media/image32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bin"/><Relationship Id="rId5" Type="http://schemas.openxmlformats.org/officeDocument/2006/relationships/image" Target="../media/image12.bin"/><Relationship Id="rId4" Type="http://schemas.openxmlformats.org/officeDocument/2006/relationships/image" Target="../media/image1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06" name="yt_image_13406" title="H_25.92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830" y="1913071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409" name="yt_shape_13409"/>
              <p:cNvSpPr txBox="1"/>
              <p:nvPr/>
            </p:nvSpPr>
            <p:spPr>
              <a:xfrm>
                <a:off x="540119" y="2425039"/>
                <a:ext cx="11244513" cy="30921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一次函数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的图象是经过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两点的一条直线，因此一次函数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的图象也称为直线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一次函数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的图象可看作由直线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平移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个单位长度得到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时，向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上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平移；当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时，向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下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平移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一次函数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是常数，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的性质；当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的增大而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  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增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的增大而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减小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409" name="yt_shape_134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25039"/>
                <a:ext cx="11244513" cy="3092193"/>
              </a:xfrm>
              <a:prstGeom prst="rect">
                <a:avLst/>
              </a:prstGeom>
              <a:blipFill>
                <a:blip r:embed="rId3"/>
                <a:stretch>
                  <a:fillRect l="-1681" r="-1247" b="-35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5A6C5B6-545A-64F5-928D-24BA191708B5}"/>
              </a:ext>
            </a:extLst>
          </p:cNvPr>
          <p:cNvSpPr txBox="1"/>
          <p:nvPr/>
        </p:nvSpPr>
        <p:spPr>
          <a:xfrm>
            <a:off x="7162057" y="2378233"/>
            <a:ext cx="637286" cy="7784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4A6019F-89F2-9893-6DCA-CD6C3624010C}"/>
                  </a:ext>
                </a:extLst>
              </p:cNvPr>
              <p:cNvSpPr txBox="1"/>
              <p:nvPr/>
            </p:nvSpPr>
            <p:spPr>
              <a:xfrm>
                <a:off x="8838457" y="2297283"/>
                <a:ext cx="786131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4A6019F-89F2-9893-6DCA-CD6C362401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38457" y="2297283"/>
                <a:ext cx="786131" cy="7784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E088512-913C-CC27-AA1E-C5832B93FF89}"/>
              </a:ext>
            </a:extLst>
          </p:cNvPr>
          <p:cNvSpPr txBox="1"/>
          <p:nvPr/>
        </p:nvSpPr>
        <p:spPr>
          <a:xfrm>
            <a:off x="7408121" y="3035334"/>
            <a:ext cx="1651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AA8B0D1-22A4-D3C1-C757-87073C183E59}"/>
              </a:ext>
            </a:extLst>
          </p:cNvPr>
          <p:cNvSpPr txBox="1"/>
          <p:nvPr/>
        </p:nvSpPr>
        <p:spPr>
          <a:xfrm>
            <a:off x="2888508" y="401405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57E3B40-46D8-D85C-021B-2E9CABA4CD3F}"/>
              </a:ext>
            </a:extLst>
          </p:cNvPr>
          <p:cNvSpPr txBox="1"/>
          <p:nvPr/>
        </p:nvSpPr>
        <p:spPr>
          <a:xfrm>
            <a:off x="6546107" y="401405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1080FE-4F1F-3CB1-0323-7CBDE358443B}"/>
              </a:ext>
            </a:extLst>
          </p:cNvPr>
          <p:cNvSpPr txBox="1"/>
          <p:nvPr/>
        </p:nvSpPr>
        <p:spPr>
          <a:xfrm>
            <a:off x="10723682" y="448954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增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大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BCBD575-8CE0-1A04-C533-B6AE2AD5A7EC}"/>
              </a:ext>
            </a:extLst>
          </p:cNvPr>
          <p:cNvSpPr txBox="1"/>
          <p:nvPr/>
        </p:nvSpPr>
        <p:spPr>
          <a:xfrm>
            <a:off x="4048929" y="4965033"/>
            <a:ext cx="1094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减小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C21F57D-4ABE-E7B8-2A09-87CAC5CC3A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2025" y="1220008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6" name="yt_shape_13476"/>
          <p:cNvSpPr txBox="1"/>
          <p:nvPr/>
        </p:nvSpPr>
        <p:spPr>
          <a:xfrm>
            <a:off x="540000" y="1152955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475" name="yt_image_13475" title="H_50.49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52955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78" name="yt_shape_13478"/>
          <p:cNvSpPr txBox="1"/>
          <p:nvPr/>
        </p:nvSpPr>
        <p:spPr>
          <a:xfrm>
            <a:off x="540000" y="1844824"/>
            <a:ext cx="100957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娄底市中考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将直线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个单位长度，相当于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79" name="yt_table_1347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253427"/>
              </p:ext>
            </p:extLst>
          </p:nvPr>
        </p:nvGraphicFramePr>
        <p:xfrm>
          <a:off x="540000" y="2324127"/>
          <a:ext cx="3768725" cy="1901952"/>
        </p:xfrm>
        <a:graphic>
          <a:graphicData uri="http://schemas.openxmlformats.org/drawingml/2006/table">
            <a:tbl>
              <a:tblPr/>
              <a:tblGrid>
                <a:gridCol w="3768725">
                  <a:extLst>
                    <a:ext uri="{9D8B030D-6E8A-4147-A177-3AD203B41FA5}">
                      <a16:colId xmlns:a16="http://schemas.microsoft.com/office/drawing/2014/main" val="104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向左平移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个单位长度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向左平移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个单位长度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向右平移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个单位长度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向右平移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个单位长度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3D1E5D0-FFF8-3A3B-C000-7A010AB0DEE9}"/>
              </a:ext>
            </a:extLst>
          </p:cNvPr>
          <p:cNvSpPr txBox="1"/>
          <p:nvPr/>
        </p:nvSpPr>
        <p:spPr>
          <a:xfrm>
            <a:off x="9635264" y="179801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3481"/>
          <p:cNvSpPr txBox="1"/>
          <p:nvPr/>
        </p:nvSpPr>
        <p:spPr>
          <a:xfrm>
            <a:off x="540119" y="44371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将直线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轴向下平移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轴的对称点落在平移后的直线上，则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85CD54A-BE78-037C-2AC9-F6E520FA55AD}"/>
              </a:ext>
            </a:extLst>
          </p:cNvPr>
          <p:cNvSpPr txBox="1"/>
          <p:nvPr/>
        </p:nvSpPr>
        <p:spPr>
          <a:xfrm>
            <a:off x="4869708" y="48657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84" name="yt_shape_13484"/>
              <p:cNvSpPr txBox="1"/>
              <p:nvPr/>
            </p:nvSpPr>
            <p:spPr>
              <a:xfrm>
                <a:off x="540000" y="2283276"/>
                <a:ext cx="6232475" cy="37050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，则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这条直线与坐标轴围成的三角形的面积为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484" name="yt_shape_134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83276"/>
                <a:ext cx="6232475" cy="3705053"/>
              </a:xfrm>
              <a:prstGeom prst="rect">
                <a:avLst/>
              </a:prstGeom>
              <a:blipFill>
                <a:blip r:embed="rId2"/>
                <a:stretch>
                  <a:fillRect l="-3033" t="-1483" r="-2055" b="-42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7A40495-3875-B04B-9857-FC620464FE20}"/>
              </a:ext>
            </a:extLst>
          </p:cNvPr>
          <p:cNvSpPr txBox="1"/>
          <p:nvPr/>
        </p:nvSpPr>
        <p:spPr>
          <a:xfrm>
            <a:off x="449989" y="2236470"/>
            <a:ext cx="3497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A9DD83-50F3-4E09-4255-BAA7E5092109}"/>
              </a:ext>
            </a:extLst>
          </p:cNvPr>
          <p:cNvSpPr txBox="1"/>
          <p:nvPr/>
        </p:nvSpPr>
        <p:spPr>
          <a:xfrm>
            <a:off x="449989" y="2711958"/>
            <a:ext cx="3794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7C2420D-6C9A-3D97-BB44-3FDF61AB8650}"/>
                  </a:ext>
                </a:extLst>
              </p:cNvPr>
              <p:cNvSpPr txBox="1"/>
              <p:nvPr/>
            </p:nvSpPr>
            <p:spPr>
              <a:xfrm>
                <a:off x="449989" y="3187446"/>
                <a:ext cx="34741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，则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7C2420D-6C9A-3D97-BB44-3FDF61AB86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7446"/>
                <a:ext cx="3474148" cy="765061"/>
              </a:xfrm>
              <a:prstGeom prst="rect">
                <a:avLst/>
              </a:prstGeom>
              <a:blipFill>
                <a:blip r:embed="rId3"/>
                <a:stretch>
                  <a:fillRect l="-2807" r="-263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A9FA333-E83C-5D91-FD69-7E8639DEBCF8}"/>
              </a:ext>
            </a:extLst>
          </p:cNvPr>
          <p:cNvSpPr txBox="1"/>
          <p:nvPr/>
        </p:nvSpPr>
        <p:spPr>
          <a:xfrm>
            <a:off x="449989" y="3858895"/>
            <a:ext cx="583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97A497D-6E5B-3978-0BEF-2534A88A2054}"/>
              </a:ext>
            </a:extLst>
          </p:cNvPr>
          <p:cNvSpPr txBox="1"/>
          <p:nvPr/>
        </p:nvSpPr>
        <p:spPr>
          <a:xfrm>
            <a:off x="449989" y="4334383"/>
            <a:ext cx="297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0309B85-EC23-2B5A-D1F6-274E080B6789}"/>
                  </a:ext>
                </a:extLst>
              </p:cNvPr>
              <p:cNvSpPr txBox="1"/>
              <p:nvPr/>
            </p:nvSpPr>
            <p:spPr>
              <a:xfrm>
                <a:off x="449989" y="4809871"/>
                <a:ext cx="49854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0309B85-EC23-2B5A-D1F6-274E080B67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09871"/>
                <a:ext cx="4985448" cy="765061"/>
              </a:xfrm>
              <a:prstGeom prst="rect">
                <a:avLst/>
              </a:prstGeom>
              <a:blipFill>
                <a:blip r:embed="rId4"/>
                <a:stretch>
                  <a:fillRect l="-1956" r="-183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1F82B14-8B8D-DB16-43B9-5DE70DC6E247}"/>
              </a:ext>
            </a:extLst>
          </p:cNvPr>
          <p:cNvSpPr txBox="1"/>
          <p:nvPr/>
        </p:nvSpPr>
        <p:spPr>
          <a:xfrm>
            <a:off x="449989" y="5481320"/>
            <a:ext cx="635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这条直线与坐标轴围成的三角形的面积为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3481"/>
              <p:cNvSpPr txBox="1"/>
              <p:nvPr/>
            </p:nvSpPr>
            <p:spPr>
              <a:xfrm>
                <a:off x="540119" y="1052736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轴相交于点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轴相交于点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，求这条直线与坐标轴围成的三角形的面积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" name="yt_shape_134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52736"/>
                <a:ext cx="11111999" cy="1106521"/>
              </a:xfrm>
              <a:prstGeom prst="rect">
                <a:avLst/>
              </a:prstGeom>
              <a:blipFill>
                <a:blip r:embed="rId5"/>
                <a:stretch>
                  <a:fillRect l="-1701" r="-823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6" name="yt_shape_13486"/>
          <p:cNvSpPr txBox="1"/>
          <p:nvPr/>
        </p:nvSpPr>
        <p:spPr>
          <a:xfrm>
            <a:off x="540000" y="2434479"/>
            <a:ext cx="7625485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图象经过点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的值，并写出函数解析式；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依题意有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1042F8-B3E5-5A8A-2A6E-598D3CFFB4A3}"/>
              </a:ext>
            </a:extLst>
          </p:cNvPr>
          <p:cNvSpPr txBox="1"/>
          <p:nvPr/>
        </p:nvSpPr>
        <p:spPr>
          <a:xfrm>
            <a:off x="449989" y="3338649"/>
            <a:ext cx="5676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依题意有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54511B-C164-05E4-D69A-75CFED809000}"/>
              </a:ext>
            </a:extLst>
          </p:cNvPr>
          <p:cNvSpPr txBox="1"/>
          <p:nvPr/>
        </p:nvSpPr>
        <p:spPr>
          <a:xfrm>
            <a:off x="449989" y="3814137"/>
            <a:ext cx="321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7AF4A4-BB63-C744-372F-9DC18894823A}"/>
              </a:ext>
            </a:extLst>
          </p:cNvPr>
          <p:cNvSpPr txBox="1"/>
          <p:nvPr/>
        </p:nvSpPr>
        <p:spPr>
          <a:xfrm>
            <a:off x="449989" y="4289625"/>
            <a:ext cx="3566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89" name="yt_shape_13489"/>
              <p:cNvSpPr txBox="1"/>
              <p:nvPr/>
            </p:nvSpPr>
            <p:spPr>
              <a:xfrm>
                <a:off x="540119" y="1392752"/>
                <a:ext cx="11244513" cy="44324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中的函数图象与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轴交于点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，直线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spc="-150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也经过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且与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，求线段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可得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经过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489" name="yt_shape_134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2752"/>
                <a:ext cx="11244513" cy="4432495"/>
              </a:xfrm>
              <a:prstGeom prst="rect">
                <a:avLst/>
              </a:prstGeom>
              <a:blipFill>
                <a:blip r:embed="rId2"/>
                <a:stretch>
                  <a:fillRect l="-1681" t="-1099" b="-10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E33901C-3F2F-9F58-04FD-870C9B586D42}"/>
                  </a:ext>
                </a:extLst>
              </p:cNvPr>
              <p:cNvSpPr txBox="1"/>
              <p:nvPr/>
            </p:nvSpPr>
            <p:spPr>
              <a:xfrm>
                <a:off x="450108" y="2296922"/>
                <a:ext cx="6860287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由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可得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点坐标为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DE33901C-3F2F-9F58-04FD-870C9B586D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96922"/>
                <a:ext cx="6860287" cy="766077"/>
              </a:xfrm>
              <a:prstGeom prst="rect">
                <a:avLst/>
              </a:prstGeom>
              <a:blipFill>
                <a:blip r:embed="rId3"/>
                <a:stretch>
                  <a:fillRect l="-1422" r="-142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A37019D-F445-EF7E-A784-B50130958FF5}"/>
              </a:ext>
            </a:extLst>
          </p:cNvPr>
          <p:cNvSpPr txBox="1"/>
          <p:nvPr/>
        </p:nvSpPr>
        <p:spPr>
          <a:xfrm>
            <a:off x="450108" y="2969387"/>
            <a:ext cx="6223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经过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07C0A1-9742-1B3E-EF1F-1594C7AE5CFE}"/>
              </a:ext>
            </a:extLst>
          </p:cNvPr>
          <p:cNvSpPr txBox="1"/>
          <p:nvPr/>
        </p:nvSpPr>
        <p:spPr>
          <a:xfrm>
            <a:off x="450108" y="3444875"/>
            <a:ext cx="294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5F01E5-7E10-BCB9-0073-BF8A0796AEE2}"/>
              </a:ext>
            </a:extLst>
          </p:cNvPr>
          <p:cNvSpPr txBox="1"/>
          <p:nvPr/>
        </p:nvSpPr>
        <p:spPr>
          <a:xfrm>
            <a:off x="450108" y="3920363"/>
            <a:ext cx="6164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6E3D166-4AA3-9BB1-6FFB-A0A11FD2EF05}"/>
                  </a:ext>
                </a:extLst>
              </p:cNvPr>
              <p:cNvSpPr txBox="1"/>
              <p:nvPr/>
            </p:nvSpPr>
            <p:spPr>
              <a:xfrm>
                <a:off x="450108" y="4395851"/>
                <a:ext cx="37122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点坐标为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4}">
                <a:extLst>
                  <a:ext uri="{FF2B5EF4-FFF2-40B4-BE49-F238E27FC236}">
                    <a16:creationId xmlns:a16="http://schemas.microsoft.com/office/drawing/2014/main" id="{16E3D166-4AA3-9BB1-6FFB-A0A11FD2EF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95851"/>
                <a:ext cx="3712273" cy="766077"/>
              </a:xfrm>
              <a:prstGeom prst="rect">
                <a:avLst/>
              </a:prstGeom>
              <a:blipFill>
                <a:blip r:embed="rId4"/>
                <a:stretch>
                  <a:fillRect l="-2627" r="-246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E72B5F7-6B19-0B9C-BC4C-A2D6138177DC}"/>
                  </a:ext>
                </a:extLst>
              </p:cNvPr>
              <p:cNvSpPr txBox="1"/>
              <p:nvPr/>
            </p:nvSpPr>
            <p:spPr>
              <a:xfrm>
                <a:off x="450108" y="5068316"/>
                <a:ext cx="3526409" cy="7608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24}">
                <a:extLst>
                  <a:ext uri="{FF2B5EF4-FFF2-40B4-BE49-F238E27FC236}">
                    <a16:creationId xmlns:a16="http://schemas.microsoft.com/office/drawing/2014/main" id="{DE72B5F7-6B19-0B9C-BC4C-A2D6138177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68316"/>
                <a:ext cx="3526409" cy="760870"/>
              </a:xfrm>
              <a:prstGeom prst="rect">
                <a:avLst/>
              </a:prstGeom>
              <a:blipFill>
                <a:blip r:embed="rId5"/>
                <a:stretch>
                  <a:fillRect l="-2768" r="-2941" b="-7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3" name="yt_shape_13493"/>
          <p:cNvSpPr txBox="1"/>
          <p:nvPr/>
        </p:nvSpPr>
        <p:spPr>
          <a:xfrm>
            <a:off x="3369962" y="1456299"/>
            <a:ext cx="5386859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白正" pitchFamily="19"/>
                <a:ea typeface="宋体" pitchFamily="19"/>
              </a:rPr>
              <a:t> </a:t>
            </a:r>
          </a:p>
        </p:txBody>
      </p:sp>
      <p:pic>
        <p:nvPicPr>
          <p:cNvPr id="13492" name="yt_image_1349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505698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95" name="yt_shape_13495"/>
          <p:cNvSpPr txBox="1"/>
          <p:nvPr/>
        </p:nvSpPr>
        <p:spPr>
          <a:xfrm>
            <a:off x="3787676" y="1934724"/>
            <a:ext cx="461664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一次函数的图象与字母系数的关系</a:t>
            </a:r>
          </a:p>
        </p:txBody>
      </p:sp>
      <p:sp>
        <p:nvSpPr>
          <p:cNvPr id="13496" name="yt_shape_13496"/>
          <p:cNvSpPr txBox="1"/>
          <p:nvPr/>
        </p:nvSpPr>
        <p:spPr>
          <a:xfrm>
            <a:off x="540119" y="24208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安徽省中考改编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在同一平面直角坐标系中，一次函数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497" name="yt_image_1349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6129" y="3532687"/>
            <a:ext cx="974687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98" name="yt_image_1349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3025" y="3532687"/>
            <a:ext cx="974687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99" name="yt_image_1349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72064" y="3532687"/>
            <a:ext cx="974687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00" name="yt_image_13500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45386" y="3532687"/>
            <a:ext cx="974687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03" name="yt_shape_13503"/>
          <p:cNvSpPr txBox="1"/>
          <p:nvPr/>
        </p:nvSpPr>
        <p:spPr>
          <a:xfrm>
            <a:off x="2903438" y="4783129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504" name="yt_shape_13504"/>
          <p:cNvSpPr txBox="1"/>
          <p:nvPr/>
        </p:nvSpPr>
        <p:spPr>
          <a:xfrm>
            <a:off x="4998741" y="4783129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505" name="yt_shape_13505"/>
          <p:cNvSpPr txBox="1"/>
          <p:nvPr/>
        </p:nvSpPr>
        <p:spPr>
          <a:xfrm>
            <a:off x="6967780" y="4783129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506" name="yt_shape_13506"/>
          <p:cNvSpPr txBox="1"/>
          <p:nvPr/>
        </p:nvSpPr>
        <p:spPr>
          <a:xfrm>
            <a:off x="8632695" y="4783129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D88E2F-E6B2-5976-AA8C-60BDA5D1D43B}"/>
              </a:ext>
            </a:extLst>
          </p:cNvPr>
          <p:cNvSpPr txBox="1"/>
          <p:nvPr/>
        </p:nvSpPr>
        <p:spPr>
          <a:xfrm>
            <a:off x="4107708" y="28495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7" name="yt_shape_13507"/>
          <p:cNvSpPr txBox="1"/>
          <p:nvPr/>
        </p:nvSpPr>
        <p:spPr>
          <a:xfrm>
            <a:off x="540120" y="10873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的图象经过一、二、四象限，则一次函数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的图象不经过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08" name="yt_table_1350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680626"/>
              </p:ext>
            </p:extLst>
          </p:nvPr>
        </p:nvGraphicFramePr>
        <p:xfrm>
          <a:off x="540000" y="2046779"/>
          <a:ext cx="5480368" cy="950976"/>
        </p:xfrm>
        <a:graphic>
          <a:graphicData uri="http://schemas.openxmlformats.org/drawingml/2006/table">
            <a:tbl>
              <a:tblPr/>
              <a:tblGrid>
                <a:gridCol w="3388043">
                  <a:extLst>
                    <a:ext uri="{9D8B030D-6E8A-4147-A177-3AD203B41FA5}">
                      <a16:colId xmlns:a16="http://schemas.microsoft.com/office/drawing/2014/main" val="10473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4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</a:tbl>
          </a:graphicData>
        </a:graphic>
      </p:graphicFrame>
      <p:sp>
        <p:nvSpPr>
          <p:cNvPr id="13510" name="yt_shape_13510"/>
          <p:cNvSpPr txBox="1"/>
          <p:nvPr/>
        </p:nvSpPr>
        <p:spPr>
          <a:xfrm>
            <a:off x="540119" y="30483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的增大而减小，且此函数图象与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轴的交点在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轴的下方，则下列结论正确的是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11" name="yt_table_135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579138"/>
              </p:ext>
            </p:extLst>
          </p:nvPr>
        </p:nvGraphicFramePr>
        <p:xfrm>
          <a:off x="540000" y="4007768"/>
          <a:ext cx="5843906" cy="950976"/>
        </p:xfrm>
        <a:graphic>
          <a:graphicData uri="http://schemas.openxmlformats.org/drawingml/2006/table">
            <a:tbl>
              <a:tblPr/>
              <a:tblGrid>
                <a:gridCol w="3388043">
                  <a:extLst>
                    <a:ext uri="{9D8B030D-6E8A-4147-A177-3AD203B41FA5}">
                      <a16:colId xmlns:a16="http://schemas.microsoft.com/office/drawing/2014/main" val="10475"/>
                    </a:ext>
                  </a:extLst>
                </a:gridCol>
                <a:gridCol w="2455863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513" name="yt_shape_13513"/>
              <p:cNvSpPr txBox="1"/>
              <p:nvPr/>
            </p:nvSpPr>
            <p:spPr>
              <a:xfrm>
                <a:off x="540119" y="5009322"/>
                <a:ext cx="11111999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的增大而减小，且图象不经过第一象限，则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3513" name="yt_shape_13513" descr="{&quot;rangeId&quot;:2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09322"/>
                <a:ext cx="11111999" cy="1121333"/>
              </a:xfrm>
              <a:prstGeom prst="rect">
                <a:avLst/>
              </a:prstGeom>
              <a:blipFill>
                <a:blip r:embed="rId2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BCA74A5-A66F-2288-678F-A54F0BDA2512}"/>
              </a:ext>
            </a:extLst>
          </p:cNvPr>
          <p:cNvSpPr txBox="1"/>
          <p:nvPr/>
        </p:nvSpPr>
        <p:spPr>
          <a:xfrm>
            <a:off x="1974109" y="15160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AC7B0E-CEDA-EB7B-07E3-64C8F6308DD4}"/>
              </a:ext>
            </a:extLst>
          </p:cNvPr>
          <p:cNvSpPr txBox="1"/>
          <p:nvPr/>
        </p:nvSpPr>
        <p:spPr>
          <a:xfrm>
            <a:off x="5766646" y="347701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54FCCC5-876A-D37D-9DB0-790E16B1EAAF}"/>
                  </a:ext>
                </a:extLst>
              </p:cNvPr>
              <p:cNvSpPr txBox="1"/>
              <p:nvPr/>
            </p:nvSpPr>
            <p:spPr>
              <a:xfrm>
                <a:off x="3109171" y="5357054"/>
                <a:ext cx="1596136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4" name="文本框 3" descr="{'rangeId': 22, 'hasSerialNum': 1, 'mathAnswerShape': 1}">
                <a:extLst>
                  <a:ext uri="{FF2B5EF4-FFF2-40B4-BE49-F238E27FC236}">
                    <a16:creationId xmlns:a16="http://schemas.microsoft.com/office/drawing/2014/main" id="{F54FCCC5-876A-D37D-9DB0-790E16B1EA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9171" y="5357054"/>
                <a:ext cx="1596136" cy="728612"/>
              </a:xfrm>
              <a:prstGeom prst="rect">
                <a:avLst/>
              </a:prstGeom>
              <a:blipFill>
                <a:blip r:embed="rId3"/>
                <a:stretch>
                  <a:fillRect l="-572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3" name="yt_image_13413" title="H_25.92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1159102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416" name="yt_shape_13416"/>
              <p:cNvSpPr txBox="1"/>
              <p:nvPr/>
            </p:nvSpPr>
            <p:spPr>
              <a:xfrm>
                <a:off x="540119" y="1772816"/>
                <a:ext cx="11111999" cy="34715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【例】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已知一次函数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，求字母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的取值范围，使得：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的增大而增大；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函数图象与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轴的交点在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轴的下方；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函数的图象经过第一、二、四象限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【思路分析】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由一次函数的图象和性质知：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2&lt;0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然后解不等式即可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416" name="yt_shape_134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72816"/>
                <a:ext cx="11111999" cy="3471591"/>
              </a:xfrm>
              <a:prstGeom prst="rect">
                <a:avLst/>
              </a:prstGeom>
              <a:blipFill>
                <a:blip r:embed="rId3"/>
                <a:stretch>
                  <a:fillRect l="-1701" t="-15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25" name="yt_shape_13425"/>
              <p:cNvSpPr txBox="1"/>
              <p:nvPr/>
            </p:nvSpPr>
            <p:spPr>
              <a:xfrm>
                <a:off x="540119" y="1446534"/>
                <a:ext cx="11111999" cy="39649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D5004A"/>
                    </a:solidFill>
                    <a:latin typeface="白正" pitchFamily="24"/>
                    <a:ea typeface="黑体" pitchFamily="24"/>
                  </a:rPr>
                  <a:t>【自主解答】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1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1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楷体" pitchFamily="24"/>
                  </a:rPr>
                  <a:t>为任意实数；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易得函数图象与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轴的交点为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交点在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轴的下方，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即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函数的图象经过第一、二、四象限，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425" name="yt_shape_134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46534"/>
                <a:ext cx="11111999" cy="3964932"/>
              </a:xfrm>
              <a:prstGeom prst="rect">
                <a:avLst/>
              </a:prstGeom>
              <a:blipFill>
                <a:blip r:embed="rId2"/>
                <a:stretch>
                  <a:fillRect l="-1701" t="-1229" r="-1153" b="-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3" name="yt_shape_13433"/>
          <p:cNvSpPr txBox="1"/>
          <p:nvPr/>
        </p:nvSpPr>
        <p:spPr>
          <a:xfrm>
            <a:off x="540000" y="1448779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432" name="yt_image_13432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48779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35" name="yt_shape_13435"/>
          <p:cNvSpPr txBox="1"/>
          <p:nvPr/>
        </p:nvSpPr>
        <p:spPr>
          <a:xfrm>
            <a:off x="540000" y="2152076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一次函数的图象</a:t>
            </a:r>
          </a:p>
        </p:txBody>
      </p:sp>
      <p:sp>
        <p:nvSpPr>
          <p:cNvPr id="13436" name="yt_shape_13436"/>
          <p:cNvSpPr txBox="1"/>
          <p:nvPr/>
        </p:nvSpPr>
        <p:spPr>
          <a:xfrm>
            <a:off x="540000" y="2656386"/>
            <a:ext cx="107112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沈阳市中考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在平面直角坐标系中，一次函数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437" name="yt_image_13437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288053"/>
            <a:ext cx="983860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38" name="yt_image_13438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83860" y="3288053"/>
            <a:ext cx="983860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39" name="yt_image_13439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27720" y="3288053"/>
            <a:ext cx="983860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40" name="yt_image_13440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1580" y="3288053"/>
            <a:ext cx="983860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43" name="yt_shape_13443"/>
          <p:cNvSpPr txBox="1"/>
          <p:nvPr/>
        </p:nvSpPr>
        <p:spPr>
          <a:xfrm>
            <a:off x="831896" y="430189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444" name="yt_shape_13444"/>
          <p:cNvSpPr txBox="1"/>
          <p:nvPr/>
        </p:nvSpPr>
        <p:spPr>
          <a:xfrm>
            <a:off x="2184163" y="430189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445" name="yt_shape_13445"/>
          <p:cNvSpPr txBox="1"/>
          <p:nvPr/>
        </p:nvSpPr>
        <p:spPr>
          <a:xfrm>
            <a:off x="3528023" y="430189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446" name="yt_shape_13446"/>
          <p:cNvSpPr txBox="1"/>
          <p:nvPr/>
        </p:nvSpPr>
        <p:spPr>
          <a:xfrm>
            <a:off x="4863476" y="430189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3447" name="yt_shape_13447"/>
          <p:cNvSpPr txBox="1"/>
          <p:nvPr/>
        </p:nvSpPr>
        <p:spPr>
          <a:xfrm>
            <a:off x="540000" y="4814534"/>
            <a:ext cx="108827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的图象经过第一、二、三象限，则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48" name="yt_table_1344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997821"/>
              </p:ext>
            </p:extLst>
          </p:nvPr>
        </p:nvGraphicFramePr>
        <p:xfrm>
          <a:off x="540000" y="5293837"/>
          <a:ext cx="7505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46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6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64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</a:tbl>
          </a:graphicData>
        </a:graphic>
      </p:graphicFrame>
      <p:pic>
        <p:nvPicPr>
          <p:cNvPr id="3" name="yt_shape_1700218817523">
            <a:extLst>
              <a:ext uri="{FF2B5EF4-FFF2-40B4-BE49-F238E27FC236}">
                <a16:creationId xmlns:a16="http://schemas.microsoft.com/office/drawing/2014/main" id="{102F1E7F-EA4B-362C-DE37-F1FD68D43D5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9375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BE1084-19A3-9FCF-6CA9-62342F1CC3AA}"/>
              </a:ext>
            </a:extLst>
          </p:cNvPr>
          <p:cNvSpPr txBox="1"/>
          <p:nvPr/>
        </p:nvSpPr>
        <p:spPr>
          <a:xfrm>
            <a:off x="10244864" y="260958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6A49D5-5E5F-ED81-C358-FD20EE85F231}"/>
              </a:ext>
            </a:extLst>
          </p:cNvPr>
          <p:cNvSpPr txBox="1"/>
          <p:nvPr/>
        </p:nvSpPr>
        <p:spPr>
          <a:xfrm>
            <a:off x="10397264" y="47677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50" name="yt_shape_13450"/>
              <p:cNvSpPr txBox="1"/>
              <p:nvPr/>
            </p:nvSpPr>
            <p:spPr>
              <a:xfrm>
                <a:off x="540000" y="1789878"/>
                <a:ext cx="9404819" cy="25603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画出这个函数的图象；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略；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写出这个函数的图象与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轴的交点的坐标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轴的交点坐标为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轴的交点坐标为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450" name="yt_shape_134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89878"/>
                <a:ext cx="9404819" cy="2560381"/>
              </a:xfrm>
              <a:prstGeom prst="rect">
                <a:avLst/>
              </a:prstGeom>
              <a:blipFill>
                <a:blip r:embed="rId2"/>
                <a:stretch>
                  <a:fillRect l="-2010" t="-2143" r="-1038" b="-3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71B2A87-7C4E-36C5-7726-7A5892FC9BC7}"/>
              </a:ext>
            </a:extLst>
          </p:cNvPr>
          <p:cNvSpPr txBox="1"/>
          <p:nvPr/>
        </p:nvSpPr>
        <p:spPr>
          <a:xfrm>
            <a:off x="449989" y="2694048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略；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CD3EBD-5B40-8FD2-F6AD-A324F0F00B4A}"/>
                  </a:ext>
                </a:extLst>
              </p:cNvPr>
              <p:cNvSpPr txBox="1"/>
              <p:nvPr/>
            </p:nvSpPr>
            <p:spPr>
              <a:xfrm>
                <a:off x="449989" y="3645024"/>
                <a:ext cx="949394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轴的交点坐标为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轴的交点坐标为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CD3EBD-5B40-8FD2-F6AD-A324F0F00B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45024"/>
                <a:ext cx="9493948" cy="727279"/>
              </a:xfrm>
              <a:prstGeom prst="rect">
                <a:avLst/>
              </a:prstGeom>
              <a:blipFill>
                <a:blip r:embed="rId3"/>
                <a:stretch>
                  <a:fillRect l="-1028" r="-1028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6" name="yt_shape_13456"/>
          <p:cNvSpPr txBox="1"/>
          <p:nvPr/>
        </p:nvSpPr>
        <p:spPr>
          <a:xfrm>
            <a:off x="540000" y="2016043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一次函数的平移</a:t>
            </a:r>
          </a:p>
        </p:txBody>
      </p:sp>
      <p:sp>
        <p:nvSpPr>
          <p:cNvPr id="13457" name="yt_shape_13457"/>
          <p:cNvSpPr txBox="1"/>
          <p:nvPr/>
        </p:nvSpPr>
        <p:spPr>
          <a:xfrm>
            <a:off x="540119" y="25203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曲靖市期末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把函数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个单位长度，则下列各坐标所表示的点在平移后的直线上的是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58" name="yt_table_134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768805"/>
              </p:ext>
            </p:extLst>
          </p:nvPr>
        </p:nvGraphicFramePr>
        <p:xfrm>
          <a:off x="540000" y="3479788"/>
          <a:ext cx="6199823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  <a:gridCol w="3091180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</a:tbl>
          </a:graphicData>
        </a:graphic>
      </p:graphicFrame>
      <p:pic>
        <p:nvPicPr>
          <p:cNvPr id="3" name="yt_shape_1700218817589" title="H_28.801733">
            <a:extLst>
              <a:ext uri="{FF2B5EF4-FFF2-40B4-BE49-F238E27FC236}">
                <a16:creationId xmlns:a16="http://schemas.microsoft.com/office/drawing/2014/main" id="{F2B68443-97AC-9550-F8E3-4485756B94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5772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B4F49CB-9CCF-AA85-F6C8-0B19DB9A403D}"/>
              </a:ext>
            </a:extLst>
          </p:cNvPr>
          <p:cNvSpPr txBox="1"/>
          <p:nvPr/>
        </p:nvSpPr>
        <p:spPr>
          <a:xfrm>
            <a:off x="4412508" y="29490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0" name="yt_shape_13460"/>
          <p:cNvSpPr txBox="1"/>
          <p:nvPr/>
        </p:nvSpPr>
        <p:spPr>
          <a:xfrm>
            <a:off x="540000" y="2191392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一次函数的性质</a:t>
            </a:r>
          </a:p>
        </p:txBody>
      </p:sp>
      <p:sp>
        <p:nvSpPr>
          <p:cNvPr id="13461" name="yt_shape_13461"/>
          <p:cNvSpPr txBox="1"/>
          <p:nvPr/>
        </p:nvSpPr>
        <p:spPr>
          <a:xfrm>
            <a:off x="540119" y="269570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郴州市中考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的增大而增大，则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的值可以是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答案不唯一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任写一个符合条件的数即可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462" name="yt_shape_13462"/>
          <p:cNvSpPr txBox="1"/>
          <p:nvPr/>
        </p:nvSpPr>
        <p:spPr>
          <a:xfrm>
            <a:off x="540119" y="3655137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的图象上，则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3" name="yt_shape_1700218817648">
            <a:extLst>
              <a:ext uri="{FF2B5EF4-FFF2-40B4-BE49-F238E27FC236}">
                <a16:creationId xmlns:a16="http://schemas.microsoft.com/office/drawing/2014/main" id="{515817DF-BEE6-7C6B-D00A-1FB9DBFB93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3306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0BF928-E74F-7AA5-7EA1-13521F49A6E7}"/>
              </a:ext>
            </a:extLst>
          </p:cNvPr>
          <p:cNvSpPr txBox="1"/>
          <p:nvPr/>
        </p:nvSpPr>
        <p:spPr>
          <a:xfrm>
            <a:off x="1059708" y="3124384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350EF1-FE30-A1DD-C168-236536F79317}"/>
              </a:ext>
            </a:extLst>
          </p:cNvPr>
          <p:cNvSpPr txBox="1"/>
          <p:nvPr/>
        </p:nvSpPr>
        <p:spPr>
          <a:xfrm>
            <a:off x="8735271" y="3608331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64" name="yt_shape_13464"/>
              <p:cNvSpPr txBox="1"/>
              <p:nvPr/>
            </p:nvSpPr>
            <p:spPr>
              <a:xfrm>
                <a:off x="540000" y="2085538"/>
                <a:ext cx="6804748" cy="30469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为何值时，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的增大而增大？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为何值时，函数图象经过原点？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为何值时，这条直线平行于直线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464" name="yt_shape_13464" descr="{&quot;rangeId&quot;:1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85538"/>
                <a:ext cx="6804748" cy="3046924"/>
              </a:xfrm>
              <a:prstGeom prst="rect">
                <a:avLst/>
              </a:prstGeom>
              <a:blipFill>
                <a:blip r:embed="rId2"/>
                <a:stretch>
                  <a:fillRect l="-2778" t="-1600" r="-1703" b="-2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D312332-14D2-2D40-DF91-53351F9BBD2E}"/>
              </a:ext>
            </a:extLst>
          </p:cNvPr>
          <p:cNvSpPr txBox="1"/>
          <p:nvPr/>
        </p:nvSpPr>
        <p:spPr>
          <a:xfrm>
            <a:off x="449989" y="2514220"/>
            <a:ext cx="5041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B8948B-8204-9866-DB55-B41B59E10D18}"/>
              </a:ext>
            </a:extLst>
          </p:cNvPr>
          <p:cNvSpPr txBox="1"/>
          <p:nvPr/>
        </p:nvSpPr>
        <p:spPr>
          <a:xfrm>
            <a:off x="449989" y="3465196"/>
            <a:ext cx="6176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BAA918D-9E9A-E222-151B-44D3083D4E3D}"/>
                  </a:ext>
                </a:extLst>
              </p:cNvPr>
              <p:cNvSpPr txBox="1"/>
              <p:nvPr/>
            </p:nvSpPr>
            <p:spPr>
              <a:xfrm>
                <a:off x="449989" y="4416172"/>
                <a:ext cx="6533262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且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1}">
                <a:extLst>
                  <a:ext uri="{FF2B5EF4-FFF2-40B4-BE49-F238E27FC236}">
                    <a16:creationId xmlns:a16="http://schemas.microsoft.com/office/drawing/2014/main" id="{EBAA918D-9E9A-E222-151B-44D3083D4E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16172"/>
                <a:ext cx="6533262" cy="733629"/>
              </a:xfrm>
              <a:prstGeom prst="rect">
                <a:avLst/>
              </a:prstGeom>
              <a:blipFill>
                <a:blip r:embed="rId3"/>
                <a:stretch>
                  <a:fillRect l="-1493" r="-1399" b="-8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3463"/>
          <p:cNvSpPr txBox="1"/>
          <p:nvPr/>
        </p:nvSpPr>
        <p:spPr>
          <a:xfrm>
            <a:off x="540000" y="1556792"/>
            <a:ext cx="62404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1" name="yt_shape_13471"/>
          <p:cNvSpPr txBox="1"/>
          <p:nvPr/>
        </p:nvSpPr>
        <p:spPr>
          <a:xfrm>
            <a:off x="540000" y="2401744"/>
            <a:ext cx="721671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忽视正比例函数是特殊的一次函数而致错</a:t>
            </a:r>
          </a:p>
        </p:txBody>
      </p:sp>
      <p:sp>
        <p:nvSpPr>
          <p:cNvPr id="13472" name="yt_shape_13472"/>
          <p:cNvSpPr txBox="1"/>
          <p:nvPr/>
        </p:nvSpPr>
        <p:spPr>
          <a:xfrm>
            <a:off x="540120" y="29060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下关一中月考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不经过第三象限，则下列选项正确的是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73" name="yt_table_134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806630"/>
              </p:ext>
            </p:extLst>
          </p:nvPr>
        </p:nvGraphicFramePr>
        <p:xfrm>
          <a:off x="540000" y="3865489"/>
          <a:ext cx="5707380" cy="950976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470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104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9"/>
                  </a:ext>
                </a:extLst>
              </a:tr>
            </a:tbl>
          </a:graphicData>
        </a:graphic>
      </p:graphicFrame>
      <p:pic>
        <p:nvPicPr>
          <p:cNvPr id="3" name="yt_shape_1700218817714" title="H_28.801733">
            <a:extLst>
              <a:ext uri="{FF2B5EF4-FFF2-40B4-BE49-F238E27FC236}">
                <a16:creationId xmlns:a16="http://schemas.microsoft.com/office/drawing/2014/main" id="{35E17285-0E7A-D380-1EFB-3FED623AD1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4342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66915A-01BC-B186-8E3C-4C84456D0FF1}"/>
              </a:ext>
            </a:extLst>
          </p:cNvPr>
          <p:cNvSpPr txBox="1"/>
          <p:nvPr/>
        </p:nvSpPr>
        <p:spPr>
          <a:xfrm>
            <a:off x="1059709" y="33347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2088</Words>
  <Application>Microsoft Office PowerPoint</Application>
  <PresentationFormat>宽屏</PresentationFormat>
  <Paragraphs>137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2023-11-20T08:13:37Z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