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69" r:id="rId6"/>
    <p:sldId id="373" r:id="rId7"/>
    <p:sldId id="374" r:id="rId8"/>
    <p:sldId id="378" r:id="rId9"/>
    <p:sldId id="381" r:id="rId10"/>
    <p:sldId id="387" r:id="rId11"/>
    <p:sldId id="398" r:id="rId12"/>
    <p:sldId id="389" r:id="rId13"/>
    <p:sldId id="390" r:id="rId14"/>
    <p:sldId id="395" r:id="rId15"/>
    <p:sldId id="399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50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78" name="yt_image_10578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2276872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81" name="yt_shape_10581"/>
          <p:cNvSpPr txBox="1"/>
          <p:nvPr/>
        </p:nvSpPr>
        <p:spPr>
          <a:xfrm>
            <a:off x="540119" y="297457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二次根式的混合运算：二次根式混合运算的顺序与有理数的运算顺序相同，先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乘方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，再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乘除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，最后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加减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，有括号的先算括号里面的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在二次根式的混合运算中，乘法公式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平方差公式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完全平方公式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仍然适用，最后结果一定要化成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最简二次根式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A192963-E57B-678F-E00E-6EE867E748C0}"/>
              </a:ext>
            </a:extLst>
          </p:cNvPr>
          <p:cNvSpPr txBox="1"/>
          <p:nvPr/>
        </p:nvSpPr>
        <p:spPr>
          <a:xfrm>
            <a:off x="1059708" y="340325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乘方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43DF9B-9387-4ED0-1199-41561372A090}"/>
              </a:ext>
            </a:extLst>
          </p:cNvPr>
          <p:cNvSpPr txBox="1"/>
          <p:nvPr/>
        </p:nvSpPr>
        <p:spPr>
          <a:xfrm>
            <a:off x="2888508" y="340325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乘除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041740-6F61-C8CB-DF30-457D6434B4FC}"/>
              </a:ext>
            </a:extLst>
          </p:cNvPr>
          <p:cNvSpPr txBox="1"/>
          <p:nvPr/>
        </p:nvSpPr>
        <p:spPr>
          <a:xfrm>
            <a:off x="5022108" y="340325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加减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CA9938-2BAD-D903-7D6B-A0358BBA9493}"/>
              </a:ext>
            </a:extLst>
          </p:cNvPr>
          <p:cNvSpPr txBox="1"/>
          <p:nvPr/>
        </p:nvSpPr>
        <p:spPr>
          <a:xfrm>
            <a:off x="6165108" y="387874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平方差公式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FF8861-0B3D-9BFA-C757-8509FEFA2FBB}"/>
              </a:ext>
            </a:extLst>
          </p:cNvPr>
          <p:cNvSpPr txBox="1"/>
          <p:nvPr/>
        </p:nvSpPr>
        <p:spPr>
          <a:xfrm>
            <a:off x="8603507" y="387874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完全平方公式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EEFEF8-6315-6111-FD45-4C352C3B9745}"/>
              </a:ext>
            </a:extLst>
          </p:cNvPr>
          <p:cNvSpPr txBox="1"/>
          <p:nvPr/>
        </p:nvSpPr>
        <p:spPr>
          <a:xfrm>
            <a:off x="4717308" y="4354230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最简二次根式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9A6EC20-4F69-0736-7F41-8D7F3A45E9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1450107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79" name="yt_shape_10679"/>
              <p:cNvSpPr txBox="1"/>
              <p:nvPr/>
            </p:nvSpPr>
            <p:spPr>
              <a:xfrm>
                <a:off x="540000" y="1887855"/>
                <a:ext cx="4482509" cy="34422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79" name="yt_shape_10679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87855"/>
                <a:ext cx="4482509" cy="3442289"/>
              </a:xfrm>
              <a:prstGeom prst="rect">
                <a:avLst/>
              </a:prstGeom>
              <a:blipFill>
                <a:blip r:embed="rId2"/>
                <a:stretch>
                  <a:fillRect l="-4218" r="-3401" b="-2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4E10696-A3D4-8DE3-C667-9212D62D86EF}"/>
                  </a:ext>
                </a:extLst>
              </p:cNvPr>
              <p:cNvSpPr txBox="1"/>
              <p:nvPr/>
            </p:nvSpPr>
            <p:spPr>
              <a:xfrm>
                <a:off x="449989" y="2808599"/>
                <a:ext cx="3817302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64E10696-A3D4-8DE3-C667-9212D62D86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08599"/>
                <a:ext cx="3817302" cy="1061161"/>
              </a:xfrm>
              <a:prstGeom prst="rect">
                <a:avLst/>
              </a:prstGeom>
              <a:blipFill>
                <a:blip r:embed="rId3"/>
                <a:stretch>
                  <a:fillRect l="-2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7F2C3B6-35B6-D1AE-46ED-BE3735DEA258}"/>
                  </a:ext>
                </a:extLst>
              </p:cNvPr>
              <p:cNvSpPr txBox="1"/>
              <p:nvPr/>
            </p:nvSpPr>
            <p:spPr>
              <a:xfrm>
                <a:off x="449989" y="3776148"/>
                <a:ext cx="2042414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8}">
                <a:extLst>
                  <a:ext uri="{FF2B5EF4-FFF2-40B4-BE49-F238E27FC236}">
                    <a16:creationId xmlns:a16="http://schemas.microsoft.com/office/drawing/2014/main" id="{07F2C3B6-35B6-D1AE-46ED-BE3735DEA2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76148"/>
                <a:ext cx="2042414" cy="852437"/>
              </a:xfrm>
              <a:prstGeom prst="rect">
                <a:avLst/>
              </a:prstGeom>
              <a:blipFill>
                <a:blip r:embed="rId4"/>
                <a:stretch>
                  <a:fillRect l="-4776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CF61E76-9138-FB87-262F-EE3A5DAD0789}"/>
                  </a:ext>
                </a:extLst>
              </p:cNvPr>
              <p:cNvSpPr txBox="1"/>
              <p:nvPr/>
            </p:nvSpPr>
            <p:spPr>
              <a:xfrm>
                <a:off x="449989" y="4534973"/>
                <a:ext cx="1421575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8}">
                <a:extLst>
                  <a:ext uri="{FF2B5EF4-FFF2-40B4-BE49-F238E27FC236}">
                    <a16:creationId xmlns:a16="http://schemas.microsoft.com/office/drawing/2014/main" id="{FCF61E76-9138-FB87-262F-EE3A5DAD07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34973"/>
                <a:ext cx="1421575" cy="808686"/>
              </a:xfrm>
              <a:prstGeom prst="rect">
                <a:avLst/>
              </a:prstGeom>
              <a:blipFill>
                <a:blip r:embed="rId5"/>
                <a:stretch>
                  <a:fillRect l="-6867" r="-6867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83" name="yt_shape_10683"/>
              <p:cNvSpPr txBox="1"/>
              <p:nvPr/>
            </p:nvSpPr>
            <p:spPr>
              <a:xfrm>
                <a:off x="540119" y="1584181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在一个边长为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的正方形内部挖去一个边长为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的正方形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，求剩余部分的面积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83" name="yt_shape_106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84181"/>
                <a:ext cx="11111999" cy="958724"/>
              </a:xfrm>
              <a:prstGeom prst="rect">
                <a:avLst/>
              </a:prstGeom>
              <a:blipFill>
                <a:blip r:embed="rId2"/>
                <a:stretch>
                  <a:fillRect l="-170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85" name="yt_image_10685" title="H_107.5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2746057"/>
            <a:ext cx="1365885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87" name="yt_shape_10687"/>
              <p:cNvSpPr txBox="1"/>
              <p:nvPr/>
            </p:nvSpPr>
            <p:spPr>
              <a:xfrm>
                <a:off x="540000" y="2906705"/>
                <a:ext cx="4924425" cy="20097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解：根据题意，得剩余部分的面积为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687" name="yt_shape_106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06705"/>
                <a:ext cx="4924425" cy="2009717"/>
              </a:xfrm>
              <a:prstGeom prst="rect">
                <a:avLst/>
              </a:prstGeom>
              <a:blipFill>
                <a:blip r:embed="rId4"/>
                <a:stretch>
                  <a:fillRect l="-3841" t="-2736" r="-2850" b="-8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5F3C2B0-5F97-D4DA-399C-CE2B8E448BBF}"/>
              </a:ext>
            </a:extLst>
          </p:cNvPr>
          <p:cNvSpPr txBox="1"/>
          <p:nvPr/>
        </p:nvSpPr>
        <p:spPr>
          <a:xfrm>
            <a:off x="449989" y="2859899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解：根据题意，得剩余部分的面积为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4E45DB0-EE70-E161-3EF5-4A33E7C5F5D3}"/>
                  </a:ext>
                </a:extLst>
              </p:cNvPr>
              <p:cNvSpPr txBox="1"/>
              <p:nvPr/>
            </p:nvSpPr>
            <p:spPr>
              <a:xfrm>
                <a:off x="754789" y="3335387"/>
                <a:ext cx="399059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4E45DB0-EE70-E161-3EF5-4A33E7C5F5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789" y="3335387"/>
                <a:ext cx="3990594" cy="618694"/>
              </a:xfrm>
              <a:prstGeom prst="rect">
                <a:avLst/>
              </a:prstGeom>
              <a:blipFill>
                <a:blip r:embed="rId5"/>
                <a:stretch>
                  <a:fillRect l="-2446" r="-765" b="-8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959EDC8-38F4-1923-3D3D-6A32CA3F9C68}"/>
                  </a:ext>
                </a:extLst>
              </p:cNvPr>
              <p:cNvSpPr txBox="1"/>
              <p:nvPr/>
            </p:nvSpPr>
            <p:spPr>
              <a:xfrm>
                <a:off x="449989" y="3860469"/>
                <a:ext cx="4606290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959EDC8-38F4-1923-3D3D-6A32CA3F9C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0469"/>
                <a:ext cx="4606290" cy="618693"/>
              </a:xfrm>
              <a:prstGeom prst="rect">
                <a:avLst/>
              </a:prstGeom>
              <a:blipFill>
                <a:blip r:embed="rId6"/>
                <a:stretch>
                  <a:fillRect l="-2119" r="-2119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956A2D9-D723-A895-C213-EB139C877126}"/>
                  </a:ext>
                </a:extLst>
              </p:cNvPr>
              <p:cNvSpPr txBox="1"/>
              <p:nvPr/>
            </p:nvSpPr>
            <p:spPr>
              <a:xfrm>
                <a:off x="449989" y="4385550"/>
                <a:ext cx="233286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956A2D9-D723-A895-C213-EB139C8771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85550"/>
                <a:ext cx="2332864" cy="558242"/>
              </a:xfrm>
              <a:prstGeom prst="rect">
                <a:avLst/>
              </a:prstGeom>
              <a:blipFill>
                <a:blip r:embed="rId7"/>
                <a:stretch>
                  <a:fillRect l="-4178" r="-3655" b="-20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0" name="yt_shape_10690"/>
          <p:cNvSpPr txBox="1"/>
          <p:nvPr/>
        </p:nvSpPr>
        <p:spPr>
          <a:xfrm>
            <a:off x="540000" y="1931992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689" name="yt_image_10689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31992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92" name="yt_shape_10692"/>
              <p:cNvSpPr txBox="1"/>
              <p:nvPr/>
            </p:nvSpPr>
            <p:spPr>
              <a:xfrm>
                <a:off x="540000" y="2629575"/>
                <a:ext cx="7557453" cy="31365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观察下列运算：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楷体" pitchFamily="24"/>
                </a:endParaRP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…</a:t>
                </a:r>
              </a:p>
            </p:txBody>
          </p:sp>
        </mc:Choice>
        <mc:Fallback xmlns="">
          <p:sp>
            <p:nvSpPr>
              <p:cNvPr id="10692" name="yt_shape_106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29575"/>
                <a:ext cx="7557453" cy="3136564"/>
              </a:xfrm>
              <a:prstGeom prst="rect">
                <a:avLst/>
              </a:prstGeom>
              <a:blipFill>
                <a:blip r:embed="rId3"/>
                <a:stretch>
                  <a:fillRect l="-2502" t="-1553" r="-1291" b="-27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99" name="yt_shape_10699"/>
              <p:cNvSpPr txBox="1"/>
              <p:nvPr/>
            </p:nvSpPr>
            <p:spPr>
              <a:xfrm>
                <a:off x="540000" y="1379868"/>
                <a:ext cx="5027530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的倒数是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699" name="yt_shape_106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868"/>
                <a:ext cx="5027530" cy="469167"/>
              </a:xfrm>
              <a:prstGeom prst="rect">
                <a:avLst/>
              </a:prstGeom>
              <a:blipFill>
                <a:blip r:embed="rId2"/>
                <a:stretch>
                  <a:fillRect l="-3762" t="-2597" r="-2549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03" name="yt_shape_10703"/>
              <p:cNvSpPr txBox="1"/>
              <p:nvPr/>
            </p:nvSpPr>
            <p:spPr>
              <a:xfrm>
                <a:off x="540000" y="2051714"/>
                <a:ext cx="8435579" cy="24318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通过观察你得出什么规律？用含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的式子表示出来；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为正整数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利用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中你发现的规律计算：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2024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03" name="yt_shape_107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51714"/>
                <a:ext cx="8435579" cy="2431820"/>
              </a:xfrm>
              <a:prstGeom prst="rect">
                <a:avLst/>
              </a:prstGeom>
              <a:blipFill>
                <a:blip r:embed="rId3"/>
                <a:stretch>
                  <a:fillRect l="-2242" t="-2261" r="-1302" b="-20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74543DF-C5A5-5C52-4F9D-A8950D4ACFCB}"/>
                  </a:ext>
                </a:extLst>
              </p:cNvPr>
              <p:cNvSpPr txBox="1"/>
              <p:nvPr/>
            </p:nvSpPr>
            <p:spPr>
              <a:xfrm>
                <a:off x="3777643" y="1301374"/>
                <a:ext cx="1526541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74543DF-C5A5-5C52-4F9D-A8950D4ACF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7643" y="1301374"/>
                <a:ext cx="1526541" cy="558242"/>
              </a:xfrm>
              <a:prstGeom prst="rect">
                <a:avLst/>
              </a:prstGeom>
              <a:blipFill>
                <a:blip r:embed="rId4"/>
                <a:stretch>
                  <a:fillRect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2516BEF-9E45-E09B-AB8B-DD5E0374D0A8}"/>
              </a:ext>
            </a:extLst>
          </p:cNvPr>
          <p:cNvCxnSpPr/>
          <p:nvPr/>
        </p:nvCxnSpPr>
        <p:spPr>
          <a:xfrm>
            <a:off x="3562854" y="1831860"/>
            <a:ext cx="165131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207AFEF-05CE-581A-3092-FC8C6234B6E2}"/>
                  </a:ext>
                </a:extLst>
              </p:cNvPr>
              <p:cNvSpPr txBox="1"/>
              <p:nvPr/>
            </p:nvSpPr>
            <p:spPr>
              <a:xfrm>
                <a:off x="449989" y="2480396"/>
                <a:ext cx="6693536" cy="8318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为正整数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207AFEF-05CE-581A-3092-FC8C6234B6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80396"/>
                <a:ext cx="6693536" cy="831863"/>
              </a:xfrm>
              <a:prstGeom prst="rect">
                <a:avLst/>
              </a:prstGeom>
              <a:blipFill>
                <a:blip r:embed="rId5"/>
                <a:stretch>
                  <a:fillRect l="-1457" r="-1366" b="-1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0709"/>
              <p:cNvSpPr txBox="1"/>
              <p:nvPr/>
            </p:nvSpPr>
            <p:spPr>
              <a:xfrm>
                <a:off x="540119" y="4581128"/>
                <a:ext cx="11111999" cy="15524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⁠⁠</a:t>
                </a:r>
              </a:p>
            </p:txBody>
          </p:sp>
        </mc:Choice>
        <mc:Fallback xmlns="">
          <p:sp>
            <p:nvSpPr>
              <p:cNvPr id="8" name="yt_shape_107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81128"/>
                <a:ext cx="11111999" cy="1552413"/>
              </a:xfrm>
              <a:prstGeom prst="rect">
                <a:avLst/>
              </a:prstGeom>
              <a:blipFill>
                <a:blip r:embed="rId6"/>
                <a:stretch>
                  <a:fillRect l="-1701" t="-1176" b="-6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5D593C5-212A-B56A-AC29-B8463C918989}"/>
                  </a:ext>
                </a:extLst>
              </p:cNvPr>
              <p:cNvSpPr txBox="1"/>
              <p:nvPr/>
            </p:nvSpPr>
            <p:spPr>
              <a:xfrm>
                <a:off x="450108" y="4534322"/>
                <a:ext cx="1162255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1</a:t>
                </a:r>
                <a:r>
                  <a:rPr kumimoji="0" lang="zh-CN" altLang="en-US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5D593C5-212A-B56A-AC29-B8463C9189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34322"/>
                <a:ext cx="11622556" cy="615392"/>
              </a:xfrm>
              <a:prstGeom prst="rect">
                <a:avLst/>
              </a:prstGeom>
              <a:blipFill>
                <a:blip r:embed="rId7"/>
                <a:stretch>
                  <a:fillRect l="-839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6AABA4F-8E74-8C3D-41A1-0485A650B0AA}"/>
                  </a:ext>
                </a:extLst>
              </p:cNvPr>
              <p:cNvSpPr txBox="1"/>
              <p:nvPr/>
            </p:nvSpPr>
            <p:spPr>
              <a:xfrm>
                <a:off x="450108" y="5019765"/>
                <a:ext cx="436499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6AABA4F-8E74-8C3D-41A1-0485A650B0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19765"/>
                <a:ext cx="4364990" cy="613931"/>
              </a:xfrm>
              <a:prstGeom prst="rect">
                <a:avLst/>
              </a:prstGeom>
              <a:blipFill>
                <a:blip r:embed="rId8"/>
                <a:stretch>
                  <a:fillRect l="-2235" r="-2095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20189A14-D1F3-47B2-C7B6-5E2F04DA4F53}"/>
              </a:ext>
            </a:extLst>
          </p:cNvPr>
          <p:cNvSpPr txBox="1"/>
          <p:nvPr/>
        </p:nvSpPr>
        <p:spPr>
          <a:xfrm>
            <a:off x="450108" y="5540084"/>
            <a:ext cx="11706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0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3" name="yt_shape_10713"/>
          <p:cNvSpPr txBox="1"/>
          <p:nvPr/>
        </p:nvSpPr>
        <p:spPr>
          <a:xfrm>
            <a:off x="540119" y="2708920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实数运算中的分配律、结合律、交换律、运算法则及平方差公式、完全平方公式等，在二次根式的运算中仍然适用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9" name="yt_image_1071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2427" y="1700808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3" name="yt_image_10583" title="H_25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1242586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86" name="yt_shape_10586"/>
              <p:cNvSpPr txBox="1"/>
              <p:nvPr/>
            </p:nvSpPr>
            <p:spPr>
              <a:xfrm>
                <a:off x="540000" y="1622469"/>
                <a:ext cx="6540252" cy="34450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【思路分析】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先化简，后进行去括号的乘、除法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/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/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39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86" name="yt_shape_105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22469"/>
                <a:ext cx="6540252" cy="3445046"/>
              </a:xfrm>
              <a:prstGeom prst="rect">
                <a:avLst/>
              </a:prstGeom>
              <a:blipFill>
                <a:blip r:embed="rId3"/>
                <a:stretch>
                  <a:fillRect l="-2892" t="-3186" r="-1959" b="-47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725A36F-00F3-DB4F-CA44-3E083E00DFCA}"/>
              </a:ext>
            </a:extLst>
          </p:cNvPr>
          <p:cNvSpPr txBox="1"/>
          <p:nvPr/>
        </p:nvSpPr>
        <p:spPr>
          <a:xfrm>
            <a:off x="1059589" y="157566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0598"/>
              <p:cNvSpPr txBox="1"/>
              <p:nvPr/>
            </p:nvSpPr>
            <p:spPr>
              <a:xfrm>
                <a:off x="540000" y="5114321"/>
                <a:ext cx="5340116" cy="12147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/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/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6" name="yt_shape_105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14321"/>
                <a:ext cx="5340116" cy="1214756"/>
              </a:xfrm>
              <a:prstGeom prst="rect">
                <a:avLst/>
              </a:prstGeom>
              <a:blipFill>
                <a:blip r:embed="rId4"/>
                <a:stretch>
                  <a:fillRect l="-3539" t="-7035" b="-145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04" name="yt_shape_10604"/>
              <p:cNvSpPr txBox="1"/>
              <p:nvPr/>
            </p:nvSpPr>
            <p:spPr>
              <a:xfrm>
                <a:off x="540000" y="2106697"/>
                <a:ext cx="9844811" cy="30046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【思路分析】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类似于整式乘法的乘法公式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【自主解答】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</a:p>
              <a:p>
                <a:pPr marL="304800" indent="-304800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Segoe UI Symbol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04" name="yt_shape_10604" descr="{&quot;rangeId&quot;:4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6697"/>
                <a:ext cx="9844811" cy="3004605"/>
              </a:xfrm>
              <a:prstGeom prst="rect">
                <a:avLst/>
              </a:prstGeom>
              <a:blipFill>
                <a:blip r:embed="rId2"/>
                <a:stretch>
                  <a:fillRect l="-1920" t="-1829" r="-62" b="-5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EB4CBD8-28CF-6488-E96E-0DF620AB58F9}"/>
              </a:ext>
            </a:extLst>
          </p:cNvPr>
          <p:cNvSpPr txBox="1"/>
          <p:nvPr/>
        </p:nvSpPr>
        <p:spPr>
          <a:xfrm>
            <a:off x="1059589" y="2059891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5" name="yt_shape_10615"/>
          <p:cNvSpPr txBox="1"/>
          <p:nvPr/>
        </p:nvSpPr>
        <p:spPr>
          <a:xfrm>
            <a:off x="540000" y="1437648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68" indent="-68"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614" name="yt_image_10614" title="H_51.3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4761" y="1437648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17" name="yt_shape_10617"/>
          <p:cNvSpPr txBox="1"/>
          <p:nvPr/>
        </p:nvSpPr>
        <p:spPr>
          <a:xfrm>
            <a:off x="540000" y="2140945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二次根式的混合运算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18" name="yt_shape_10618"/>
              <p:cNvSpPr txBox="1"/>
              <p:nvPr/>
            </p:nvSpPr>
            <p:spPr>
              <a:xfrm>
                <a:off x="540000" y="2645255"/>
                <a:ext cx="5404108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618" name="yt_shape_10618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45255"/>
                <a:ext cx="5404108" cy="920637"/>
              </a:xfrm>
              <a:prstGeom prst="rect">
                <a:avLst/>
              </a:prstGeom>
              <a:blipFill>
                <a:blip r:embed="rId3"/>
                <a:stretch>
                  <a:fillRect l="-3499" r="-2483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20" name="yt_table_10620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4914951"/>
                  </p:ext>
                </p:extLst>
              </p:nvPr>
            </p:nvGraphicFramePr>
            <p:xfrm>
              <a:off x="540000" y="3616680"/>
              <a:ext cx="8270750" cy="642303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098"/>
                        </a:ext>
                      </a:extLst>
                    </a:gridCol>
                    <a:gridCol w="2343595">
                      <a:extLst>
                        <a:ext uri="{9D8B030D-6E8A-4147-A177-3AD203B41FA5}">
                          <a16:colId xmlns:a16="http://schemas.microsoft.com/office/drawing/2014/main" val="10099"/>
                        </a:ext>
                      </a:extLst>
                    </a:gridCol>
                    <a:gridCol w="2343595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1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620" name="yt_table_10620" descr="{&quot;rangeId&quot;:6,&quot;type&quot;:&quot;Option&quot;}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4914951"/>
                  </p:ext>
                </p:extLst>
              </p:nvPr>
            </p:nvGraphicFramePr>
            <p:xfrm>
              <a:off x="540000" y="3079032"/>
              <a:ext cx="8270750" cy="642303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098"/>
                        </a:ext>
                      </a:extLst>
                    </a:gridCol>
                    <a:gridCol w="2343595">
                      <a:extLst>
                        <a:ext uri="{9D8B030D-6E8A-4147-A177-3AD203B41FA5}">
                          <a16:colId xmlns:a16="http://schemas.microsoft.com/office/drawing/2014/main" val="10099"/>
                        </a:ext>
                      </a:extLst>
                    </a:gridCol>
                    <a:gridCol w="2343595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101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7933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2987" r="-15974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2987" r="-5974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90435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21" name="yt_shape_10621"/>
              <p:cNvSpPr txBox="1"/>
              <p:nvPr/>
            </p:nvSpPr>
            <p:spPr>
              <a:xfrm>
                <a:off x="540000" y="4309629"/>
                <a:ext cx="8169288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重庆市中考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估计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的值应在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621" name="yt_shape_10621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09629"/>
                <a:ext cx="8169288" cy="469167"/>
              </a:xfrm>
              <a:prstGeom prst="rect">
                <a:avLst/>
              </a:prstGeom>
              <a:blipFill>
                <a:blip r:embed="rId5"/>
                <a:stretch>
                  <a:fillRect l="-2313" t="-3896" r="-1194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23" name="yt_table_1062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211091"/>
              </p:ext>
            </p:extLst>
          </p:nvPr>
        </p:nvGraphicFramePr>
        <p:xfrm>
          <a:off x="540000" y="4829584"/>
          <a:ext cx="6752528" cy="950976"/>
        </p:xfrm>
        <a:graphic>
          <a:graphicData uri="http://schemas.openxmlformats.org/drawingml/2006/table">
            <a:tbl>
              <a:tblPr/>
              <a:tblGrid>
                <a:gridCol w="4525265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  <a:gridCol w="2227263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3"/>
                  </a:ext>
                </a:extLst>
              </a:tr>
            </a:tbl>
          </a:graphicData>
        </a:graphic>
      </p:graphicFrame>
      <p:pic>
        <p:nvPicPr>
          <p:cNvPr id="3" name="yt_shape_1700218369215" title="H_28.801733">
            <a:extLst>
              <a:ext uri="{FF2B5EF4-FFF2-40B4-BE49-F238E27FC236}">
                <a16:creationId xmlns:a16="http://schemas.microsoft.com/office/drawing/2014/main" id="{A763288F-1628-6C26-8655-19DB20E59F1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8262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329D13-FBF0-E8AB-2CB1-5AFD7034540E}"/>
              </a:ext>
            </a:extLst>
          </p:cNvPr>
          <p:cNvSpPr txBox="1"/>
          <p:nvPr/>
        </p:nvSpPr>
        <p:spPr>
          <a:xfrm>
            <a:off x="4989033" y="2852936"/>
            <a:ext cx="383285" cy="75085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2E07BA-E847-CE33-91BF-ADC0C72D83DB}"/>
              </a:ext>
            </a:extLst>
          </p:cNvPr>
          <p:cNvSpPr txBox="1"/>
          <p:nvPr/>
        </p:nvSpPr>
        <p:spPr>
          <a:xfrm>
            <a:off x="7727469" y="4262824"/>
            <a:ext cx="383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30" name="yt_shape_10630"/>
              <p:cNvSpPr txBox="1"/>
              <p:nvPr/>
            </p:nvSpPr>
            <p:spPr>
              <a:xfrm>
                <a:off x="540000" y="3573016"/>
                <a:ext cx="3693319" cy="20340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⁠⁠</a:t>
                </a:r>
              </a:p>
            </p:txBody>
          </p:sp>
        </mc:Choice>
        <mc:Fallback xmlns="">
          <p:sp>
            <p:nvSpPr>
              <p:cNvPr id="10630" name="yt_shape_106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73016"/>
                <a:ext cx="3693319" cy="2034018"/>
              </a:xfrm>
              <a:prstGeom prst="rect">
                <a:avLst/>
              </a:prstGeom>
              <a:blipFill>
                <a:blip r:embed="rId2"/>
                <a:stretch>
                  <a:fillRect l="-5124" t="-2395" r="-3306" b="-50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13C9E61-12E8-00A0-7FC2-8F294C1F8570}"/>
                  </a:ext>
                </a:extLst>
              </p:cNvPr>
              <p:cNvSpPr txBox="1"/>
              <p:nvPr/>
            </p:nvSpPr>
            <p:spPr>
              <a:xfrm>
                <a:off x="449989" y="4523478"/>
                <a:ext cx="3507740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13C9E61-12E8-00A0-7FC2-8F294C1F85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23478"/>
                <a:ext cx="3507740" cy="615391"/>
              </a:xfrm>
              <a:prstGeom prst="rect">
                <a:avLst/>
              </a:prstGeom>
              <a:blipFill>
                <a:blip r:embed="rId3"/>
                <a:stretch>
                  <a:fillRect l="-278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E078792-5535-B42D-97D2-EB3075FD5663}"/>
              </a:ext>
            </a:extLst>
          </p:cNvPr>
          <p:cNvSpPr txBox="1"/>
          <p:nvPr/>
        </p:nvSpPr>
        <p:spPr>
          <a:xfrm>
            <a:off x="1669189" y="504525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7227D9E-AE81-4FF0-B3BB-7139A0CCE91C}"/>
                  </a:ext>
                </a:extLst>
              </p:cNvPr>
              <p:cNvSpPr txBox="1"/>
              <p:nvPr/>
            </p:nvSpPr>
            <p:spPr>
              <a:xfrm>
                <a:off x="6096000" y="4737974"/>
                <a:ext cx="2914016" cy="6145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7227D9E-AE81-4FF0-B3BB-7139A0CCE9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4737974"/>
                <a:ext cx="2914016" cy="614566"/>
              </a:xfrm>
              <a:prstGeom prst="rect">
                <a:avLst/>
              </a:prstGeom>
              <a:blipFill>
                <a:blip r:embed="rId4"/>
                <a:stretch>
                  <a:fillRect l="-3138" b="-89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5FD12E5-7688-C16C-7778-E76E0318CB11}"/>
              </a:ext>
            </a:extLst>
          </p:cNvPr>
          <p:cNvSpPr txBox="1"/>
          <p:nvPr/>
        </p:nvSpPr>
        <p:spPr>
          <a:xfrm>
            <a:off x="7315200" y="525892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7E9FC1-956E-2B4E-79D3-FAEDF8467BC2}"/>
              </a:ext>
            </a:extLst>
          </p:cNvPr>
          <p:cNvSpPr txBox="1"/>
          <p:nvPr/>
        </p:nvSpPr>
        <p:spPr>
          <a:xfrm>
            <a:off x="7315200" y="5734416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6096000" y="3761841"/>
                <a:ext cx="3367012" cy="10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761841"/>
                <a:ext cx="3367012" cy="1069332"/>
              </a:xfrm>
              <a:prstGeom prst="rect">
                <a:avLst/>
              </a:prstGeom>
              <a:blipFill>
                <a:blip r:embed="rId5"/>
                <a:stretch>
                  <a:fillRect l="-2717" r="-1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0625"/>
              <p:cNvSpPr txBox="1"/>
              <p:nvPr/>
            </p:nvSpPr>
            <p:spPr>
              <a:xfrm>
                <a:off x="540000" y="1094934"/>
                <a:ext cx="4432817" cy="22044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" name="yt_shape_106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94934"/>
                <a:ext cx="4432817" cy="2204450"/>
              </a:xfrm>
              <a:prstGeom prst="rect">
                <a:avLst/>
              </a:prstGeom>
              <a:blipFill>
                <a:blip r:embed="rId6"/>
                <a:stretch>
                  <a:fillRect l="-4264" t="-2493" r="-3164" b="-27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1A2D4FF-4991-8E9B-D082-8644F4F8DEFB}"/>
                  </a:ext>
                </a:extLst>
              </p:cNvPr>
              <p:cNvSpPr txBox="1"/>
              <p:nvPr/>
            </p:nvSpPr>
            <p:spPr>
              <a:xfrm>
                <a:off x="3861908" y="1523616"/>
                <a:ext cx="853313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1A2D4FF-4991-8E9B-D082-8644F4F8DE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1908" y="1523616"/>
                <a:ext cx="853313" cy="10611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280919D-F9BD-E653-6ACF-50CF9D9B9ECC}"/>
              </a:ext>
            </a:extLst>
          </p:cNvPr>
          <p:cNvCxnSpPr/>
          <p:nvPr/>
        </p:nvCxnSpPr>
        <p:spPr>
          <a:xfrm>
            <a:off x="3647119" y="2348880"/>
            <a:ext cx="9780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7659FAFE-B7B0-0F67-D9FD-34B40D5CA593}"/>
              </a:ext>
            </a:extLst>
          </p:cNvPr>
          <p:cNvSpPr txBox="1"/>
          <p:nvPr/>
        </p:nvSpPr>
        <p:spPr>
          <a:xfrm>
            <a:off x="2661504" y="2491166"/>
            <a:ext cx="637285" cy="83370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1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9" name="yt_shape_10639"/>
          <p:cNvSpPr txBox="1"/>
          <p:nvPr/>
        </p:nvSpPr>
        <p:spPr>
          <a:xfrm>
            <a:off x="540000" y="2361310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二次根式与乘法公式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40" name="yt_shape_10640"/>
              <p:cNvSpPr txBox="1"/>
              <p:nvPr/>
            </p:nvSpPr>
            <p:spPr>
              <a:xfrm>
                <a:off x="540000" y="2865620"/>
                <a:ext cx="9271897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下列各式中，与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的积不含二次根式的是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640" name="yt_shape_10640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5620"/>
                <a:ext cx="9271897" cy="466666"/>
              </a:xfrm>
              <a:prstGeom prst="rect">
                <a:avLst/>
              </a:prstGeom>
              <a:blipFill>
                <a:blip r:embed="rId2"/>
                <a:stretch>
                  <a:fillRect l="-2038" t="-3896" r="-98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42" name="yt_table_10642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45055896"/>
                  </p:ext>
                </p:extLst>
              </p:nvPr>
            </p:nvGraphicFramePr>
            <p:xfrm>
              <a:off x="540000" y="3383074"/>
              <a:ext cx="9588374" cy="462153"/>
            </p:xfrm>
            <a:graphic>
              <a:graphicData uri="http://schemas.openxmlformats.org/drawingml/2006/table">
                <a:tbl>
                  <a:tblPr/>
                  <a:tblGrid>
                    <a:gridCol w="2715070">
                      <a:extLst>
                        <a:ext uri="{9D8B030D-6E8A-4147-A177-3AD203B41FA5}">
                          <a16:colId xmlns:a16="http://schemas.microsoft.com/office/drawing/2014/main" val="10104"/>
                        </a:ext>
                      </a:extLst>
                    </a:gridCol>
                    <a:gridCol w="2697607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  <a:gridCol w="2926207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642" name="yt_table_10642" descr="{&quot;rangeId&quot;:11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45055896"/>
                  </p:ext>
                </p:extLst>
              </p:nvPr>
            </p:nvGraphicFramePr>
            <p:xfrm>
              <a:off x="540000" y="1921764"/>
              <a:ext cx="9588374" cy="462153"/>
            </p:xfrm>
            <a:graphic>
              <a:graphicData uri="http://schemas.openxmlformats.org/drawingml/2006/table">
                <a:tbl>
                  <a:tblPr/>
                  <a:tblGrid>
                    <a:gridCol w="2715070">
                      <a:extLst>
                        <a:ext uri="{9D8B030D-6E8A-4147-A177-3AD203B41FA5}">
                          <a16:colId xmlns:a16="http://schemas.microsoft.com/office/drawing/2014/main" val="10104"/>
                        </a:ext>
                      </a:extLst>
                    </a:gridCol>
                    <a:gridCol w="2697607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  <a:gridCol w="2926207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896" r="-252915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677" t="-3896" r="-154628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5208" t="-3896" r="-42708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67805" t="-3896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43" name="yt_shape_10643"/>
              <p:cNvSpPr txBox="1"/>
              <p:nvPr/>
            </p:nvSpPr>
            <p:spPr>
              <a:xfrm>
                <a:off x="540000" y="3895913"/>
                <a:ext cx="785497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天津市中考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43" name="yt_shape_106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95913"/>
                <a:ext cx="7854971" cy="465577"/>
              </a:xfrm>
              <a:prstGeom prst="rect">
                <a:avLst/>
              </a:prstGeom>
              <a:blipFill>
                <a:blip r:embed="rId4"/>
                <a:stretch>
                  <a:fillRect l="-2407" t="-3947" r="-1475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369288" title="H_28.801733">
            <a:extLst>
              <a:ext uri="{FF2B5EF4-FFF2-40B4-BE49-F238E27FC236}">
                <a16:creationId xmlns:a16="http://schemas.microsoft.com/office/drawing/2014/main" id="{13649417-CB3A-6B66-3989-3AAE32DB13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0298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B9FB19-0FD7-EDD2-0731-2D29955B8255}"/>
              </a:ext>
            </a:extLst>
          </p:cNvPr>
          <p:cNvSpPr txBox="1"/>
          <p:nvPr/>
        </p:nvSpPr>
        <p:spPr>
          <a:xfrm>
            <a:off x="8819415" y="2818814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4BA7C1-7D64-8034-A4ED-F3832897F1D8}"/>
              </a:ext>
            </a:extLst>
          </p:cNvPr>
          <p:cNvSpPr txBox="1"/>
          <p:nvPr/>
        </p:nvSpPr>
        <p:spPr>
          <a:xfrm>
            <a:off x="7543192" y="3849107"/>
            <a:ext cx="7896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46" name="yt_shape_10646"/>
              <p:cNvSpPr txBox="1"/>
              <p:nvPr/>
            </p:nvSpPr>
            <p:spPr>
              <a:xfrm>
                <a:off x="540000" y="2394282"/>
                <a:ext cx="3975704" cy="24410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646" name="yt_shape_106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94282"/>
                <a:ext cx="3975704" cy="2441053"/>
              </a:xfrm>
              <a:prstGeom prst="rect">
                <a:avLst/>
              </a:prstGeom>
              <a:blipFill>
                <a:blip r:embed="rId2"/>
                <a:stretch>
                  <a:fillRect l="-4755" t="-1000" r="-3528" b="-6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80ED8C3-AAB3-A483-626B-E9953A8F9F98}"/>
              </a:ext>
            </a:extLst>
          </p:cNvPr>
          <p:cNvSpPr txBox="1"/>
          <p:nvPr/>
        </p:nvSpPr>
        <p:spPr>
          <a:xfrm>
            <a:off x="449989" y="2869256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5FA307-1EAC-4FED-84D3-933BC89FCC55}"/>
              </a:ext>
            </a:extLst>
          </p:cNvPr>
          <p:cNvSpPr txBox="1"/>
          <p:nvPr/>
        </p:nvSpPr>
        <p:spPr>
          <a:xfrm>
            <a:off x="1669189" y="3344744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15C0082-8271-0A32-ED85-E0BE95A416BF}"/>
                  </a:ext>
                </a:extLst>
              </p:cNvPr>
              <p:cNvSpPr txBox="1"/>
              <p:nvPr/>
            </p:nvSpPr>
            <p:spPr>
              <a:xfrm>
                <a:off x="6700996" y="3037778"/>
                <a:ext cx="396494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15C0082-8271-0A32-ED85-E0BE95A416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0996" y="3037778"/>
                <a:ext cx="3964940" cy="613931"/>
              </a:xfrm>
              <a:prstGeom prst="rect">
                <a:avLst/>
              </a:prstGeom>
              <a:blipFill>
                <a:blip r:embed="rId3"/>
                <a:stretch>
                  <a:fillRect l="-2304" r="-230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3B74CF7-774C-7BF2-DBE5-DE197DCF9501}"/>
              </a:ext>
            </a:extLst>
          </p:cNvPr>
          <p:cNvSpPr txBox="1"/>
          <p:nvPr/>
        </p:nvSpPr>
        <p:spPr>
          <a:xfrm>
            <a:off x="7920196" y="3558097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204" y="1772816"/>
            <a:ext cx="133882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计算：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0654"/>
              <p:cNvSpPr txBox="1"/>
              <p:nvPr/>
            </p:nvSpPr>
            <p:spPr>
              <a:xfrm>
                <a:off x="540000" y="4558267"/>
                <a:ext cx="4620239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" name="yt_shape_106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58267"/>
                <a:ext cx="4620239" cy="920637"/>
              </a:xfrm>
              <a:prstGeom prst="rect">
                <a:avLst/>
              </a:prstGeom>
              <a:blipFill>
                <a:blip r:embed="rId4"/>
                <a:stretch>
                  <a:fillRect l="-4095" r="-3038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341FA21-39F5-C7EF-1E69-38E6AD696805}"/>
                  </a:ext>
                </a:extLst>
              </p:cNvPr>
              <p:cNvSpPr txBox="1"/>
              <p:nvPr/>
            </p:nvSpPr>
            <p:spPr>
              <a:xfrm>
                <a:off x="4515958" y="4511461"/>
                <a:ext cx="613474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341FA21-39F5-C7EF-1E69-38E6AD6968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5958" y="4511461"/>
                <a:ext cx="613474" cy="100534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9C7E5C2-5284-1AD8-26AC-B6610CA18269}"/>
              </a:ext>
            </a:extLst>
          </p:cNvPr>
          <p:cNvCxnSpPr/>
          <p:nvPr/>
        </p:nvCxnSpPr>
        <p:spPr>
          <a:xfrm>
            <a:off x="4364021" y="5375285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48178" y="4079141"/>
            <a:ext cx="4015843" cy="5924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500" spc="-2500" dirty="0">
                <a:noFill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dirty="0">
                <a:solidFill>
                  <a:srgbClr val="1EE3CF"/>
                </a:solidFill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dirty="0">
                <a:solidFill>
                  <a:srgbClr val="1EE3CF"/>
                </a:solidFill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spc="-2400" dirty="0">
                <a:noFill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黑体" pitchFamily="24"/>
              </a:rPr>
              <a:t>错用乘法分配律</a:t>
            </a:r>
          </a:p>
        </p:txBody>
      </p:sp>
      <p:pic>
        <p:nvPicPr>
          <p:cNvPr id="14" name="yt_shape_1700218369348" title="H_28.801733">
            <a:extLst>
              <a:ext uri="{FF2B5EF4-FFF2-40B4-BE49-F238E27FC236}">
                <a16:creationId xmlns:a16="http://schemas.microsoft.com/office/drawing/2014/main" id="{73572FB6-C9DA-0F9A-9C31-01C468DCABA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192485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646">
                <a:extLst>
                  <a:ext uri="{FF2B5EF4-FFF2-40B4-BE49-F238E27FC236}">
                    <a16:creationId xmlns:a16="http://schemas.microsoft.com/office/drawing/2014/main" id="{FF6AACC7-821C-0AAB-2C0D-155C598D9949}"/>
                  </a:ext>
                </a:extLst>
              </p:cNvPr>
              <p:cNvSpPr txBox="1"/>
              <p:nvPr/>
            </p:nvSpPr>
            <p:spPr>
              <a:xfrm>
                <a:off x="6700996" y="2059048"/>
                <a:ext cx="3821815" cy="19509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3" name="yt_shape_10646">
                <a:extLst>
                  <a:ext uri="{FF2B5EF4-FFF2-40B4-BE49-F238E27FC236}">
                    <a16:creationId xmlns:a16="http://schemas.microsoft.com/office/drawing/2014/main" id="{FF6AACC7-821C-0AAB-2C0D-155C598D99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0996" y="2059048"/>
                <a:ext cx="3821815" cy="1950919"/>
              </a:xfrm>
              <a:prstGeom prst="rect">
                <a:avLst/>
              </a:prstGeom>
              <a:blipFill>
                <a:blip r:embed="rId7"/>
                <a:stretch>
                  <a:fillRect l="-4785" r="-3828" b="-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7" name="yt_shape_10657"/>
          <p:cNvSpPr txBox="1"/>
          <p:nvPr/>
        </p:nvSpPr>
        <p:spPr>
          <a:xfrm>
            <a:off x="540000" y="900000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656" name="yt_image_10656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59" name="yt_shape_10659"/>
              <p:cNvSpPr txBox="1"/>
              <p:nvPr/>
            </p:nvSpPr>
            <p:spPr>
              <a:xfrm>
                <a:off x="540000" y="1591869"/>
                <a:ext cx="9552487" cy="707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铜仁十中月考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的关系是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659" name="yt_shape_10659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1869"/>
                <a:ext cx="9552487" cy="707310"/>
              </a:xfrm>
              <a:prstGeom prst="rect">
                <a:avLst/>
              </a:prstGeom>
              <a:blipFill>
                <a:blip r:embed="rId3"/>
                <a:stretch>
                  <a:fillRect l="-1978" r="-957" b="-11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61" name="yt_table_1066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151353"/>
              </p:ext>
            </p:extLst>
          </p:nvPr>
        </p:nvGraphicFramePr>
        <p:xfrm>
          <a:off x="540000" y="2349967"/>
          <a:ext cx="6615748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108"/>
                    </a:ext>
                  </a:extLst>
                </a:gridCol>
                <a:gridCol w="2397125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互为倒数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互为负倒数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663" name="yt_shape_10663"/>
              <p:cNvSpPr txBox="1"/>
              <p:nvPr/>
            </p:nvSpPr>
            <p:spPr>
              <a:xfrm>
                <a:off x="540000" y="3351521"/>
                <a:ext cx="1077551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毕节思源中学单元卷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，则代数式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663" name="yt_shape_10663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51521"/>
                <a:ext cx="10775514" cy="465577"/>
              </a:xfrm>
              <a:prstGeom prst="rect">
                <a:avLst/>
              </a:prstGeom>
              <a:blipFill>
                <a:blip r:embed="rId4"/>
                <a:stretch>
                  <a:fillRect l="-1754" t="-5263" r="-792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65" name="yt_table_10665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7076256"/>
                  </p:ext>
                </p:extLst>
              </p:nvPr>
            </p:nvGraphicFramePr>
            <p:xfrm>
              <a:off x="540000" y="3867886"/>
              <a:ext cx="7584568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110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11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12"/>
                        </a:ext>
                      </a:extLst>
                    </a:gridCol>
                    <a:gridCol w="1417765">
                      <a:extLst>
                        <a:ext uri="{9D8B030D-6E8A-4147-A177-3AD203B41FA5}">
                          <a16:colId xmlns:a16="http://schemas.microsoft.com/office/drawing/2014/main" val="101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665" name="yt_table_10665" descr="{&quot;rangeId&quot;:16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7076256"/>
                  </p:ext>
                </p:extLst>
              </p:nvPr>
            </p:nvGraphicFramePr>
            <p:xfrm>
              <a:off x="540000" y="3867886"/>
              <a:ext cx="7584568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110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11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12"/>
                        </a:ext>
                      </a:extLst>
                    </a:gridCol>
                    <a:gridCol w="1417765">
                      <a:extLst>
                        <a:ext uri="{9D8B030D-6E8A-4147-A177-3AD203B41FA5}">
                          <a16:colId xmlns:a16="http://schemas.microsoft.com/office/drawing/2014/main" val="10113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434335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66" name="yt_shape_10666"/>
              <p:cNvSpPr txBox="1"/>
              <p:nvPr/>
            </p:nvSpPr>
            <p:spPr>
              <a:xfrm>
                <a:off x="540119" y="4379646"/>
                <a:ext cx="11111999" cy="16484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荆州市中考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的整数部分为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，小数部分为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，则代数式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66" name="yt_shape_106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79646"/>
                <a:ext cx="11111999" cy="1648400"/>
              </a:xfrm>
              <a:prstGeom prst="rect">
                <a:avLst/>
              </a:prstGeom>
              <a:blipFill>
                <a:blip r:embed="rId6"/>
                <a:stretch>
                  <a:fillRect l="-1701" t="-1107" r="-329" b="-51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B2193BB-4123-1C8E-A01D-BC766BE61B2D}"/>
              </a:ext>
            </a:extLst>
          </p:cNvPr>
          <p:cNvSpPr txBox="1"/>
          <p:nvPr/>
        </p:nvSpPr>
        <p:spPr>
          <a:xfrm>
            <a:off x="9079829" y="1545063"/>
            <a:ext cx="400748" cy="79408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16B7383-CE6A-85EF-E790-5D5C6A86DE08}"/>
              </a:ext>
            </a:extLst>
          </p:cNvPr>
          <p:cNvSpPr txBox="1"/>
          <p:nvPr/>
        </p:nvSpPr>
        <p:spPr>
          <a:xfrm>
            <a:off x="10308490" y="3304715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C19F9A-6154-8AB3-AC2A-18B1327428BF}"/>
              </a:ext>
            </a:extLst>
          </p:cNvPr>
          <p:cNvSpPr txBox="1"/>
          <p:nvPr/>
        </p:nvSpPr>
        <p:spPr>
          <a:xfrm>
            <a:off x="1669308" y="485462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935A86-5281-EE39-712F-23F2A8FBDC37}"/>
              </a:ext>
            </a:extLst>
          </p:cNvPr>
          <p:cNvSpPr txBox="1"/>
          <p:nvPr/>
        </p:nvSpPr>
        <p:spPr>
          <a:xfrm>
            <a:off x="8347729" y="5330108"/>
            <a:ext cx="942086" cy="76766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71" name="yt_shape_10671"/>
              <p:cNvSpPr txBox="1"/>
              <p:nvPr/>
            </p:nvSpPr>
            <p:spPr>
              <a:xfrm>
                <a:off x="540000" y="2284620"/>
                <a:ext cx="4317336" cy="35206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671" name="yt_shape_106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84620"/>
                <a:ext cx="4317336" cy="3520644"/>
              </a:xfrm>
              <a:prstGeom prst="rect">
                <a:avLst/>
              </a:prstGeom>
              <a:blipFill>
                <a:blip r:embed="rId2"/>
                <a:stretch>
                  <a:fillRect l="-4379" b="-4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7E54397-1E1C-70D4-1BC5-302F16FDF439}"/>
                  </a:ext>
                </a:extLst>
              </p:cNvPr>
              <p:cNvSpPr txBox="1"/>
              <p:nvPr/>
            </p:nvSpPr>
            <p:spPr>
              <a:xfrm>
                <a:off x="449989" y="2994226"/>
                <a:ext cx="4455668" cy="7963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7E54397-1E1C-70D4-1BC5-302F16FDF4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94226"/>
                <a:ext cx="4455668" cy="796303"/>
              </a:xfrm>
              <a:prstGeom prst="rect">
                <a:avLst/>
              </a:prstGeom>
              <a:blipFill>
                <a:blip r:embed="rId3"/>
                <a:stretch>
                  <a:fillRect l="-2189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5FDB318-1E0E-2A1B-EC2B-1DFC50E9A222}"/>
                  </a:ext>
                </a:extLst>
              </p:cNvPr>
              <p:cNvSpPr txBox="1"/>
              <p:nvPr/>
            </p:nvSpPr>
            <p:spPr>
              <a:xfrm>
                <a:off x="449989" y="3696917"/>
                <a:ext cx="19837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5FDB318-1E0E-2A1B-EC2B-1DFC50E9A2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96917"/>
                <a:ext cx="1983741" cy="615392"/>
              </a:xfrm>
              <a:prstGeom prst="rect">
                <a:avLst/>
              </a:prstGeom>
              <a:blipFill>
                <a:blip r:embed="rId4"/>
                <a:stretch>
                  <a:fillRect l="-4923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31E11A6-5D27-A4AD-D03C-B700F4DBD9B3}"/>
                  </a:ext>
                </a:extLst>
              </p:cNvPr>
              <p:cNvSpPr txBox="1"/>
              <p:nvPr/>
            </p:nvSpPr>
            <p:spPr>
              <a:xfrm>
                <a:off x="449989" y="4218697"/>
                <a:ext cx="108191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31E11A6-5D27-A4AD-D03C-B700F4DBD9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18697"/>
                <a:ext cx="1081914" cy="615391"/>
              </a:xfrm>
              <a:prstGeom prst="rect">
                <a:avLst/>
              </a:prstGeom>
              <a:blipFill>
                <a:blip r:embed="rId5"/>
                <a:stretch>
                  <a:fillRect l="-9040" r="-904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4590A55-6A3D-6DA8-0246-B897AB370451}"/>
                  </a:ext>
                </a:extLst>
              </p:cNvPr>
              <p:cNvSpPr txBox="1"/>
              <p:nvPr/>
            </p:nvSpPr>
            <p:spPr>
              <a:xfrm>
                <a:off x="5595400" y="2994226"/>
                <a:ext cx="3596513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4590A55-6A3D-6DA8-0246-B897AB3704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5400" y="2994226"/>
                <a:ext cx="3596513" cy="615391"/>
              </a:xfrm>
              <a:prstGeom prst="rect">
                <a:avLst/>
              </a:prstGeom>
              <a:blipFill>
                <a:blip r:embed="rId6"/>
                <a:stretch>
                  <a:fillRect l="-2712" r="-254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3575657-B93D-BD74-9924-464EDA377DE1}"/>
                  </a:ext>
                </a:extLst>
              </p:cNvPr>
              <p:cNvSpPr txBox="1"/>
              <p:nvPr/>
            </p:nvSpPr>
            <p:spPr>
              <a:xfrm>
                <a:off x="5595400" y="3516005"/>
                <a:ext cx="10819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3575657-B93D-BD74-9924-464EDA377D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5400" y="3516005"/>
                <a:ext cx="1081914" cy="555765"/>
              </a:xfrm>
              <a:prstGeom prst="rect">
                <a:avLst/>
              </a:prstGeom>
              <a:blipFill>
                <a:blip r:embed="rId7"/>
                <a:stretch>
                  <a:fillRect l="-9040" r="-904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449989" y="1798674"/>
            <a:ext cx="149271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计算：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0671">
                <a:extLst>
                  <a:ext uri="{FF2B5EF4-FFF2-40B4-BE49-F238E27FC236}">
                    <a16:creationId xmlns:a16="http://schemas.microsoft.com/office/drawing/2014/main" id="{E4171C74-3DEF-B129-B3C6-7E972E04A4CA}"/>
                  </a:ext>
                </a:extLst>
              </p:cNvPr>
              <p:cNvSpPr txBox="1"/>
              <p:nvPr/>
            </p:nvSpPr>
            <p:spPr>
              <a:xfrm>
                <a:off x="5613575" y="2371138"/>
                <a:ext cx="6104748" cy="1540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0671">
                <a:extLst>
                  <a:ext uri="{FF2B5EF4-FFF2-40B4-BE49-F238E27FC236}">
                    <a16:creationId xmlns:a16="http://schemas.microsoft.com/office/drawing/2014/main" id="{E4171C74-3DEF-B129-B3C6-7E972E04A4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3575" y="2371138"/>
                <a:ext cx="6104748" cy="1540422"/>
              </a:xfrm>
              <a:prstGeom prst="rect">
                <a:avLst/>
              </a:prstGeom>
              <a:blipFill>
                <a:blip r:embed="rId8"/>
                <a:stretch>
                  <a:fillRect l="-3097" t="-395" r="-1898" b="-110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1578</Words>
  <Application>Microsoft Office PowerPoint</Application>
  <PresentationFormat>宽屏</PresentationFormat>
  <Paragraphs>154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Segoe UI Symbol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2023-11-20T08:08:07Z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