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9" r:id="rId6"/>
    <p:sldId id="371" r:id="rId7"/>
    <p:sldId id="375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8" name="yt_shape_12258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57" name="yt_image_1225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60" name="yt_shape_12260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成正比例关系</a:t>
            </a:r>
          </a:p>
        </p:txBody>
      </p:sp>
      <p:sp>
        <p:nvSpPr>
          <p:cNvPr id="12261" name="yt_shape_12261"/>
          <p:cNvSpPr txBox="1"/>
          <p:nvPr/>
        </p:nvSpPr>
        <p:spPr>
          <a:xfrm>
            <a:off x="540000" y="2102862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下面选项中的两个量成正比例关系的是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62" name="yt_table_1226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235945"/>
              </p:ext>
            </p:extLst>
          </p:nvPr>
        </p:nvGraphicFramePr>
        <p:xfrm>
          <a:off x="540056" y="2582165"/>
          <a:ext cx="7129464" cy="1901952"/>
        </p:xfrm>
        <a:graphic>
          <a:graphicData uri="http://schemas.openxmlformats.org/drawingml/2006/table">
            <a:tbl>
              <a:tblPr/>
              <a:tblGrid>
                <a:gridCol w="7129464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煤的总数量一定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使用天数与每天平均用煤量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圆柱体积一定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圆柱的底面积和高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小麦每公顷产量一定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小麦的总产量与公顷数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书的总页数一定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未读的页数与已读的页数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pic>
        <p:nvPicPr>
          <p:cNvPr id="3" name="yt_shape_1723549392096">
            <a:extLst>
              <a:ext uri="{FF2B5EF4-FFF2-40B4-BE49-F238E27FC236}">
                <a16:creationId xmlns:a16="http://schemas.microsoft.com/office/drawing/2014/main" id="{9B00EA2E-46DB-81BE-E631-5DA091BE19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E23B8D-3A7A-1D23-CCCE-2AB18A04FA63}"/>
              </a:ext>
            </a:extLst>
          </p:cNvPr>
          <p:cNvSpPr txBox="1"/>
          <p:nvPr/>
        </p:nvSpPr>
        <p:spPr>
          <a:xfrm>
            <a:off x="6622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4" name="yt_shape_12264"/>
          <p:cNvSpPr txBox="1"/>
          <p:nvPr/>
        </p:nvSpPr>
        <p:spPr>
          <a:xfrm>
            <a:off x="540000" y="900000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下列两个量之间的关系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成正比例关系的是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65" name="yt_table_12265" title="H_187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129709"/>
              </p:ext>
            </p:extLst>
          </p:nvPr>
        </p:nvGraphicFramePr>
        <p:xfrm>
          <a:off x="540056" y="1379303"/>
          <a:ext cx="11111864" cy="2377440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正方形的面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积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随边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的变化而变化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面积为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的三角形的一边上的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随着边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的变化而变化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正方形的周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随着边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的变化而变化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水箱以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5L/min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的流量往外放水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水箱中的剩水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量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随着放水时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c9e92"/>
                        </a:rPr>
                        <a:t>间</a:t>
                      </a:r>
                      <a:b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min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的变化而变化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325DFE9-79F4-60AB-8A18-F6FFAEC872CE}"/>
              </a:ext>
            </a:extLst>
          </p:cNvPr>
          <p:cNvSpPr txBox="1"/>
          <p:nvPr/>
        </p:nvSpPr>
        <p:spPr>
          <a:xfrm>
            <a:off x="7231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7" name="yt_shape_12267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成反比例关系</a:t>
            </a:r>
          </a:p>
        </p:txBody>
      </p:sp>
      <p:sp>
        <p:nvSpPr>
          <p:cNvPr id="12268" name="yt_shape_12268"/>
          <p:cNvSpPr txBox="1"/>
          <p:nvPr/>
        </p:nvSpPr>
        <p:spPr>
          <a:xfrm>
            <a:off x="540000" y="1399565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下列数量关系中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成反比例关系的是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69" name="yt_table_12269" title="H_222.87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3289484"/>
                  </p:ext>
                </p:extLst>
              </p:nvPr>
            </p:nvGraphicFramePr>
            <p:xfrm>
              <a:off x="540056" y="1878868"/>
              <a:ext cx="11111864" cy="2830514"/>
            </p:xfrm>
            <a:graphic>
              <a:graphicData uri="http://schemas.openxmlformats.org/drawingml/2006/table">
                <a:tbl>
                  <a:tblPr/>
                  <a:tblGrid>
                    <a:gridCol w="11111864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橘子的单价一定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,isEnd"/>
                            </a:rPr>
                            <a:t>购买橘子的数量与总价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圆柱的体积一定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,isEnd"/>
                            </a:rPr>
                            <a:t>它的底面积与高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学校计划种植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棵树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,isEnd"/>
                            </a:rPr>
                            <a:t>已植的棵数与未植的棵数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小明上学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已经走的路程与剩下的路程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已知圆锥的体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积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V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h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其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中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1_3c89b,isEnd"/>
                            </a:rPr>
                            <a:t>表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示圆锥的底面积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h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表示圆锥的高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若圆锥的体积不变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h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关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于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成</a:t>
                          </a:r>
                          <a:r>
                            <a:rPr sz="2400" u="sng">
                              <a:solidFill>
                                <a:srgbClr val="000000"/>
                              </a:solidFill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/>
                            </a:rPr>
                            <a:t> </a:t>
                          </a:r>
                          <a:r>
                            <a:rPr sz="2000" u="sng">
                              <a:solidFill>
                                <a:srgbClr val="000000"/>
                              </a:solidFill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/>
                            </a:rPr>
                            <a:t>             </a:t>
                          </a:r>
                          <a:r>
                            <a:rPr sz="400" u="sng">
                              <a:solidFill>
                                <a:srgbClr val="000000"/>
                              </a:solidFill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Times New Roman"/>
                            </a:rPr>
                            <a:t> </a:t>
                          </a:r>
                          <a:r>
                            <a:rPr sz="100" spc="-100">
                              <a:latin typeface="Times New Roman"/>
                            </a:rPr>
                            <a:t>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1_d1864,isEnd"/>
                            </a:rPr>
                            <a:t>比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例关系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,isEnd"/>
                            </a:rPr>
                            <a:t>.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269" name="yt_table_12269" title="H_222.87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73289484"/>
                  </p:ext>
                </p:extLst>
              </p:nvPr>
            </p:nvGraphicFramePr>
            <p:xfrm>
              <a:off x="540056" y="1878868"/>
              <a:ext cx="11111864" cy="2830514"/>
            </p:xfrm>
            <a:graphic>
              <a:graphicData uri="http://schemas.openxmlformats.org/drawingml/2006/table">
                <a:tbl>
                  <a:tblPr/>
                  <a:tblGrid>
                    <a:gridCol w="11111864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橘子的单价一定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,isEnd"/>
                            </a:rPr>
                            <a:t>购买橘子的数量与总价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圆柱的体积一定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,isEnd"/>
                            </a:rPr>
                            <a:t>它的底面积与高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学校计划种植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棵树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,isEnd"/>
                            </a:rPr>
                            <a:t>已植的棵数与未植的棵数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  <a:tr h="155740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84766" b="-117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49392170">
            <a:extLst>
              <a:ext uri="{FF2B5EF4-FFF2-40B4-BE49-F238E27FC236}">
                <a16:creationId xmlns:a16="http://schemas.microsoft.com/office/drawing/2014/main" id="{D0511AD7-7FAF-ECE3-D314-672B41740C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B9A65D-5E0E-F42B-92CB-ED74E931B58A}"/>
              </a:ext>
            </a:extLst>
          </p:cNvPr>
          <p:cNvSpPr txBox="1"/>
          <p:nvPr/>
        </p:nvSpPr>
        <p:spPr>
          <a:xfrm>
            <a:off x="6317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F3FCDA-EB59-FB33-A2A8-58FD078CA86F}"/>
              </a:ext>
            </a:extLst>
          </p:cNvPr>
          <p:cNvSpPr txBox="1"/>
          <p:nvPr/>
        </p:nvSpPr>
        <p:spPr>
          <a:xfrm>
            <a:off x="10586217" y="384426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270" name="yt_shape_12270"/>
          <p:cNvSpPr txBox="1"/>
          <p:nvPr/>
        </p:nvSpPr>
        <p:spPr>
          <a:xfrm>
            <a:off x="540119" y="50026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则长方形的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满足的关系式为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4ccd,isEnd"/>
              </a:rPr>
              <a:t>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比例系数为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C7D5FB-037A-45C9-C288-A5964620338C}"/>
              </a:ext>
            </a:extLst>
          </p:cNvPr>
          <p:cNvSpPr txBox="1"/>
          <p:nvPr/>
        </p:nvSpPr>
        <p:spPr>
          <a:xfrm>
            <a:off x="9111507" y="4928062"/>
            <a:ext cx="1564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26AF30-3815-0041-F1F0-C8088607CDF3}"/>
              </a:ext>
            </a:extLst>
          </p:cNvPr>
          <p:cNvSpPr txBox="1"/>
          <p:nvPr/>
        </p:nvSpPr>
        <p:spPr>
          <a:xfrm>
            <a:off x="1594696" y="543129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19C752-36AB-9EC3-ACE2-A7CF36FE948E}"/>
              </a:ext>
            </a:extLst>
          </p:cNvPr>
          <p:cNvSpPr txBox="1"/>
          <p:nvPr/>
        </p:nvSpPr>
        <p:spPr>
          <a:xfrm>
            <a:off x="5557096" y="543129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2" name="yt_shape_1227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71" name="yt_image_12271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4" name="yt_shape_12274"/>
          <p:cNvSpPr txBox="1"/>
          <p:nvPr/>
        </p:nvSpPr>
        <p:spPr>
          <a:xfrm>
            <a:off x="540120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一段工程施工需要运送土石方总量为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设土石方日平均运送量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cc1"/>
              </a:rPr>
              <a:t>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完成运送任务所需要的时间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则两个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5e82"/>
              </a:rPr>
              <a:t>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75" name="yt_table_122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781872"/>
              </p:ext>
            </p:extLst>
          </p:nvPr>
        </p:nvGraphicFramePr>
        <p:xfrm>
          <a:off x="540056" y="3031435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反比例关系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正比例关系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不成比例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1F31CC3-C7FE-C98D-5006-AD0E31C71883}"/>
              </a:ext>
            </a:extLst>
          </p:cNvPr>
          <p:cNvSpPr txBox="1"/>
          <p:nvPr/>
        </p:nvSpPr>
        <p:spPr>
          <a:xfrm>
            <a:off x="1059709" y="2496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7" name="yt_shape_1227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在加油站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加油机显示器上显示的某一种油的单价为每升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总价从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c82,isEnd"/>
              </a:rPr>
              <a:t>0</a:t>
            </a:r>
            <a:b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元开始随着加油量的变化而变化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则总价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与加油量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7.504961,H:37.4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比例关系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一直经过闭合电路的电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与电路的电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阻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成反比例关系如下表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cd48,isEnd"/>
              </a:rPr>
              <a:t>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表格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2279" name="yt_table_1227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233761"/>
              </p:ext>
            </p:extLst>
          </p:nvPr>
        </p:nvGraphicFramePr>
        <p:xfrm>
          <a:off x="540000" y="3282522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I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欧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4670E47-E5B5-9EF7-528F-587EA6DE34F6}"/>
              </a:ext>
            </a:extLst>
          </p:cNvPr>
          <p:cNvSpPr txBox="1"/>
          <p:nvPr/>
        </p:nvSpPr>
        <p:spPr>
          <a:xfrm>
            <a:off x="11024446" y="1328682"/>
            <a:ext cx="92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b6b21"/>
              </a:rPr>
              <a:t>　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6BC9D2-51B6-42A0-3DA7-4D07DA6C2840}"/>
              </a:ext>
            </a:extLst>
          </p:cNvPr>
          <p:cNvSpPr txBox="1"/>
          <p:nvPr/>
        </p:nvSpPr>
        <p:spPr>
          <a:xfrm>
            <a:off x="3213946" y="275514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2" name="yt_shape_12282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81" name="yt_image_12281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4" name="yt_shape_12284"/>
          <p:cNvSpPr txBox="1"/>
          <p:nvPr/>
        </p:nvSpPr>
        <p:spPr>
          <a:xfrm>
            <a:off x="540120" y="15467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一艘轮船从甲地驶往乙地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轮船的速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dabd"/>
              </a:rPr>
              <a:t>与航行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之间的关系如下表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285" name="yt_table_1228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451331"/>
              </p:ext>
            </p:extLst>
          </p:nvPr>
        </p:nvGraphicFramePr>
        <p:xfrm>
          <a:off x="540000" y="2492896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74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9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5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95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08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速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度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km/h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航行时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间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287" name="yt_shape_12287"/>
          <p:cNvSpPr txBox="1"/>
          <p:nvPr/>
        </p:nvSpPr>
        <p:spPr>
          <a:xfrm>
            <a:off x="540000" y="3717032"/>
            <a:ext cx="966290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乙两地相距多少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甲、乙两地相距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300km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航行时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是怎样随轮船的速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的变化而变化的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航行时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间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随轮船的速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度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的增大而减小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轮船的速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与航行时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之间成什么比例关系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轮船的速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度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与航行时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间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之间成反比例关系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1ADF4B-768A-1558-9B18-D1BC4D634EE1}"/>
              </a:ext>
            </a:extLst>
          </p:cNvPr>
          <p:cNvSpPr txBox="1"/>
          <p:nvPr/>
        </p:nvSpPr>
        <p:spPr>
          <a:xfrm>
            <a:off x="449989" y="4145714"/>
            <a:ext cx="483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甲、乙两地相距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492889-AB22-0A08-C18B-ACA01EFE55C0}"/>
              </a:ext>
            </a:extLst>
          </p:cNvPr>
          <p:cNvSpPr txBox="1"/>
          <p:nvPr/>
        </p:nvSpPr>
        <p:spPr>
          <a:xfrm>
            <a:off x="449989" y="5096690"/>
            <a:ext cx="9139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航行时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随轮船的速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度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CB224A-E58B-B500-A495-DFEF7B43F4EA}"/>
              </a:ext>
            </a:extLst>
          </p:cNvPr>
          <p:cNvSpPr txBox="1"/>
          <p:nvPr/>
        </p:nvSpPr>
        <p:spPr>
          <a:xfrm>
            <a:off x="449989" y="6047666"/>
            <a:ext cx="9597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轮船的速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度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与航行时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之间成反比例关系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890</Words>
  <Application>Microsoft Office PowerPoint</Application>
  <PresentationFormat>宽屏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2024-08-14T02:12:51Z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