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6" r:id="rId4"/>
    <p:sldId id="368" r:id="rId5"/>
    <p:sldId id="374" r:id="rId6"/>
    <p:sldId id="379" r:id="rId7"/>
    <p:sldId id="380" r:id="rId8"/>
    <p:sldId id="385" r:id="rId9"/>
    <p:sldId id="388" r:id="rId10"/>
    <p:sldId id="390" r:id="rId11"/>
    <p:sldId id="395" r:id="rId12"/>
    <p:sldId id="397" r:id="rId13"/>
    <p:sldId id="256" r:id="rId14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56" d="100"/>
          <a:sy n="56" d="100"/>
        </p:scale>
        <p:origin x="976" y="4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8.png"/><Relationship Id="rId4" Type="http://schemas.openxmlformats.org/officeDocument/2006/relationships/image" Target="../media/image2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bin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59" name="yt_shape_13159"/>
          <p:cNvSpPr txBox="1"/>
          <p:nvPr/>
        </p:nvSpPr>
        <p:spPr>
          <a:xfrm>
            <a:off x="540000" y="900000"/>
            <a:ext cx="2817503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21158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3158" name="yt_image_13158">
            <a:extLst>
              <a:ext uri="">
                <a16:creationId xmlns:p14="http://schemas.microsoft.com/office/powerpoint/2010/main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788056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161" name="yt_image_13161">
            <a:extLst>
              <a:ext uri="">
                <a16:creationId xmlns:p14="http://schemas.microsoft.com/office/powerpoint/2010/main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43672" y="1916832"/>
            <a:ext cx="5636179" cy="1319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22" name="yt_shape_13222"/>
          <p:cNvSpPr txBox="1"/>
          <p:nvPr/>
        </p:nvSpPr>
        <p:spPr>
          <a:xfrm>
            <a:off x="540000" y="900000"/>
            <a:ext cx="2410596" cy="56733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150" b="0" i="0" u="none" spc="-31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150" b="0" i="0" u="none" spc="1801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3221" name="yt_image_13221" title="H_50.04">
            <a:extLst>
              <a:ext uri="">
                <a16:creationId xmlns:mc="http://schemas.openxmlformats.org/markup-compatibility/2006" xmlns:m="http://schemas.openxmlformats.org/officeDocument/2006/math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385183" cy="635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3224" name="yt_shape_13224"/>
              <p:cNvSpPr txBox="1"/>
              <p:nvPr/>
            </p:nvSpPr>
            <p:spPr>
              <a:xfrm>
                <a:off x="540119" y="1586155"/>
                <a:ext cx="11492915" cy="420256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18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遵义十一中期中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七年级学习代数式求值时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遇到这样一类题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代数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式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d52dd,isEnd"/>
                  </a:rPr>
                  <a:t>－</a:t>
                </a:r>
                <a:b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的取值无关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通常的解题方法是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把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0109d,isEnd"/>
                  </a:rPr>
                  <a:t>y</a:t>
                </a:r>
                <a:b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看作字母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看作系数合并同类项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因为代数式的值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的取值无关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所以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含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e6096,isEnd"/>
                  </a:rPr>
                  <a:t>项的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系数为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即原式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所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以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若关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于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的多项式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的取值无关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f9e52,isEnd"/>
                  </a:rPr>
                  <a:t>的值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</a:t>
                </a:r>
                <a:r>
                  <a:rPr sz="3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</a:t>
                </a:r>
                <a:r>
                  <a:rPr sz="9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知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无关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ca0a2,isEnd"/>
                  </a:rPr>
                  <a:t>，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的值为</a:t>
                </a:r>
                <a:r>
                  <a:rPr sz="33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</a:t>
                </a:r>
                <a:r>
                  <a:rPr sz="1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3224" name="yt_shape_1322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586155"/>
                <a:ext cx="11492915" cy="4202561"/>
              </a:xfrm>
              <a:prstGeom prst="rect">
                <a:avLst/>
              </a:prstGeom>
              <a:blipFill>
                <a:blip r:embed="rId3"/>
                <a:stretch>
                  <a:fillRect l="-1645" t="-1159" b="-14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6011C639-484A-C6CA-DA3E-D5B5AC83836A}"/>
                  </a:ext>
                </a:extLst>
              </p:cNvPr>
              <p:cNvSpPr txBox="1"/>
              <p:nvPr/>
            </p:nvSpPr>
            <p:spPr>
              <a:xfrm>
                <a:off x="1107333" y="3743043"/>
                <a:ext cx="661099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6011C639-484A-C6CA-DA3E-D5B5AC83836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07333" y="3743043"/>
                <a:ext cx="661099" cy="766077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E50B4FE6-B0CD-E52D-4440-F05327D90A80}"/>
                  </a:ext>
                </a:extLst>
              </p:cNvPr>
              <p:cNvSpPr txBox="1"/>
              <p:nvPr/>
            </p:nvSpPr>
            <p:spPr>
              <a:xfrm>
                <a:off x="2251921" y="4931112"/>
                <a:ext cx="661099" cy="7301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E50B4FE6-B0CD-E52D-4440-F05327D90A8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51921" y="4931112"/>
                <a:ext cx="661099" cy="730136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29" name="yt_shape_13229"/>
          <p:cNvSpPr txBox="1"/>
          <p:nvPr/>
        </p:nvSpPr>
        <p:spPr>
          <a:xfrm>
            <a:off x="540119" y="1000506"/>
            <a:ext cx="11492915" cy="185243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张如图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的小长方形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长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宽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按照图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方式不重叠地放在大长方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d5d60"/>
              </a:rPr>
              <a:t>形</a:t>
            </a:r>
            <a:b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ABC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内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大长方形中未被覆盖的两个部分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图中阴影部分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设右上角的面积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70e61"/>
              </a:rPr>
              <a:t>为</a:t>
            </a:r>
            <a:b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S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左下角的面积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S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的长变化时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S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S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的值始终保持不变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7389e"/>
              </a:rPr>
              <a:t>的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等量关系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3230" name="yt_image_13230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28248" y="2996952"/>
            <a:ext cx="3096360" cy="1453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232" name="yt_shape_13232"/>
          <p:cNvSpPr txBox="1"/>
          <p:nvPr/>
        </p:nvSpPr>
        <p:spPr>
          <a:xfrm>
            <a:off x="540000" y="2782887"/>
            <a:ext cx="6928179" cy="390040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设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由图可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知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S</a:t>
            </a:r>
            <a:r>
              <a:rPr lang="en-US" altLang="zh-CN" sz="16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10000"/>
              </a:lnSpc>
            </a:pP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S</a:t>
            </a:r>
            <a:r>
              <a:rPr lang="en-US" altLang="zh-CN" sz="16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则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S</a:t>
            </a:r>
            <a:r>
              <a:rPr lang="en-US" altLang="zh-CN" sz="16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S</a:t>
            </a:r>
            <a:r>
              <a:rPr lang="en-US" altLang="zh-CN" sz="16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－（</a:t>
            </a:r>
            <a:r>
              <a:rPr lang="en-US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</a:p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的长变化时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S</a:t>
            </a:r>
            <a:r>
              <a:rPr lang="en-US" altLang="zh-CN" sz="16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S</a:t>
            </a:r>
            <a:r>
              <a:rPr lang="en-US" altLang="zh-CN" sz="16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的值始终保持不变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以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S</a:t>
            </a:r>
            <a:r>
              <a:rPr lang="en-US" altLang="zh-CN" sz="16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S</a:t>
            </a:r>
            <a:r>
              <a:rPr lang="en-US" altLang="zh-CN" sz="16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的值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与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的值无关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为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以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3B170F1-1E74-C1FF-2E8E-FDAAB5206207}"/>
              </a:ext>
            </a:extLst>
          </p:cNvPr>
          <p:cNvSpPr txBox="1"/>
          <p:nvPr/>
        </p:nvSpPr>
        <p:spPr>
          <a:xfrm>
            <a:off x="449989" y="2564904"/>
            <a:ext cx="24009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D5E4D23-EC5D-943D-E019-09ECB908F413}"/>
              </a:ext>
            </a:extLst>
          </p:cNvPr>
          <p:cNvSpPr txBox="1"/>
          <p:nvPr/>
        </p:nvSpPr>
        <p:spPr>
          <a:xfrm>
            <a:off x="449989" y="2924944"/>
            <a:ext cx="56474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由图可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知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S</a:t>
            </a:r>
            <a:r>
              <a:rPr kumimoji="0" lang="en-US" altLang="zh-CN" sz="2400" b="0" i="0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4471DD1-7A8B-5438-00E7-CACF98EC8913}"/>
              </a:ext>
            </a:extLst>
          </p:cNvPr>
          <p:cNvSpPr txBox="1"/>
          <p:nvPr/>
        </p:nvSpPr>
        <p:spPr>
          <a:xfrm>
            <a:off x="449989" y="3356992"/>
            <a:ext cx="46854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S</a:t>
            </a:r>
            <a:r>
              <a:rPr kumimoji="0" lang="en-US" altLang="zh-CN" sz="2400" b="0" i="0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07536A6-0449-EE4C-6784-2440C71FCAC0}"/>
              </a:ext>
            </a:extLst>
          </p:cNvPr>
          <p:cNvSpPr txBox="1"/>
          <p:nvPr/>
        </p:nvSpPr>
        <p:spPr>
          <a:xfrm>
            <a:off x="449989" y="3789040"/>
            <a:ext cx="52442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S</a:t>
            </a:r>
            <a:r>
              <a:rPr kumimoji="0" lang="en-US" altLang="zh-CN" sz="2400" b="0" i="0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S</a:t>
            </a:r>
            <a:r>
              <a:rPr kumimoji="0" lang="en-US" altLang="zh-CN" sz="2400" b="0" i="0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85E6BD2-39E5-B835-B14C-ECD8D9C1892C}"/>
              </a:ext>
            </a:extLst>
          </p:cNvPr>
          <p:cNvSpPr txBox="1"/>
          <p:nvPr/>
        </p:nvSpPr>
        <p:spPr>
          <a:xfrm>
            <a:off x="1650488" y="4179491"/>
            <a:ext cx="3421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6A1F220-3B10-66BB-D6C7-564F66DC072A}"/>
              </a:ext>
            </a:extLst>
          </p:cNvPr>
          <p:cNvSpPr txBox="1"/>
          <p:nvPr/>
        </p:nvSpPr>
        <p:spPr>
          <a:xfrm>
            <a:off x="1650488" y="4576123"/>
            <a:ext cx="32868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91AA488F-AA3F-14D1-E768-702F6244FA3E}"/>
              </a:ext>
            </a:extLst>
          </p:cNvPr>
          <p:cNvSpPr txBox="1"/>
          <p:nvPr/>
        </p:nvSpPr>
        <p:spPr>
          <a:xfrm>
            <a:off x="449989" y="4941168"/>
            <a:ext cx="70412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的长变化时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S</a:t>
            </a:r>
            <a:r>
              <a:rPr kumimoji="0" lang="en-US" altLang="zh-CN" sz="2400" b="0" i="0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S</a:t>
            </a:r>
            <a:r>
              <a:rPr kumimoji="0" lang="en-US" altLang="zh-CN" sz="2400" b="0" i="0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的值始终保持不变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A62060F1-E562-740B-1348-A9B104984ADB}"/>
              </a:ext>
            </a:extLst>
          </p:cNvPr>
          <p:cNvSpPr txBox="1"/>
          <p:nvPr/>
        </p:nvSpPr>
        <p:spPr>
          <a:xfrm>
            <a:off x="449989" y="5380180"/>
            <a:ext cx="43663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以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S</a:t>
            </a:r>
            <a:r>
              <a:rPr kumimoji="0" lang="en-US" altLang="zh-CN" sz="2400" b="0" i="0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S</a:t>
            </a:r>
            <a:r>
              <a:rPr kumimoji="0" lang="en-US" altLang="zh-CN" sz="2400" b="0" i="0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的值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与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的值无关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2D6BB4C6-DAFE-782D-07A7-8DCA289DF8C5}"/>
              </a:ext>
            </a:extLst>
          </p:cNvPr>
          <p:cNvSpPr txBox="1"/>
          <p:nvPr/>
        </p:nvSpPr>
        <p:spPr>
          <a:xfrm>
            <a:off x="449989" y="5805264"/>
            <a:ext cx="25041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E66BD7A6-8378-34D4-F773-B2BB00F2FAE5}"/>
              </a:ext>
            </a:extLst>
          </p:cNvPr>
          <p:cNvSpPr txBox="1"/>
          <p:nvPr/>
        </p:nvSpPr>
        <p:spPr>
          <a:xfrm>
            <a:off x="449989" y="6165304"/>
            <a:ext cx="18945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以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70" name="yt_shape_13170"/>
          <p:cNvSpPr txBox="1"/>
          <p:nvPr/>
        </p:nvSpPr>
        <p:spPr>
          <a:xfrm>
            <a:off x="540119" y="428253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黔南州中考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若单项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式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 baseline="3000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1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 baseline="3000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与单项式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spc="375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的和仍是一个单项式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4dd1f,isEnd"/>
              </a:rPr>
              <a:t>m</a:t>
            </a:r>
            <a:b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D14ABC1-88A4-07A3-ACD4-3B53AFAA7624}"/>
              </a:ext>
            </a:extLst>
          </p:cNvPr>
          <p:cNvSpPr txBox="1"/>
          <p:nvPr/>
        </p:nvSpPr>
        <p:spPr>
          <a:xfrm>
            <a:off x="1612158" y="4711217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3163" name="yt_image_13163">
            <a:extLst>
              <a:ext uri="">
                <a16:creationId xmlns:p14="http://schemas.microsoft.com/office/powerpoint/2010/main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052736"/>
            <a:ext cx="2418787" cy="608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165" name="yt_shape_13165"/>
          <p:cNvSpPr txBox="1"/>
          <p:nvPr/>
        </p:nvSpPr>
        <p:spPr>
          <a:xfrm>
            <a:off x="540000" y="1711466"/>
            <a:ext cx="3568285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整式的有关概念</a:t>
            </a:r>
          </a:p>
        </p:txBody>
      </p:sp>
      <p:sp>
        <p:nvSpPr>
          <p:cNvPr id="13166" name="yt_shape_13166"/>
          <p:cNvSpPr txBox="1"/>
          <p:nvPr/>
        </p:nvSpPr>
        <p:spPr>
          <a:xfrm>
            <a:off x="540000" y="2211031"/>
            <a:ext cx="699550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怀化市中考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单项式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的系数是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167" name="yt_table_13167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52947682"/>
              </p:ext>
            </p:extLst>
          </p:nvPr>
        </p:nvGraphicFramePr>
        <p:xfrm>
          <a:off x="540056" y="2690334"/>
          <a:ext cx="3608706" cy="950976"/>
        </p:xfrm>
        <a:graphic>
          <a:graphicData uri="http://schemas.openxmlformats.org/drawingml/2006/table">
            <a:tbl>
              <a:tblPr/>
              <a:tblGrid>
                <a:gridCol w="2118043">
                  <a:extLst>
                    <a:ext uri="{9D8B030D-6E8A-4147-A177-3AD203B41FA5}">
                      <a16:colId xmlns:a16="http://schemas.microsoft.com/office/drawing/2014/main" val="10531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53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07"/>
                  </a:ext>
                </a:extLst>
              </a:tr>
            </a:tbl>
          </a:graphicData>
        </a:graphic>
      </p:graphicFrame>
      <p:sp>
        <p:nvSpPr>
          <p:cNvPr id="13169" name="yt_shape_13169"/>
          <p:cNvSpPr txBox="1"/>
          <p:nvPr/>
        </p:nvSpPr>
        <p:spPr>
          <a:xfrm>
            <a:off x="540000" y="3691888"/>
            <a:ext cx="1067439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spc="375" baseline="3000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 spc="375" baseline="3000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是关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的四次三项式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23549503593">
            <a:extLst>
              <a:ext uri="{FF2B5EF4-FFF2-40B4-BE49-F238E27FC236}">
                <a16:creationId xmlns:a16="http://schemas.microsoft.com/office/drawing/2014/main" id="{5D72FC17-69C1-846A-3463-81C73A91FD9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762870"/>
            <a:ext cx="1095567" cy="341628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1D2BBC1B-97A9-D8D2-7EFC-827367F1D5EF}"/>
              </a:ext>
            </a:extLst>
          </p:cNvPr>
          <p:cNvSpPr txBox="1"/>
          <p:nvPr/>
        </p:nvSpPr>
        <p:spPr>
          <a:xfrm>
            <a:off x="6565039" y="2164225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47C0165-0754-5AB4-8066-B8973744C54A}"/>
              </a:ext>
            </a:extLst>
          </p:cNvPr>
          <p:cNvSpPr txBox="1"/>
          <p:nvPr/>
        </p:nvSpPr>
        <p:spPr>
          <a:xfrm>
            <a:off x="10106751" y="3645082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71" name="yt_shape_13171"/>
          <p:cNvSpPr txBox="1"/>
          <p:nvPr/>
        </p:nvSpPr>
        <p:spPr>
          <a:xfrm>
            <a:off x="540000" y="900000"/>
            <a:ext cx="2952731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整式的加减</a:t>
            </a:r>
          </a:p>
        </p:txBody>
      </p:sp>
      <p:sp>
        <p:nvSpPr>
          <p:cNvPr id="13172" name="yt_shape_13172"/>
          <p:cNvSpPr txBox="1"/>
          <p:nvPr/>
        </p:nvSpPr>
        <p:spPr>
          <a:xfrm>
            <a:off x="540000" y="1399565"/>
            <a:ext cx="643766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宜宾市中考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下列计算正确的是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173" name="yt_table_13173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27419274"/>
              </p:ext>
            </p:extLst>
          </p:nvPr>
        </p:nvGraphicFramePr>
        <p:xfrm>
          <a:off x="540056" y="1878868"/>
          <a:ext cx="6958331" cy="950976"/>
        </p:xfrm>
        <a:graphic>
          <a:graphicData uri="http://schemas.openxmlformats.org/drawingml/2006/table">
            <a:tbl>
              <a:tblPr/>
              <a:tblGrid>
                <a:gridCol w="3527743">
                  <a:extLst>
                    <a:ext uri="{9D8B030D-6E8A-4147-A177-3AD203B41FA5}">
                      <a16:colId xmlns:a16="http://schemas.microsoft.com/office/drawing/2014/main" val="10533"/>
                    </a:ext>
                  </a:extLst>
                </a:gridCol>
                <a:gridCol w="3430588">
                  <a:extLst>
                    <a:ext uri="{9D8B030D-6E8A-4147-A177-3AD203B41FA5}">
                      <a16:colId xmlns:a16="http://schemas.microsoft.com/office/drawing/2014/main" val="1053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2400" b="0" i="0" u="none" spc="375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xy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09"/>
                  </a:ext>
                </a:extLst>
              </a:tr>
            </a:tbl>
          </a:graphicData>
        </a:graphic>
      </p:graphicFrame>
      <p:sp>
        <p:nvSpPr>
          <p:cNvPr id="13175" name="yt_shape_13175"/>
          <p:cNvSpPr txBox="1"/>
          <p:nvPr/>
        </p:nvSpPr>
        <p:spPr>
          <a:xfrm>
            <a:off x="540119" y="288042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沈阳市中考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代数式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）－（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afc84,isEnd"/>
              </a:rPr>
              <a:t>的值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13176" name="yt_shape_13176"/>
          <p:cNvSpPr txBox="1"/>
          <p:nvPr/>
        </p:nvSpPr>
        <p:spPr>
          <a:xfrm>
            <a:off x="540119" y="3839857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有理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在数轴上对应点的位置如图所示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则式子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｜＋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｜－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0281e,isEnd"/>
              </a:rPr>
              <a:t>－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化简的结果为</a:t>
            </a:r>
            <a:r>
              <a:rPr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3177" name="yt_image_13177">
            <a:extLst>
              <a:ext uri="">
                <a16:creationId xmlns:p14="http://schemas.microsoft.com/office/powerpoint/2010/main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46932" y="4799292"/>
            <a:ext cx="2698135" cy="2297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23549503667">
            <a:extLst>
              <a:ext uri="{FF2B5EF4-FFF2-40B4-BE49-F238E27FC236}">
                <a16:creationId xmlns:a16="http://schemas.microsoft.com/office/drawing/2014/main" id="{FD77D57B-9D79-4613-59AB-27023B7330B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1404"/>
            <a:ext cx="1095567" cy="34162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F47429D-E3C7-A166-0A7D-9A68DBCA519D}"/>
              </a:ext>
            </a:extLst>
          </p:cNvPr>
          <p:cNvSpPr txBox="1"/>
          <p:nvPr/>
        </p:nvSpPr>
        <p:spPr>
          <a:xfrm>
            <a:off x="6012589" y="135275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2F829EA-1BA0-23F3-457F-08C5D5638943}"/>
              </a:ext>
            </a:extLst>
          </p:cNvPr>
          <p:cNvSpPr txBox="1"/>
          <p:nvPr/>
        </p:nvSpPr>
        <p:spPr>
          <a:xfrm>
            <a:off x="1059708" y="3309104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9831CDD-F8E3-A4F8-A3D9-752CDB801F41}"/>
              </a:ext>
            </a:extLst>
          </p:cNvPr>
          <p:cNvSpPr txBox="1"/>
          <p:nvPr/>
        </p:nvSpPr>
        <p:spPr>
          <a:xfrm>
            <a:off x="2639616" y="4268539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79" name="yt_shape_13179"/>
          <p:cNvSpPr txBox="1"/>
          <p:nvPr/>
        </p:nvSpPr>
        <p:spPr>
          <a:xfrm>
            <a:off x="540119" y="900000"/>
            <a:ext cx="11492915" cy="522983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某同学在求多项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式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加上多项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式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误看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成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得到的答案是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51318,isEnd"/>
              </a:rPr>
              <a:t>2</a:t>
            </a:r>
            <a:b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知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则正确的答案是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知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Q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比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较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Q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的大小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52d93,isEnd"/>
              </a:rPr>
              <a:t>Q</a:t>
            </a:r>
            <a:b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填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－（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sym typeface=",isEnd"/>
              </a:rPr>
              <a:t>m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2400" b="0" i="0" u="none" spc="375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mn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）＋（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2400" b="0" i="0" u="none" spc="375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mn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2400" b="0" i="0" u="none" spc="375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mn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2400" b="0" i="0" u="none" spc="375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mn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sym typeface=",isEnd"/>
              </a:rPr>
              <a:t>2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mn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4C647F1-89CA-F95B-9820-F818540B9860}"/>
              </a:ext>
            </a:extLst>
          </p:cNvPr>
          <p:cNvSpPr txBox="1"/>
          <p:nvPr/>
        </p:nvSpPr>
        <p:spPr>
          <a:xfrm>
            <a:off x="7571632" y="1328682"/>
            <a:ext cx="22184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735FE92-A6CC-C542-62E3-5BA7D9FD9F82}"/>
              </a:ext>
            </a:extLst>
          </p:cNvPr>
          <p:cNvSpPr txBox="1"/>
          <p:nvPr/>
        </p:nvSpPr>
        <p:spPr>
          <a:xfrm>
            <a:off x="10497396" y="1804170"/>
            <a:ext cx="7896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167AA64-36E1-7B9B-9E65-D858D42381F7}"/>
              </a:ext>
            </a:extLst>
          </p:cNvPr>
          <p:cNvSpPr txBox="1"/>
          <p:nvPr/>
        </p:nvSpPr>
        <p:spPr>
          <a:xfrm>
            <a:off x="450108" y="3706122"/>
            <a:ext cx="6253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ACC3BDC-23C2-B82A-29AB-12DCFF2898AC}"/>
              </a:ext>
            </a:extLst>
          </p:cNvPr>
          <p:cNvSpPr txBox="1"/>
          <p:nvPr/>
        </p:nvSpPr>
        <p:spPr>
          <a:xfrm>
            <a:off x="1631504" y="4181610"/>
            <a:ext cx="2085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BB509FE-887F-C111-6A20-81D00057F726}"/>
              </a:ext>
            </a:extLst>
          </p:cNvPr>
          <p:cNvSpPr txBox="1"/>
          <p:nvPr/>
        </p:nvSpPr>
        <p:spPr>
          <a:xfrm>
            <a:off x="450108" y="5132586"/>
            <a:ext cx="61506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375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mn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375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mn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273CD01-4D73-ECF1-5AD0-9E12AFD51A6D}"/>
              </a:ext>
            </a:extLst>
          </p:cNvPr>
          <p:cNvSpPr txBox="1"/>
          <p:nvPr/>
        </p:nvSpPr>
        <p:spPr>
          <a:xfrm>
            <a:off x="1631504" y="5608074"/>
            <a:ext cx="18342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mn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186" name="yt_shape_13186"/>
              <p:cNvSpPr txBox="1"/>
              <p:nvPr/>
            </p:nvSpPr>
            <p:spPr>
              <a:xfrm>
                <a:off x="540000" y="900000"/>
                <a:ext cx="8007513" cy="450443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先化简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再求值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𝑥𝑦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𝑥𝑦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+5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d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其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满足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｜＋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－（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1" u="none" spc="375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1" u="none" spc="375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1" u="none" spc="375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｜＋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以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所以原式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＝－（－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18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186" name="yt_shape_13186" descr="{&quot;rangeId&quot;:8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8007513" cy="4504438"/>
              </a:xfrm>
              <a:prstGeom prst="rect">
                <a:avLst/>
              </a:prstGeom>
              <a:blipFill>
                <a:blip r:embed="rId2"/>
                <a:stretch>
                  <a:fillRect l="-2361" r="-1371" b="-324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DA8D23CD-ABED-6E2B-1322-CD1FF2BC190D}"/>
              </a:ext>
            </a:extLst>
          </p:cNvPr>
          <p:cNvSpPr txBox="1"/>
          <p:nvPr/>
        </p:nvSpPr>
        <p:spPr>
          <a:xfrm>
            <a:off x="449989" y="2036771"/>
            <a:ext cx="5441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4D42599-9C33-2235-1B42-A3D0A141FA78}"/>
              </a:ext>
            </a:extLst>
          </p:cNvPr>
          <p:cNvSpPr txBox="1"/>
          <p:nvPr/>
        </p:nvSpPr>
        <p:spPr>
          <a:xfrm>
            <a:off x="1631504" y="2512259"/>
            <a:ext cx="3612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86BD3E4-B9C9-03AD-5581-5B5C90839F64}"/>
              </a:ext>
            </a:extLst>
          </p:cNvPr>
          <p:cNvSpPr txBox="1"/>
          <p:nvPr/>
        </p:nvSpPr>
        <p:spPr>
          <a:xfrm>
            <a:off x="1631504" y="2987747"/>
            <a:ext cx="17644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12323A2-CDDE-6886-155E-9635EBF0837F}"/>
              </a:ext>
            </a:extLst>
          </p:cNvPr>
          <p:cNvSpPr txBox="1"/>
          <p:nvPr/>
        </p:nvSpPr>
        <p:spPr>
          <a:xfrm>
            <a:off x="449989" y="3463236"/>
            <a:ext cx="4552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｜＋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77364C1-F063-577F-7D41-71871DFD1A22}"/>
              </a:ext>
            </a:extLst>
          </p:cNvPr>
          <p:cNvSpPr txBox="1"/>
          <p:nvPr/>
        </p:nvSpPr>
        <p:spPr>
          <a:xfrm>
            <a:off x="449989" y="3938723"/>
            <a:ext cx="2926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以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DC12477-9988-08E7-B333-FC2B426D53BE}"/>
              </a:ext>
            </a:extLst>
          </p:cNvPr>
          <p:cNvSpPr txBox="1"/>
          <p:nvPr/>
        </p:nvSpPr>
        <p:spPr>
          <a:xfrm>
            <a:off x="449989" y="4414211"/>
            <a:ext cx="3990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293BAB97-68F3-F4B6-C703-CBBD35A7D02F}"/>
              </a:ext>
            </a:extLst>
          </p:cNvPr>
          <p:cNvSpPr txBox="1"/>
          <p:nvPr/>
        </p:nvSpPr>
        <p:spPr>
          <a:xfrm>
            <a:off x="1625522" y="4889699"/>
            <a:ext cx="9420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90" name="yt_shape_13190"/>
          <p:cNvSpPr txBox="1"/>
          <p:nvPr/>
        </p:nvSpPr>
        <p:spPr>
          <a:xfrm>
            <a:off x="540000" y="900000"/>
            <a:ext cx="3568285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整式的规律探究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191" name="yt_shape_13191"/>
              <p:cNvSpPr txBox="1"/>
              <p:nvPr/>
            </p:nvSpPr>
            <p:spPr>
              <a:xfrm>
                <a:off x="540119" y="1399565"/>
                <a:ext cx="11111999" cy="96116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有一列式子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按一定规律排列成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17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，…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第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ba55c,isEnd"/>
                  </a:rPr>
                  <a:t>n</a:t>
                </a:r>
                <a:b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个式子为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        </a:t>
                </a:r>
                <a:r>
                  <a:rPr sz="1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为正整数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3191" name="yt_shape_1319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99565"/>
                <a:ext cx="11111999" cy="961161"/>
              </a:xfrm>
              <a:prstGeom prst="rect">
                <a:avLst/>
              </a:prstGeom>
              <a:blipFill>
                <a:blip r:embed="rId2"/>
                <a:stretch>
                  <a:fillRect l="-1701" t="-5732" r="-549" b="-191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193" name="yt_shape_13193"/>
          <p:cNvSpPr txBox="1"/>
          <p:nvPr/>
        </p:nvSpPr>
        <p:spPr>
          <a:xfrm>
            <a:off x="540119" y="2411514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山西省中考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如图是一组有规律的图案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它由若干个大小相同的圆片组成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a1bf7,isEnd"/>
              </a:rPr>
              <a:t>第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个图案中有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个白色圆片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个图案中有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个白色圆片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个图案中有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bc22e,isEnd"/>
              </a:rPr>
              <a:t>个白色圆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个图案中有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个白色圆片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，…，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依此规律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个图案中有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</a:t>
            </a:r>
            <a:r>
              <a:rPr sz="1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br>
              <a:rPr lang="zh-CN" altLang="zh-CN" sz="100" b="0" i="0" spc="-1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个白色圆片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含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的代数式表示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3194" name="yt_image_13194">
            <a:extLst>
              <a:ext uri="">
                <a16:creationId xmlns:mc="http://schemas.openxmlformats.org/markup-compatibility/2006" xmlns:m="http://schemas.openxmlformats.org/officeDocument/2006/math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36476" y="4422244"/>
            <a:ext cx="4719047" cy="6629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23549503746">
            <a:extLst>
              <a:ext uri="{FF2B5EF4-FFF2-40B4-BE49-F238E27FC236}">
                <a16:creationId xmlns:a16="http://schemas.microsoft.com/office/drawing/2014/main" id="{9C36135F-F538-E080-8ECC-42652C8025F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1404"/>
            <a:ext cx="1095567" cy="341628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8FFB963F-DCA2-89D5-5C1F-57F6590B8A81}"/>
                  </a:ext>
                </a:extLst>
              </p:cNvPr>
              <p:cNvSpPr txBox="1"/>
              <p:nvPr/>
            </p:nvSpPr>
            <p:spPr>
              <a:xfrm>
                <a:off x="1974108" y="1772816"/>
                <a:ext cx="2527745" cy="5699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1" strike="noStrike" kern="1200" cap="none" spc="375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n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p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e>
                      <m:sup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sup>
                    </m:sSup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8FFB963F-DCA2-89D5-5C1F-57F6590B8A8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74108" y="1772816"/>
                <a:ext cx="2527745" cy="569989"/>
              </a:xfrm>
              <a:prstGeom prst="rect">
                <a:avLst/>
              </a:prstGeom>
              <a:blipFill>
                <a:blip r:embed="rId5"/>
                <a:stretch>
                  <a:fillRect l="-3865" b="-258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70686AED-EE90-9BF6-C938-D326ECF0D371}"/>
              </a:ext>
            </a:extLst>
          </p:cNvPr>
          <p:cNvSpPr txBox="1"/>
          <p:nvPr/>
        </p:nvSpPr>
        <p:spPr>
          <a:xfrm>
            <a:off x="9689357" y="3315684"/>
            <a:ext cx="19517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96" name="yt_shape_13196"/>
          <p:cNvSpPr txBox="1"/>
          <p:nvPr/>
        </p:nvSpPr>
        <p:spPr>
          <a:xfrm>
            <a:off x="540000" y="900000"/>
            <a:ext cx="3568285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整式加减的应用</a:t>
            </a:r>
          </a:p>
        </p:txBody>
      </p:sp>
      <p:sp>
        <p:nvSpPr>
          <p:cNvPr id="13197" name="yt_shape_13197"/>
          <p:cNvSpPr txBox="1"/>
          <p:nvPr/>
        </p:nvSpPr>
        <p:spPr>
          <a:xfrm>
            <a:off x="540119" y="1399565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分段付费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某市出租车的收费标准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起步价为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3km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后每千米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bb217,isEnd"/>
              </a:rPr>
              <a:t>.</a:t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某人乘坐出租车行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驶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km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含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的式子表示他应付的费用为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b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sym typeface="W:12.00496,H:37.44"/>
              </a:rPr>
            </a:b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他应付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13198" name="yt_shape_13198"/>
          <p:cNvSpPr txBox="1"/>
          <p:nvPr/>
        </p:nvSpPr>
        <p:spPr>
          <a:xfrm>
            <a:off x="540119" y="2839131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某纪念馆要在两块紧挨在一起的长方形荒地上修建一个半圆形花圃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fa9c7"/>
              </a:rPr>
              <a:t>尺寸如图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单位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3" name="yt_shape_1723549503815">
            <a:extLst>
              <a:ext uri="{FF2B5EF4-FFF2-40B4-BE49-F238E27FC236}">
                <a16:creationId xmlns:a16="http://schemas.microsoft.com/office/drawing/2014/main" id="{3E0A938A-D361-B0F4-4D3D-174399ABB87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1404"/>
            <a:ext cx="1095567" cy="34162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F737CF3-6C69-7259-9D1D-686E9A09521C}"/>
              </a:ext>
            </a:extLst>
          </p:cNvPr>
          <p:cNvSpPr txBox="1"/>
          <p:nvPr/>
        </p:nvSpPr>
        <p:spPr>
          <a:xfrm>
            <a:off x="10216407" y="1828247"/>
            <a:ext cx="1629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  <a:sym typeface="_⨹_1_6647c"/>
              </a:rPr>
              <a:t>＋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B833DCD-3BB2-9500-6777-FBF8F4A31C7E}"/>
              </a:ext>
            </a:extLst>
          </p:cNvPr>
          <p:cNvSpPr txBox="1"/>
          <p:nvPr/>
        </p:nvSpPr>
        <p:spPr>
          <a:xfrm>
            <a:off x="450108" y="2303735"/>
            <a:ext cx="12468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B09DD79-E3E0-7FEF-BD25-545A578ABB91}"/>
              </a:ext>
            </a:extLst>
          </p:cNvPr>
          <p:cNvSpPr txBox="1"/>
          <p:nvPr/>
        </p:nvSpPr>
        <p:spPr>
          <a:xfrm>
            <a:off x="4795096" y="2303735"/>
            <a:ext cx="1094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3202" name="yt_image_13202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552384" y="4365104"/>
            <a:ext cx="1598185" cy="14424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199" name="yt_shape_13199"/>
          <p:cNvSpPr txBox="1"/>
          <p:nvPr/>
        </p:nvSpPr>
        <p:spPr>
          <a:xfrm>
            <a:off x="540000" y="3821675"/>
            <a:ext cx="654185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求阴影部分的面积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含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的式子表示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）；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83CDD68A-1530-D6A8-79B3-C93325665837}"/>
                  </a:ext>
                </a:extLst>
              </p:cNvPr>
              <p:cNvSpPr txBox="1"/>
              <p:nvPr/>
            </p:nvSpPr>
            <p:spPr>
              <a:xfrm>
                <a:off x="449989" y="4406536"/>
                <a:ext cx="7669912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阴影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π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83CDD68A-1530-D6A8-79B3-C9332566583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406536"/>
                <a:ext cx="7669912" cy="765061"/>
              </a:xfrm>
              <a:prstGeom prst="rect">
                <a:avLst/>
              </a:prstGeom>
              <a:blipFill>
                <a:blip r:embed="rId4"/>
                <a:stretch>
                  <a:fillRect l="-1272" r="-477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071242AA-4360-9DEC-F2F2-760071D7A5ED}"/>
                  </a:ext>
                </a:extLst>
              </p:cNvPr>
              <p:cNvSpPr txBox="1"/>
              <p:nvPr/>
            </p:nvSpPr>
            <p:spPr>
              <a:xfrm>
                <a:off x="2404116" y="5077985"/>
                <a:ext cx="3259836" cy="7272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</a:t>
                </a:r>
                <a:r>
                  <a:rPr kumimoji="0" lang="en-US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</a:t>
                </a:r>
                <a:r>
                  <a:rPr kumimoji="0" lang="en-US" altLang="zh-CN" sz="2400" b="0" i="1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20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π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071242AA-4360-9DEC-F2F2-760071D7A5E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04116" y="5077985"/>
                <a:ext cx="3259836" cy="727279"/>
              </a:xfrm>
              <a:prstGeom prst="rect">
                <a:avLst/>
              </a:prstGeom>
              <a:blipFill>
                <a:blip r:embed="rId5"/>
                <a:stretch>
                  <a:fillRect l="-2804" r="-2617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4" name="yt_shape_13204"/>
          <p:cNvSpPr txBox="1"/>
          <p:nvPr/>
        </p:nvSpPr>
        <p:spPr>
          <a:xfrm>
            <a:off x="540000" y="1052736"/>
            <a:ext cx="592790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取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求阴影部分的面积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yt_shape_13205"/>
              <p:cNvSpPr txBox="1"/>
              <p:nvPr/>
            </p:nvSpPr>
            <p:spPr>
              <a:xfrm>
                <a:off x="540000" y="1684403"/>
                <a:ext cx="6250109" cy="111998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当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π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取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S</a:t>
                </a:r>
                <a:r>
                  <a:rPr lang="zh-CN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阴影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π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29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3" name="yt_shape_1320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684403"/>
                <a:ext cx="6250109" cy="1119987"/>
              </a:xfrm>
              <a:prstGeom prst="rect">
                <a:avLst/>
              </a:prstGeom>
              <a:blipFill>
                <a:blip r:embed="rId2"/>
                <a:stretch>
                  <a:fillRect l="-3024" t="-4348" r="-1854" b="-86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209" name="yt_shape_13209"/>
              <p:cNvSpPr txBox="1"/>
              <p:nvPr/>
            </p:nvSpPr>
            <p:spPr>
              <a:xfrm>
                <a:off x="540000" y="3177339"/>
                <a:ext cx="3922549" cy="63985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答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阴影部分的面积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29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3209" name="yt_shape_1320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177339"/>
                <a:ext cx="3922549" cy="639855"/>
              </a:xfrm>
              <a:prstGeom prst="rect">
                <a:avLst/>
              </a:prstGeom>
              <a:blipFill>
                <a:blip r:embed="rId3"/>
                <a:stretch>
                  <a:fillRect l="-4821" r="-3577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686ECB43-A154-EFDD-BF39-1E2F9B3F1CBC}"/>
              </a:ext>
            </a:extLst>
          </p:cNvPr>
          <p:cNvSpPr txBox="1"/>
          <p:nvPr/>
        </p:nvSpPr>
        <p:spPr>
          <a:xfrm>
            <a:off x="449989" y="1637597"/>
            <a:ext cx="4069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25C7466C-1677-0029-9AA7-87051506DE26}"/>
                  </a:ext>
                </a:extLst>
              </p:cNvPr>
              <p:cNvSpPr txBox="1"/>
              <p:nvPr/>
            </p:nvSpPr>
            <p:spPr>
              <a:xfrm>
                <a:off x="449989" y="2113085"/>
                <a:ext cx="6369748" cy="7272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阴影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20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π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20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29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25C7466C-1677-0029-9AA7-87051506DE2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113085"/>
                <a:ext cx="6369748" cy="727279"/>
              </a:xfrm>
              <a:prstGeom prst="rect">
                <a:avLst/>
              </a:prstGeom>
              <a:blipFill>
                <a:blip r:embed="rId4"/>
                <a:stretch>
                  <a:fillRect l="-1531" r="-1340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2A609B27-7E13-3EFF-1050-689F76BA6F51}"/>
                  </a:ext>
                </a:extLst>
              </p:cNvPr>
              <p:cNvSpPr txBox="1"/>
              <p:nvPr/>
            </p:nvSpPr>
            <p:spPr>
              <a:xfrm>
                <a:off x="449989" y="2924944"/>
                <a:ext cx="4064698" cy="7272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答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阴影部分的面积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为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29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2A609B27-7E13-3EFF-1050-689F76BA6F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924944"/>
                <a:ext cx="4064698" cy="727279"/>
              </a:xfrm>
              <a:prstGeom prst="rect">
                <a:avLst/>
              </a:prstGeom>
              <a:blipFill>
                <a:blip r:embed="rId5"/>
                <a:stretch>
                  <a:fillRect l="-2399" r="-2099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9" name="yt_image_13202">
            <a:extLst>
              <a:ext uri="{FF2B5EF4-FFF2-40B4-BE49-F238E27FC236}">
                <a16:creationId xmlns:a16="http://schemas.microsoft.com/office/drawing/2014/main" id="{5036A577-7240-BFCB-41DE-0D64906F37DA}"/>
              </a:ex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400256" y="1970510"/>
            <a:ext cx="1598185" cy="14424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  <p:bldP spid="7" grpId="0" build="allAtOnce"/>
      <p:bldP spid="8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12" name="yt_shape_13212"/>
          <p:cNvSpPr txBox="1"/>
          <p:nvPr/>
        </p:nvSpPr>
        <p:spPr>
          <a:xfrm>
            <a:off x="540000" y="900000"/>
            <a:ext cx="2427011" cy="56733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150" b="0" i="0" u="none" spc="-31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150" b="0" i="0" u="none" spc="18138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3211" name="yt_image_13211" title="H_50.04">
            <a:extLst>
              <a:ext uri="">
                <a16:creationId xmlns:p14="http://schemas.microsoft.com/office/powerpoint/2010/main" xmlns:mc="http://schemas.openxmlformats.org/markup-compatibility/2006" xmlns:m="http://schemas.openxmlformats.org/officeDocument/2006/math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401408" cy="635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214" name="yt_shape_13214"/>
          <p:cNvSpPr txBox="1"/>
          <p:nvPr/>
        </p:nvSpPr>
        <p:spPr>
          <a:xfrm>
            <a:off x="540000" y="1586155"/>
            <a:ext cx="551433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下列多项式的次数是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215" name="yt_table_13215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6669221"/>
              </p:ext>
            </p:extLst>
          </p:nvPr>
        </p:nvGraphicFramePr>
        <p:xfrm>
          <a:off x="540056" y="2065458"/>
          <a:ext cx="6559868" cy="950976"/>
        </p:xfrm>
        <a:graphic>
          <a:graphicData uri="http://schemas.openxmlformats.org/drawingml/2006/table">
            <a:tbl>
              <a:tblPr/>
              <a:tblGrid>
                <a:gridCol w="3851593">
                  <a:extLst>
                    <a:ext uri="{9D8B030D-6E8A-4147-A177-3AD203B41FA5}">
                      <a16:colId xmlns:a16="http://schemas.microsoft.com/office/drawing/2014/main" val="10535"/>
                    </a:ext>
                  </a:extLst>
                </a:gridCol>
                <a:gridCol w="2708275">
                  <a:extLst>
                    <a:ext uri="{9D8B030D-6E8A-4147-A177-3AD203B41FA5}">
                      <a16:colId xmlns:a16="http://schemas.microsoft.com/office/drawing/2014/main" val="1053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π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 spc="375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2400" b="0" i="0" u="none" spc="375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11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3217" name="yt_shape_13217"/>
              <p:cNvSpPr txBox="1"/>
              <p:nvPr/>
            </p:nvSpPr>
            <p:spPr>
              <a:xfrm>
                <a:off x="540119" y="3067012"/>
                <a:ext cx="11492915" cy="185525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单项式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的系数是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 spc="375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IsAddLine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π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次数是</a:t>
                </a:r>
                <a:r>
                  <a:rPr sz="38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如果关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于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的多项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式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与多项式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1" u="none" spc="375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的次数相同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那么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d72a0,isEnd"/>
                  </a:rPr>
                  <a:t>＋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</a:t>
                </a:r>
                <a:r>
                  <a:rPr sz="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p14="http://schemas.microsoft.com/office/powerpoint/2010/main" xmlns:m="http://schemas.openxmlformats.org/officeDocument/2006/math" xmlns:a16="http://schemas.microsoft.com/office/drawing/2014/main" xmlns="">
          <p:sp>
            <p:nvSpPr>
              <p:cNvPr id="13217" name="yt_shape_132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067012"/>
                <a:ext cx="11492915" cy="1855251"/>
              </a:xfrm>
              <a:prstGeom prst="rect">
                <a:avLst/>
              </a:prstGeom>
              <a:blipFill>
                <a:blip r:embed="rId3"/>
                <a:stretch>
                  <a:fillRect l="-1645" b="-953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CC50B36F-2085-05A4-FBDD-A444988963B5}"/>
              </a:ext>
            </a:extLst>
          </p:cNvPr>
          <p:cNvSpPr txBox="1"/>
          <p:nvPr/>
        </p:nvSpPr>
        <p:spPr>
          <a:xfrm>
            <a:off x="5098189" y="153934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0FE0212A-01CE-77A7-E975-7310CD85007F}"/>
                  </a:ext>
                </a:extLst>
              </p:cNvPr>
              <p:cNvSpPr txBox="1"/>
              <p:nvPr/>
            </p:nvSpPr>
            <p:spPr>
              <a:xfrm>
                <a:off x="4380250" y="3020206"/>
                <a:ext cx="1035749" cy="83510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p14="http://schemas.microsoft.com/office/powerpoint/2010/main" xmlns:m="http://schemas.openxmlformats.org/officeDocument/2006/math" xmlns:a16="http://schemas.microsoft.com/office/drawing/2014/main" xmlns="">
          <p:sp>
            <p:nvSpPr>
              <p:cNvPr id="3" name="文本框 2" descr="{'rangeId': 15, 'hasSerialNum': 1, 'mathAnswerShape': 1}">
                <a:extLst>
                  <a:ext uri="{FF2B5EF4-FFF2-40B4-BE49-F238E27FC236}">
                    <a16:creationId xmlns:a16="http://schemas.microsoft.com/office/drawing/2014/main" id="{0FE0212A-01CE-77A7-E975-7310CD85007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80250" y="3020206"/>
                <a:ext cx="1035749" cy="835102"/>
              </a:xfrm>
              <a:prstGeom prst="rect">
                <a:avLst/>
              </a:prstGeom>
              <a:blipFill>
                <a:blip r:embed="rId4"/>
                <a:stretch>
                  <a:fillRect l="-94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4495A0A0-D29B-A0B1-0B17-A194BC204CDF}"/>
              </a:ext>
            </a:extLst>
          </p:cNvPr>
          <p:cNvCxnSpPr/>
          <p:nvPr/>
        </p:nvCxnSpPr>
        <p:spPr>
          <a:xfrm>
            <a:off x="4165461" y="3827552"/>
            <a:ext cx="1160526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>
            <a:extLst>
              <a:ext uri="{FF2B5EF4-FFF2-40B4-BE49-F238E27FC236}">
                <a16:creationId xmlns:a16="http://schemas.microsoft.com/office/drawing/2014/main" id="{065D5EDF-0897-FFCE-150B-AD383938AF64}"/>
              </a:ext>
            </a:extLst>
          </p:cNvPr>
          <p:cNvSpPr txBox="1"/>
          <p:nvPr/>
        </p:nvSpPr>
        <p:spPr>
          <a:xfrm>
            <a:off x="6759912" y="3020206"/>
            <a:ext cx="637285" cy="83510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BA12FAF-5119-63F7-5C2E-5601BC28DF53}"/>
              </a:ext>
            </a:extLst>
          </p:cNvPr>
          <p:cNvSpPr txBox="1"/>
          <p:nvPr/>
        </p:nvSpPr>
        <p:spPr>
          <a:xfrm>
            <a:off x="1916958" y="4433145"/>
            <a:ext cx="18564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5" grpId="0" build="allAtOnce"/>
      <p:bldP spid="6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1734</Words>
  <Application>Microsoft Office PowerPoint</Application>
  <PresentationFormat>宽屏</PresentationFormat>
  <Paragraphs>119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23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玲 杨</cp:lastModifiedBy>
  <cp:revision>10</cp:revision>
  <dcterms:created xsi:type="dcterms:W3CDTF">2024-08-13T11:38:23Z</dcterms:created>
  <dcterms:modified xsi:type="dcterms:W3CDTF">2024-08-14T03:37:56Z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