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71" r:id="rId6"/>
    <p:sldId id="373" r:id="rId7"/>
    <p:sldId id="376" r:id="rId8"/>
    <p:sldId id="377" r:id="rId9"/>
    <p:sldId id="378" r:id="rId10"/>
    <p:sldId id="382" r:id="rId11"/>
    <p:sldId id="384" r:id="rId12"/>
    <p:sldId id="385" r:id="rId13"/>
    <p:sldId id="387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72" y="2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0" name="yt_shape_11610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1611" name="yt_image_11611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3" name="yt_shape_11613"/>
          <p:cNvSpPr txBox="1"/>
          <p:nvPr/>
        </p:nvSpPr>
        <p:spPr>
          <a:xfrm>
            <a:off x="540119" y="191156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有理数的加减乘除混合运算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如无括号则先算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42e48,isEnd"/>
              </a:rPr>
              <a:t>有括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号应先算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d1bde,isEnd"/>
              </a:rPr>
              <a:t>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644D53-D525-657D-1D26-74DD26CD8674}"/>
              </a:ext>
            </a:extLst>
          </p:cNvPr>
          <p:cNvSpPr txBox="1"/>
          <p:nvPr/>
        </p:nvSpPr>
        <p:spPr>
          <a:xfrm>
            <a:off x="74605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D8AFA5-7D31-8AA2-1FDD-59062F18C66B}"/>
              </a:ext>
            </a:extLst>
          </p:cNvPr>
          <p:cNvSpPr txBox="1"/>
          <p:nvPr/>
        </p:nvSpPr>
        <p:spPr>
          <a:xfrm>
            <a:off x="95941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783A21-3411-AFEC-40E1-F96FA16D70E8}"/>
              </a:ext>
            </a:extLst>
          </p:cNvPr>
          <p:cNvSpPr txBox="1"/>
          <p:nvPr/>
        </p:nvSpPr>
        <p:spPr>
          <a:xfrm>
            <a:off x="1974108" y="234024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括号里面的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FE6B54-4F55-22D6-2898-F61836136935}"/>
              </a:ext>
            </a:extLst>
          </p:cNvPr>
          <p:cNvSpPr txBox="1"/>
          <p:nvPr/>
        </p:nvSpPr>
        <p:spPr>
          <a:xfrm>
            <a:off x="50221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02D561-EB76-DD52-46E3-D1552C0955A1}"/>
              </a:ext>
            </a:extLst>
          </p:cNvPr>
          <p:cNvSpPr txBox="1"/>
          <p:nvPr/>
        </p:nvSpPr>
        <p:spPr>
          <a:xfrm>
            <a:off x="7460507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2E6E21-E9DD-6F15-A038-318F974D5D4C}"/>
              </a:ext>
            </a:extLst>
          </p:cNvPr>
          <p:cNvSpPr txBox="1"/>
          <p:nvPr/>
        </p:nvSpPr>
        <p:spPr>
          <a:xfrm>
            <a:off x="10203707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7" name="yt_shape_11667"/>
              <p:cNvSpPr txBox="1"/>
              <p:nvPr/>
            </p:nvSpPr>
            <p:spPr>
              <a:xfrm>
                <a:off x="540000" y="900000"/>
                <a:ext cx="5782224" cy="53151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7" name="yt_shape_11667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82224" cy="5315109"/>
              </a:xfrm>
              <a:prstGeom prst="rect">
                <a:avLst/>
              </a:prstGeom>
              <a:blipFill>
                <a:blip r:embed="rId2"/>
                <a:stretch>
                  <a:fillRect l="-3270" t="-1032" r="-2215" b="-2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048D70-C8BE-18CE-F6C5-FAFB3EE260E8}"/>
                  </a:ext>
                </a:extLst>
              </p:cNvPr>
              <p:cNvSpPr txBox="1"/>
              <p:nvPr/>
            </p:nvSpPr>
            <p:spPr>
              <a:xfrm>
                <a:off x="449989" y="2010291"/>
                <a:ext cx="52711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EA048D70-C8BE-18CE-F6C5-FAFB3EE26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291"/>
                <a:ext cx="5271198" cy="769062"/>
              </a:xfrm>
              <a:prstGeom prst="rect">
                <a:avLst/>
              </a:prstGeom>
              <a:blipFill>
                <a:blip r:embed="rId3"/>
                <a:stretch>
                  <a:fillRect l="-185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5603B89-FEC1-41BE-B8D3-946EBAD6EAD2}"/>
              </a:ext>
            </a:extLst>
          </p:cNvPr>
          <p:cNvSpPr txBox="1"/>
          <p:nvPr/>
        </p:nvSpPr>
        <p:spPr>
          <a:xfrm>
            <a:off x="1631504" y="268574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D165DE-0E3C-71A3-9EE1-DCC050479221}"/>
              </a:ext>
            </a:extLst>
          </p:cNvPr>
          <p:cNvSpPr txBox="1"/>
          <p:nvPr/>
        </p:nvSpPr>
        <p:spPr>
          <a:xfrm>
            <a:off x="1631504" y="31612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869514-93E2-633E-9D6F-6D61521AF0B0}"/>
                  </a:ext>
                </a:extLst>
              </p:cNvPr>
              <p:cNvSpPr txBox="1"/>
              <p:nvPr/>
            </p:nvSpPr>
            <p:spPr>
              <a:xfrm>
                <a:off x="449989" y="4344805"/>
                <a:ext cx="43567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, 'pageBreak': True}">
                <a:extLst>
                  <a:ext uri="{FF2B5EF4-FFF2-40B4-BE49-F238E27FC236}">
                    <a16:creationId xmlns:a16="http://schemas.microsoft.com/office/drawing/2014/main" id="{DF869514-93E2-633E-9D6F-6D61521AF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4805"/>
                <a:ext cx="4356798" cy="767474"/>
              </a:xfrm>
              <a:prstGeom prst="rect">
                <a:avLst/>
              </a:prstGeom>
              <a:blipFill>
                <a:blip r:embed="rId4"/>
                <a:stretch>
                  <a:fillRect l="-2238" r="-20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F67C8C-8B18-D1E0-2AA6-09FB76C85222}"/>
                  </a:ext>
                </a:extLst>
              </p:cNvPr>
              <p:cNvSpPr txBox="1"/>
              <p:nvPr/>
            </p:nvSpPr>
            <p:spPr>
              <a:xfrm>
                <a:off x="1631504" y="5018667"/>
                <a:ext cx="22231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F67C8C-8B18-D1E0-2AA6-09FB76C85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5018667"/>
                <a:ext cx="2223199" cy="767474"/>
              </a:xfrm>
              <a:prstGeom prst="rect">
                <a:avLst/>
              </a:prstGeom>
              <a:blipFill>
                <a:blip r:embed="rId5"/>
                <a:stretch>
                  <a:fillRect l="-4396" r="-43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323FAF4-FAE8-96C8-1907-334679F64305}"/>
              </a:ext>
            </a:extLst>
          </p:cNvPr>
          <p:cNvSpPr txBox="1"/>
          <p:nvPr/>
        </p:nvSpPr>
        <p:spPr>
          <a:xfrm>
            <a:off x="1631504" y="569252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7" name="yt_shape_11677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76" name="yt_image_1167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9" name="yt_shape_11679"/>
          <p:cNvSpPr txBox="1"/>
          <p:nvPr/>
        </p:nvSpPr>
        <p:spPr>
          <a:xfrm>
            <a:off x="540119" y="1597583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织金县第六中学单元卷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煤矿井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点的海拔为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287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每经过水平距离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米海拔上升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点的海拔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点的海拔为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点海拔为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每垂直升高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cb1a"/>
              </a:rPr>
              <a:t>点所用的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时间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点所用的时间为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B6873D-4828-7C08-70A1-359AB3703585}"/>
              </a:ext>
            </a:extLst>
          </p:cNvPr>
          <p:cNvSpPr txBox="1"/>
          <p:nvPr/>
        </p:nvSpPr>
        <p:spPr>
          <a:xfrm>
            <a:off x="450108" y="2977241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97FD6D-1371-5FBD-3426-1ECD94E8EAA2}"/>
              </a:ext>
            </a:extLst>
          </p:cNvPr>
          <p:cNvSpPr txBox="1"/>
          <p:nvPr/>
        </p:nvSpPr>
        <p:spPr>
          <a:xfrm>
            <a:off x="450108" y="3452729"/>
            <a:ext cx="381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点的海拔为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B6E9ED-D769-41F6-0F4A-70763EEDC91A}"/>
              </a:ext>
            </a:extLst>
          </p:cNvPr>
          <p:cNvSpPr txBox="1"/>
          <p:nvPr/>
        </p:nvSpPr>
        <p:spPr>
          <a:xfrm>
            <a:off x="450108" y="4879193"/>
            <a:ext cx="769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5CE7D4-BA18-65FC-9D2F-EBE56E1BD400}"/>
              </a:ext>
            </a:extLst>
          </p:cNvPr>
          <p:cNvSpPr txBox="1"/>
          <p:nvPr/>
        </p:nvSpPr>
        <p:spPr>
          <a:xfrm>
            <a:off x="450108" y="5354681"/>
            <a:ext cx="5331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点所用的时间为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6" name="yt_shape_11686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685" name="yt_image_116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4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8" name="yt_shape_11688"/>
          <p:cNvSpPr txBox="1"/>
          <p:nvPr/>
        </p:nvSpPr>
        <p:spPr>
          <a:xfrm>
            <a:off x="3787676" y="1378425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一个数除以几个数的和的计算方法</a:t>
            </a:r>
          </a:p>
        </p:txBody>
      </p:sp>
      <p:sp>
        <p:nvSpPr>
          <p:cNvPr id="11689" name="yt_shape_11689"/>
          <p:cNvSpPr txBox="1"/>
          <p:nvPr/>
        </p:nvSpPr>
        <p:spPr>
          <a:xfrm>
            <a:off x="540000" y="1857728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0" name="yt_shape_11690"/>
              <p:cNvSpPr txBox="1"/>
              <p:nvPr/>
            </p:nvSpPr>
            <p:spPr>
              <a:xfrm>
                <a:off x="540119" y="2320552"/>
                <a:ext cx="11492915" cy="410996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解法一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解法二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解法三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601c"/>
                  </a:rPr>
                  <a:t>24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0" name="yt_shape_11690" descr="{&quot;rangeId&quot;:2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0552"/>
                <a:ext cx="11111999" cy="4109962"/>
              </a:xfrm>
              <a:prstGeom prst="rect">
                <a:avLst/>
              </a:prstGeom>
              <a:blipFill>
                <a:blip r:embed="rId3"/>
                <a:stretch>
                  <a:fillRect l="-987" r="-65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92" name="yt_shape_11692"/>
              <p:cNvSpPr txBox="1"/>
              <p:nvPr/>
            </p:nvSpPr>
            <p:spPr>
              <a:xfrm>
                <a:off x="540000" y="900000"/>
                <a:ext cx="7848302" cy="36587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上述得到的结果不同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你认为解法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是错误的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选择适合的方法计算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92" name="yt_shape_11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48302" cy="3658759"/>
              </a:xfrm>
              <a:prstGeom prst="rect">
                <a:avLst/>
              </a:prstGeom>
              <a:blipFill>
                <a:blip r:embed="rId2"/>
                <a:stretch>
                  <a:fillRect l="-2409" t="-1500" r="-1399" b="-1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A12E2E5-6E0B-C84C-2B05-2313988225D6}"/>
              </a:ext>
            </a:extLst>
          </p:cNvPr>
          <p:cNvSpPr txBox="1"/>
          <p:nvPr/>
        </p:nvSpPr>
        <p:spPr>
          <a:xfrm>
            <a:off x="608878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E9E71E3-CCB9-8ABF-D449-7E9C3AD923E9}"/>
                  </a:ext>
                </a:extLst>
              </p:cNvPr>
              <p:cNvSpPr txBox="1"/>
              <p:nvPr/>
            </p:nvSpPr>
            <p:spPr>
              <a:xfrm>
                <a:off x="449989" y="2483366"/>
                <a:ext cx="38567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5E9E71E3-CCB9-8ABF-D449-7E9C3AD923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3366"/>
                <a:ext cx="3856736" cy="775793"/>
              </a:xfrm>
              <a:prstGeom prst="rect">
                <a:avLst/>
              </a:prstGeom>
              <a:blipFill>
                <a:blip r:embed="rId3"/>
                <a:stretch>
                  <a:fillRect l="-2532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4962D0-A4F1-96CD-517B-24ED57E0FE7E}"/>
                  </a:ext>
                </a:extLst>
              </p:cNvPr>
              <p:cNvSpPr txBox="1"/>
              <p:nvPr/>
            </p:nvSpPr>
            <p:spPr>
              <a:xfrm>
                <a:off x="1631504" y="3165547"/>
                <a:ext cx="149453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94962D0-A4F1-96CD-517B-24ED57E0FE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165547"/>
                <a:ext cx="1494537" cy="769061"/>
              </a:xfrm>
              <a:prstGeom prst="rect">
                <a:avLst/>
              </a:prstGeom>
              <a:blipFill>
                <a:blip r:embed="rId4"/>
                <a:stretch>
                  <a:fillRect l="-653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880AE4-E754-2FAD-C446-D952CDB1F62F}"/>
                  </a:ext>
                </a:extLst>
              </p:cNvPr>
              <p:cNvSpPr txBox="1"/>
              <p:nvPr/>
            </p:nvSpPr>
            <p:spPr>
              <a:xfrm>
                <a:off x="1631504" y="3840996"/>
                <a:ext cx="98971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8880AE4-E754-2FAD-C446-D952CDB1F6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840996"/>
                <a:ext cx="989711" cy="729184"/>
              </a:xfrm>
              <a:prstGeom prst="rect">
                <a:avLst/>
              </a:prstGeom>
              <a:blipFill>
                <a:blip r:embed="rId5"/>
                <a:stretch>
                  <a:fillRect l="-9877" r="-98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5" name="yt_shape_11615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614" name="yt_image_11614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617" name="yt_shape_11617"/>
              <p:cNvSpPr txBox="1"/>
              <p:nvPr/>
            </p:nvSpPr>
            <p:spPr>
              <a:xfrm>
                <a:off x="540119" y="1353857"/>
                <a:ext cx="11492915" cy="39907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先算乘除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再算加减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按从左往右的顺序进行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6ba93"/>
                  </a:rPr>
                  <a:t>先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算括号内的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再进行除法运算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最后进行加减运算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	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17" name="yt_shape_116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492915" cy="3990772"/>
              </a:xfrm>
              <a:prstGeom prst="rect">
                <a:avLst/>
              </a:prstGeom>
              <a:blipFill>
                <a:blip r:embed="rId3"/>
                <a:stretch>
                  <a:fillRect l="-1645" t="-122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25" name="yt_shape_11625"/>
              <p:cNvSpPr txBox="1"/>
              <p:nvPr/>
            </p:nvSpPr>
            <p:spPr>
              <a:xfrm>
                <a:off x="6096000" y="4293096"/>
                <a:ext cx="4509248" cy="19959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原式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 </a:t>
                </a:r>
                <a:r>
                  <a:rPr lang="zh-CN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25" name="yt_shape_11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293096"/>
                <a:ext cx="4509248" cy="1995931"/>
              </a:xfrm>
              <a:prstGeom prst="rect">
                <a:avLst/>
              </a:prstGeom>
              <a:blipFill>
                <a:blip r:embed="rId4"/>
                <a:stretch>
                  <a:fillRect l="-4054" r="-2973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" name="yt_shape_11632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31" name="yt_image_1163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4" name="yt_shape_11634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有理数的加减乘除混合运算</a:t>
            </a:r>
          </a:p>
        </p:txBody>
      </p:sp>
      <p:sp>
        <p:nvSpPr>
          <p:cNvPr id="11635" name="yt_shape_11635"/>
          <p:cNvSpPr txBox="1"/>
          <p:nvPr/>
        </p:nvSpPr>
        <p:spPr>
          <a:xfrm>
            <a:off x="540000" y="2102862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6" name="yt_table_116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547506"/>
              </p:ext>
            </p:extLst>
          </p:nvPr>
        </p:nvGraphicFramePr>
        <p:xfrm>
          <a:off x="540056" y="258216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638" name="yt_shape_11638"/>
              <p:cNvSpPr txBox="1"/>
              <p:nvPr/>
            </p:nvSpPr>
            <p:spPr>
              <a:xfrm>
                <a:off x="540000" y="3108336"/>
                <a:ext cx="9444893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的和的倒数是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的倒数的和是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638" name="yt_shape_116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8336"/>
                <a:ext cx="9444893" cy="641201"/>
              </a:xfrm>
              <a:prstGeom prst="rect">
                <a:avLst/>
              </a:prstGeom>
              <a:blipFill>
                <a:blip r:embed="rId3"/>
                <a:stretch>
                  <a:fillRect l="-2001" r="-96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40" name="yt_shape_11640"/>
          <p:cNvSpPr txBox="1"/>
          <p:nvPr/>
        </p:nvSpPr>
        <p:spPr>
          <a:xfrm>
            <a:off x="540000" y="380032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41" name="yt_shape_11641"/>
              <p:cNvSpPr txBox="1"/>
              <p:nvPr/>
            </p:nvSpPr>
            <p:spPr>
              <a:xfrm>
                <a:off x="540000" y="4279628"/>
                <a:ext cx="884376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641" name="yt_shape_11641" descr="{&quot;rangeId&quot;: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9628"/>
                <a:ext cx="8843768" cy="641201"/>
              </a:xfrm>
              <a:prstGeom prst="rect">
                <a:avLst/>
              </a:prstGeom>
              <a:blipFill>
                <a:blip r:embed="rId4"/>
                <a:stretch>
                  <a:fillRect l="-2138" r="-117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43" name="yt_shape_11643"/>
          <p:cNvSpPr txBox="1"/>
          <p:nvPr/>
        </p:nvSpPr>
        <p:spPr>
          <a:xfrm>
            <a:off x="540000" y="4971617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</p:txBody>
      </p:sp>
      <p:sp>
        <p:nvSpPr>
          <p:cNvPr id="11644" name="yt_shape_11644"/>
          <p:cNvSpPr txBox="1"/>
          <p:nvPr/>
        </p:nvSpPr>
        <p:spPr>
          <a:xfrm>
            <a:off x="540000" y="5450920"/>
            <a:ext cx="400109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323872">
            <a:extLst>
              <a:ext uri="{FF2B5EF4-FFF2-40B4-BE49-F238E27FC236}">
                <a16:creationId xmlns:a16="http://schemas.microsoft.com/office/drawing/2014/main" id="{75195344-0F23-6288-B34C-40AA2E2AC3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0D72CD-9A38-79C0-F2D4-062E19EC9BA0}"/>
              </a:ext>
            </a:extLst>
          </p:cNvPr>
          <p:cNvSpPr txBox="1"/>
          <p:nvPr/>
        </p:nvSpPr>
        <p:spPr>
          <a:xfrm>
            <a:off x="5860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676AAD-D8B4-02AE-A12B-7C72661FCD82}"/>
              </a:ext>
            </a:extLst>
          </p:cNvPr>
          <p:cNvSpPr txBox="1"/>
          <p:nvPr/>
        </p:nvSpPr>
        <p:spPr>
          <a:xfrm>
            <a:off x="4021864" y="3061530"/>
            <a:ext cx="9420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F2D46B-04BE-3127-DCAF-7AEA8A02EB0A}"/>
              </a:ext>
            </a:extLst>
          </p:cNvPr>
          <p:cNvSpPr txBox="1"/>
          <p:nvPr/>
        </p:nvSpPr>
        <p:spPr>
          <a:xfrm>
            <a:off x="9193939" y="3061530"/>
            <a:ext cx="637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5E960C-71A8-8080-DE9D-5678D8FF93D9}"/>
              </a:ext>
            </a:extLst>
          </p:cNvPr>
          <p:cNvSpPr txBox="1"/>
          <p:nvPr/>
        </p:nvSpPr>
        <p:spPr>
          <a:xfrm>
            <a:off x="449989" y="4924811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23823D-06E4-B53B-7D52-7555F19CBA70}"/>
              </a:ext>
            </a:extLst>
          </p:cNvPr>
          <p:cNvSpPr txBox="1"/>
          <p:nvPr/>
        </p:nvSpPr>
        <p:spPr>
          <a:xfrm>
            <a:off x="1633906" y="540411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85F11D-E74B-1C29-3AB9-9EF8D3D0BD3D}"/>
              </a:ext>
            </a:extLst>
          </p:cNvPr>
          <p:cNvSpPr txBox="1"/>
          <p:nvPr/>
        </p:nvSpPr>
        <p:spPr>
          <a:xfrm>
            <a:off x="5171628" y="4916153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39E583-6998-E63E-18E2-402746E7C528}"/>
              </a:ext>
            </a:extLst>
          </p:cNvPr>
          <p:cNvSpPr txBox="1"/>
          <p:nvPr/>
        </p:nvSpPr>
        <p:spPr>
          <a:xfrm>
            <a:off x="6386434" y="53916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5" name="yt_shape_11645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用计算器运算</a:t>
            </a:r>
          </a:p>
        </p:txBody>
      </p:sp>
      <p:sp>
        <p:nvSpPr>
          <p:cNvPr id="11646" name="yt_shape_11646"/>
          <p:cNvSpPr txBox="1"/>
          <p:nvPr/>
        </p:nvSpPr>
        <p:spPr>
          <a:xfrm>
            <a:off x="540119" y="1399565"/>
            <a:ext cx="11492915" cy="14475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用带有符号键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bfb9,isEnd"/>
              </a:rPr>
              <a:t>的按键顺序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900" b="0" i="0" u="none">
                <a:solidFill>
                  <a:srgbClr val="1EE3CF"/>
                </a:solidFill>
                <a:effectLst/>
                <a:latin typeface="Times New Roman" pitchFamily="29"/>
                <a:ea typeface="Times New Roman" pitchFamily="2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sz="2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23933">
            <a:extLst>
              <a:ext uri="{FF2B5EF4-FFF2-40B4-BE49-F238E27FC236}">
                <a16:creationId xmlns:a16="http://schemas.microsoft.com/office/drawing/2014/main" id="{06DB1F42-1623-0FD9-14B5-5D96A046B2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3549324055">
            <a:extLst>
              <a:ext uri="{FF2B5EF4-FFF2-40B4-BE49-F238E27FC236}">
                <a16:creationId xmlns:a16="http://schemas.microsoft.com/office/drawing/2014/main" id="{14CE0867-56D6-F136-AC12-1B3FA211EE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919" y="1524089"/>
            <a:ext cx="406592" cy="444373"/>
          </a:xfrm>
          <a:prstGeom prst="rect">
            <a:avLst/>
          </a:prstGeom>
        </p:spPr>
      </p:pic>
      <p:pic>
        <p:nvPicPr>
          <p:cNvPr id="7" name="yt_shape_1723549324222">
            <a:extLst>
              <a:ext uri="{FF2B5EF4-FFF2-40B4-BE49-F238E27FC236}">
                <a16:creationId xmlns:a16="http://schemas.microsoft.com/office/drawing/2014/main" id="{12E5EE08-AF01-7241-F221-8C6BA1260B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19" y="2060848"/>
            <a:ext cx="468502" cy="406253"/>
          </a:xfrm>
          <a:prstGeom prst="rect">
            <a:avLst/>
          </a:prstGeom>
        </p:spPr>
      </p:pic>
      <p:pic>
        <p:nvPicPr>
          <p:cNvPr id="9" name="yt_shape_1723549324253">
            <a:extLst>
              <a:ext uri="{FF2B5EF4-FFF2-40B4-BE49-F238E27FC236}">
                <a16:creationId xmlns:a16="http://schemas.microsoft.com/office/drawing/2014/main" id="{EB1E789C-A53D-5896-ED2F-D7C2EF01F7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832" y="2247369"/>
            <a:ext cx="3905440" cy="4313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687A62-62E3-EB70-D204-8C879902B4B8}"/>
              </a:ext>
            </a:extLst>
          </p:cNvPr>
          <p:cNvSpPr txBox="1"/>
          <p:nvPr/>
        </p:nvSpPr>
        <p:spPr>
          <a:xfrm>
            <a:off x="1528021" y="2046179"/>
            <a:ext cx="484886" cy="8337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F1AC18-121D-FF50-0564-0A79EE83E2BD}"/>
              </a:ext>
            </a:extLst>
          </p:cNvPr>
          <p:cNvSpPr txBox="1"/>
          <p:nvPr/>
        </p:nvSpPr>
        <p:spPr>
          <a:xfrm>
            <a:off x="7262071" y="2046179"/>
            <a:ext cx="1399286" cy="8337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7" name="yt_shape_1164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有理数运算的应用</a:t>
            </a:r>
          </a:p>
        </p:txBody>
      </p:sp>
      <p:sp>
        <p:nvSpPr>
          <p:cNvPr id="11648" name="yt_shape_11648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已知某快递公司的收费标准为寄一件物品不超过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96dd"/>
              </a:rPr>
              <a:t>13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的部分每千克加收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圆圆在该快递公司寄一件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的物品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da73"/>
              </a:rPr>
              <a:t>需要付费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49" name="yt_table_116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242398"/>
              </p:ext>
            </p:extLst>
          </p:nvPr>
        </p:nvGraphicFramePr>
        <p:xfrm>
          <a:off x="540056" y="2839131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sp>
        <p:nvSpPr>
          <p:cNvPr id="11651" name="yt_shape_11651"/>
          <p:cNvSpPr txBox="1"/>
          <p:nvPr/>
        </p:nvSpPr>
        <p:spPr>
          <a:xfrm>
            <a:off x="540119" y="336530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五月天山雪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无花只有寒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反映出地形对气温的影响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大致海拔每升高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669e,isEnd"/>
              </a:rPr>
              <a:t>100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气温约下降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有一座海拔为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在这座山上海拔为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d617,isEnd"/>
              </a:rPr>
              <a:t>米的地方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则此时山顶的气温约为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24339">
            <a:extLst>
              <a:ext uri="{FF2B5EF4-FFF2-40B4-BE49-F238E27FC236}">
                <a16:creationId xmlns:a16="http://schemas.microsoft.com/office/drawing/2014/main" id="{0187F8E3-7C7A-7266-1228-8D20460C7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9467AB-7910-EEB9-2249-361D0145764D}"/>
              </a:ext>
            </a:extLst>
          </p:cNvPr>
          <p:cNvSpPr txBox="1"/>
          <p:nvPr/>
        </p:nvSpPr>
        <p:spPr>
          <a:xfrm>
            <a:off x="10597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7C4525-7E04-7472-96F0-6FCEE166B621}"/>
              </a:ext>
            </a:extLst>
          </p:cNvPr>
          <p:cNvSpPr txBox="1"/>
          <p:nvPr/>
        </p:nvSpPr>
        <p:spPr>
          <a:xfrm>
            <a:off x="6096846" y="426947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2" name="yt_shape_11652"/>
          <p:cNvSpPr txBox="1"/>
          <p:nvPr/>
        </p:nvSpPr>
        <p:spPr>
          <a:xfrm>
            <a:off x="540000" y="90000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错用运算律导致计算错误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0759A8-1E4F-3113-69C2-FA0BC3E5CDF5}"/>
              </a:ext>
            </a:extLst>
          </p:cNvPr>
          <p:cNvSpPr txBox="1"/>
          <p:nvPr/>
        </p:nvSpPr>
        <p:spPr>
          <a:xfrm>
            <a:off x="449989" y="853194"/>
            <a:ext cx="475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错用运算律导致计算错误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53" name="yt_shape_11653"/>
              <p:cNvSpPr txBox="1"/>
              <p:nvPr/>
            </p:nvSpPr>
            <p:spPr>
              <a:xfrm>
                <a:off x="540000" y="900000"/>
                <a:ext cx="3452868" cy="2009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53" name="yt_shape_11653" descr="{&quot;rangeId&quot;:1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452868" cy="2009333"/>
              </a:xfrm>
              <a:prstGeom prst="rect">
                <a:avLst/>
              </a:prstGeom>
              <a:blipFill>
                <a:blip r:embed="rId2"/>
                <a:stretch>
                  <a:fillRect l="-5477" r="-4417" b="-3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C526A1-C40C-DC79-FE43-42946FEF25CD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35805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pageBreak': True}">
                <a:extLst>
                  <a:ext uri="{FF2B5EF4-FFF2-40B4-BE49-F238E27FC236}">
                    <a16:creationId xmlns:a16="http://schemas.microsoft.com/office/drawing/2014/main" id="{E5C526A1-C40C-DC79-FE43-42946FEF25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3580511" cy="769061"/>
              </a:xfrm>
              <a:prstGeom prst="rect">
                <a:avLst/>
              </a:prstGeom>
              <a:blipFill>
                <a:blip r:embed="rId3"/>
                <a:stretch>
                  <a:fillRect l="-2726" r="-27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81E9B6-6BC4-B39E-ACDC-E3CC3FAC227C}"/>
                  </a:ext>
                </a:extLst>
              </p:cNvPr>
              <p:cNvSpPr txBox="1"/>
              <p:nvPr/>
            </p:nvSpPr>
            <p:spPr>
              <a:xfrm>
                <a:off x="1631504" y="2203077"/>
                <a:ext cx="1423099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81E9B6-6BC4-B39E-ACDC-E3CC3FAC22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203077"/>
                <a:ext cx="1423099" cy="733629"/>
              </a:xfrm>
              <a:prstGeom prst="rect">
                <a:avLst/>
              </a:prstGeom>
              <a:blipFill>
                <a:blip r:embed="rId4"/>
                <a:stretch>
                  <a:fillRect l="-6867" r="-6867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57" name="yt_image_1165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0" name="yt_shape_11660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计算出来的值最大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则算式中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f5ad"/>
              </a:rPr>
              <a:t>所在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的位置应填入的运算符号为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1" name="yt_table_116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24661"/>
              </p:ext>
            </p:extLst>
          </p:nvPr>
        </p:nvGraphicFramePr>
        <p:xfrm>
          <a:off x="540056" y="2551304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sp>
        <p:nvSpPr>
          <p:cNvPr id="11663" name="yt_shape_11663"/>
          <p:cNvSpPr txBox="1"/>
          <p:nvPr/>
        </p:nvSpPr>
        <p:spPr>
          <a:xfrm>
            <a:off x="540119" y="3077475"/>
            <a:ext cx="11111999" cy="13765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35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ff1,isEnd"/>
              </a:rPr>
              <a:t>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3700" b="0" i="0" u="none">
                <a:solidFill>
                  <a:srgbClr val="1EE3CF"/>
                </a:solidFill>
                <a:effectLst/>
                <a:latin typeface="Times New Roman" pitchFamily="37"/>
                <a:ea typeface="Times New Roman" pitchFamily="3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360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324584">
            <a:extLst>
              <a:ext uri="{FF2B5EF4-FFF2-40B4-BE49-F238E27FC236}">
                <a16:creationId xmlns:a16="http://schemas.microsoft.com/office/drawing/2014/main" id="{EE434B55-917C-940C-2317-75F8E96C20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719" y="3179392"/>
            <a:ext cx="725677" cy="499492"/>
          </a:xfrm>
          <a:prstGeom prst="rect">
            <a:avLst/>
          </a:prstGeom>
        </p:spPr>
      </p:pic>
      <p:pic>
        <p:nvPicPr>
          <p:cNvPr id="5" name="yt_shape_1723549324630">
            <a:extLst>
              <a:ext uri="{FF2B5EF4-FFF2-40B4-BE49-F238E27FC236}">
                <a16:creationId xmlns:a16="http://schemas.microsoft.com/office/drawing/2014/main" id="{A57DA07A-2576-EFD1-0233-1EC34D9A08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894" y="3192262"/>
            <a:ext cx="571692" cy="473753"/>
          </a:xfrm>
          <a:prstGeom prst="rect">
            <a:avLst/>
          </a:prstGeom>
        </p:spPr>
      </p:pic>
      <p:pic>
        <p:nvPicPr>
          <p:cNvPr id="7" name="yt_shape_1723549324766">
            <a:extLst>
              <a:ext uri="{FF2B5EF4-FFF2-40B4-BE49-F238E27FC236}">
                <a16:creationId xmlns:a16="http://schemas.microsoft.com/office/drawing/2014/main" id="{941D3DAA-E0A7-F365-4140-E21028F83F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" y="3843874"/>
            <a:ext cx="920942" cy="533810"/>
          </a:xfrm>
          <a:prstGeom prst="rect">
            <a:avLst/>
          </a:prstGeom>
        </p:spPr>
      </p:pic>
      <p:pic>
        <p:nvPicPr>
          <p:cNvPr id="9" name="yt_shape_1723549324795">
            <a:extLst>
              <a:ext uri="{FF2B5EF4-FFF2-40B4-BE49-F238E27FC236}">
                <a16:creationId xmlns:a16="http://schemas.microsoft.com/office/drawing/2014/main" id="{BA0EE3AC-CB86-5926-0353-4EA0A556E8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469" y="3845062"/>
            <a:ext cx="1092392" cy="53143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CA4C30-7C54-A11D-7A0A-379310D044A8}"/>
              </a:ext>
            </a:extLst>
          </p:cNvPr>
          <p:cNvSpPr txBox="1"/>
          <p:nvPr/>
        </p:nvSpPr>
        <p:spPr>
          <a:xfrm>
            <a:off x="47173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6160AA-8BB2-25A6-CCB4-F57E1CC9D6A5}"/>
              </a:ext>
            </a:extLst>
          </p:cNvPr>
          <p:cNvSpPr txBox="1"/>
          <p:nvPr/>
        </p:nvSpPr>
        <p:spPr>
          <a:xfrm>
            <a:off x="3682258" y="3899568"/>
            <a:ext cx="789686" cy="7535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5" name="yt_image_116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5733" y="3347830"/>
            <a:ext cx="468053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4" name="yt_shape_11664"/>
          <p:cNvSpPr txBox="1"/>
          <p:nvPr/>
        </p:nvSpPr>
        <p:spPr>
          <a:xfrm>
            <a:off x="540119" y="105273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小明和同学们玩扑克牌游戏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游戏规则是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从一副扑克牌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27ea,isEnd"/>
              </a:rPr>
              <a:t>去掉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中任意抽取四张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根据牌面上的数字进行混合运算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8fdc,isEnd"/>
              </a:rPr>
              <a:t>每张牌上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的数字只能用一次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使得运算结果等于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小明抽到的牌如图所示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2346,isEnd"/>
              </a:rPr>
              <a:t>请帮小明列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出一个结果等于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的算式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9BD956-DFA0-E0B2-1CCD-8F0E8245A15F}"/>
              </a:ext>
            </a:extLst>
          </p:cNvPr>
          <p:cNvSpPr txBox="1"/>
          <p:nvPr/>
        </p:nvSpPr>
        <p:spPr>
          <a:xfrm>
            <a:off x="4107708" y="2432394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1387</Words>
  <Application>Microsoft Office PowerPoint</Application>
  <PresentationFormat>宽屏</PresentationFormat>
  <Paragraphs>120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2024-08-14T01:30:35Z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