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1" r:id="rId6"/>
    <p:sldId id="377" r:id="rId7"/>
    <p:sldId id="380" r:id="rId8"/>
    <p:sldId id="381" r:id="rId9"/>
    <p:sldId id="382" r:id="rId10"/>
    <p:sldId id="383" r:id="rId11"/>
    <p:sldId id="388" r:id="rId12"/>
    <p:sldId id="390" r:id="rId13"/>
    <p:sldId id="391" r:id="rId14"/>
    <p:sldId id="39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72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5" name="yt_shape_10365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0366" name="yt_image_10366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8" name="yt_shape_10368"/>
          <p:cNvSpPr txBox="1"/>
          <p:nvPr/>
        </p:nvSpPr>
        <p:spPr>
          <a:xfrm>
            <a:off x="540119" y="191156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一般地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数轴上表示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的点与原点的距离叫作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记作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读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的绝对值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一个正数的绝对值是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一个负数的绝对值是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541b7,isEnd"/>
              </a:rPr>
              <a:t>的绝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对值是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92DE8F-F425-9B1E-8CCE-79A15D1B9C97}"/>
              </a:ext>
            </a:extLst>
          </p:cNvPr>
          <p:cNvSpPr txBox="1"/>
          <p:nvPr/>
        </p:nvSpPr>
        <p:spPr>
          <a:xfrm>
            <a:off x="8336807" y="18647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44B5E4-65E9-D5ED-ADAC-6146BC807610}"/>
              </a:ext>
            </a:extLst>
          </p:cNvPr>
          <p:cNvSpPr txBox="1"/>
          <p:nvPr/>
        </p:nvSpPr>
        <p:spPr>
          <a:xfrm>
            <a:off x="10488488" y="1851788"/>
            <a:ext cx="73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93c2"/>
              </a:rPr>
              <a:t>｜</a:t>
            </a:r>
            <a:r>
              <a:rPr lang="en-US" altLang="zh-CN" sz="2400" i="1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｜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b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76AF18-2B3F-8037-560A-4D9BD128BE25}"/>
              </a:ext>
            </a:extLst>
          </p:cNvPr>
          <p:cNvSpPr txBox="1"/>
          <p:nvPr/>
        </p:nvSpPr>
        <p:spPr>
          <a:xfrm>
            <a:off x="3879108" y="281573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它本身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1C0612-9F46-FE68-3D1A-DB4068539C22}"/>
              </a:ext>
            </a:extLst>
          </p:cNvPr>
          <p:cNvSpPr txBox="1"/>
          <p:nvPr/>
        </p:nvSpPr>
        <p:spPr>
          <a:xfrm>
            <a:off x="8451107" y="281573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它的相反数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1082AE-2B70-8592-8713-0B4B110AA10F}"/>
              </a:ext>
            </a:extLst>
          </p:cNvPr>
          <p:cNvSpPr txBox="1"/>
          <p:nvPr/>
        </p:nvSpPr>
        <p:spPr>
          <a:xfrm>
            <a:off x="1669308" y="329122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35" name="yt_shape_10435"/>
              <p:cNvSpPr txBox="1"/>
              <p:nvPr/>
            </p:nvSpPr>
            <p:spPr>
              <a:xfrm>
                <a:off x="540000" y="1665003"/>
                <a:ext cx="5232202" cy="3479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35" name="yt_shape_10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5003"/>
                <a:ext cx="5232202" cy="3479029"/>
              </a:xfrm>
              <a:prstGeom prst="rect">
                <a:avLst/>
              </a:prstGeom>
              <a:blipFill>
                <a:blip r:embed="rId2"/>
                <a:stretch>
                  <a:fillRect l="-3613" t="-1401" r="-2564" b="-1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36CE37B-A077-DF86-EAE1-792C3F33E064}"/>
              </a:ext>
            </a:extLst>
          </p:cNvPr>
          <p:cNvSpPr txBox="1"/>
          <p:nvPr/>
        </p:nvSpPr>
        <p:spPr>
          <a:xfrm>
            <a:off x="449989" y="2093685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CE6128-4333-61E0-FD13-FBA485E6F239}"/>
              </a:ext>
            </a:extLst>
          </p:cNvPr>
          <p:cNvSpPr txBox="1"/>
          <p:nvPr/>
        </p:nvSpPr>
        <p:spPr>
          <a:xfrm>
            <a:off x="1631504" y="256917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E02823-B02D-E9CE-05F5-2A2BD640A1E2}"/>
                  </a:ext>
                </a:extLst>
              </p:cNvPr>
              <p:cNvSpPr txBox="1"/>
              <p:nvPr/>
            </p:nvSpPr>
            <p:spPr>
              <a:xfrm>
                <a:off x="449989" y="3752750"/>
                <a:ext cx="31137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E02823-B02D-E9CE-05F5-2A2BD640A1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52750"/>
                <a:ext cx="3113786" cy="768490"/>
              </a:xfrm>
              <a:prstGeom prst="rect">
                <a:avLst/>
              </a:prstGeom>
              <a:blipFill>
                <a:blip r:embed="rId3"/>
                <a:stretch>
                  <a:fillRect l="-313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9AF84D8-95D4-926F-FF99-0C48070E8DD8}"/>
                  </a:ext>
                </a:extLst>
              </p:cNvPr>
              <p:cNvSpPr txBox="1"/>
              <p:nvPr/>
            </p:nvSpPr>
            <p:spPr>
              <a:xfrm>
                <a:off x="1631504" y="4427628"/>
                <a:ext cx="989711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9AF84D8-95D4-926F-FF99-0C48070E8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427628"/>
                <a:ext cx="989711" cy="729564"/>
              </a:xfrm>
              <a:prstGeom prst="rect">
                <a:avLst/>
              </a:prstGeom>
              <a:blipFill>
                <a:blip r:embed="rId4"/>
                <a:stretch>
                  <a:fillRect l="-9877" r="-98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DB35C4B-C82F-F57C-3C8B-0BFC91D2270B}"/>
              </a:ext>
            </a:extLst>
          </p:cNvPr>
          <p:cNvSpPr txBox="1"/>
          <p:nvPr/>
        </p:nvSpPr>
        <p:spPr>
          <a:xfrm>
            <a:off x="449989" y="980728"/>
            <a:ext cx="613513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1" name="yt_shape_10441"/>
          <p:cNvSpPr txBox="1"/>
          <p:nvPr/>
        </p:nvSpPr>
        <p:spPr>
          <a:xfrm>
            <a:off x="540000" y="900000"/>
            <a:ext cx="10695236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由已知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996558-486A-5DD9-25B7-4F41586D69A1}"/>
              </a:ext>
            </a:extLst>
          </p:cNvPr>
          <p:cNvSpPr txBox="1"/>
          <p:nvPr/>
        </p:nvSpPr>
        <p:spPr>
          <a:xfrm>
            <a:off x="449989" y="1328682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由已知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4E104E-233E-E771-1B81-A2A44E13FB43}"/>
              </a:ext>
            </a:extLst>
          </p:cNvPr>
          <p:cNvSpPr txBox="1"/>
          <p:nvPr/>
        </p:nvSpPr>
        <p:spPr>
          <a:xfrm>
            <a:off x="449989" y="1804170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4A77EB-68E3-623F-5138-F2B989026F6B}"/>
              </a:ext>
            </a:extLst>
          </p:cNvPr>
          <p:cNvSpPr txBox="1"/>
          <p:nvPr/>
        </p:nvSpPr>
        <p:spPr>
          <a:xfrm>
            <a:off x="449989" y="2279658"/>
            <a:ext cx="245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765690-8047-A153-0B26-E4560819E970}"/>
              </a:ext>
            </a:extLst>
          </p:cNvPr>
          <p:cNvSpPr txBox="1"/>
          <p:nvPr/>
        </p:nvSpPr>
        <p:spPr>
          <a:xfrm>
            <a:off x="449989" y="3230634"/>
            <a:ext cx="669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562613-200F-3C5E-3B70-7117D044D116}"/>
              </a:ext>
            </a:extLst>
          </p:cNvPr>
          <p:cNvSpPr txBox="1"/>
          <p:nvPr/>
        </p:nvSpPr>
        <p:spPr>
          <a:xfrm>
            <a:off x="449989" y="3706122"/>
            <a:ext cx="6391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CCC4E4-112F-782B-FA3E-9D75FB242FB5}"/>
              </a:ext>
            </a:extLst>
          </p:cNvPr>
          <p:cNvSpPr txBox="1"/>
          <p:nvPr/>
        </p:nvSpPr>
        <p:spPr>
          <a:xfrm>
            <a:off x="449989" y="4181610"/>
            <a:ext cx="6849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B55116-756E-D723-8FC2-BA701E28ECD7}"/>
              </a:ext>
            </a:extLst>
          </p:cNvPr>
          <p:cNvSpPr txBox="1"/>
          <p:nvPr/>
        </p:nvSpPr>
        <p:spPr>
          <a:xfrm>
            <a:off x="449989" y="4657098"/>
            <a:ext cx="502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EFC195-1A96-F605-716B-7458C608595D}"/>
              </a:ext>
            </a:extLst>
          </p:cNvPr>
          <p:cNvSpPr txBox="1"/>
          <p:nvPr/>
        </p:nvSpPr>
        <p:spPr>
          <a:xfrm>
            <a:off x="449989" y="5132586"/>
            <a:ext cx="380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677F3B3-FB0A-28D8-1248-8F80FCD3EBAE}"/>
              </a:ext>
            </a:extLst>
          </p:cNvPr>
          <p:cNvSpPr txBox="1"/>
          <p:nvPr/>
        </p:nvSpPr>
        <p:spPr>
          <a:xfrm>
            <a:off x="449989" y="5608074"/>
            <a:ext cx="4105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6" name="yt_shape_10446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45" name="yt_image_1044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8" name="yt_shape_10448"/>
          <p:cNvSpPr txBox="1"/>
          <p:nvPr/>
        </p:nvSpPr>
        <p:spPr>
          <a:xfrm>
            <a:off x="540119" y="1597583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一名守门员练习沿直线折返跑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从球门线出发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f9a9"/>
              </a:rPr>
              <a:t>向前记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返回记作负数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他的记录如下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44c06"/>
              </a:rPr>
              <a:t>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在这次往返跑中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守门员一共跑了多少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守门员共跑了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ea3e7"/>
              </a:rPr>
              <a:t>｜＋｜＋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请你借助数轴知识进行分析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回答守门员离开球门最远是多少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守门员离开球门最远是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0FFF6F-44D9-4F1C-C335-6B1FBD156B98}"/>
              </a:ext>
            </a:extLst>
          </p:cNvPr>
          <p:cNvSpPr txBox="1"/>
          <p:nvPr/>
        </p:nvSpPr>
        <p:spPr>
          <a:xfrm>
            <a:off x="450108" y="3452729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守门员共跑了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ea3e7"/>
              </a:rPr>
              <a:t>｜＋｜＋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277B88-5B0C-35E6-5F98-AF3EA20A33AB}"/>
              </a:ext>
            </a:extLst>
          </p:cNvPr>
          <p:cNvSpPr txBox="1"/>
          <p:nvPr/>
        </p:nvSpPr>
        <p:spPr>
          <a:xfrm>
            <a:off x="450108" y="3928217"/>
            <a:ext cx="392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161B22-FC15-643D-3433-576FCCD2A3A1}"/>
              </a:ext>
            </a:extLst>
          </p:cNvPr>
          <p:cNvSpPr txBox="1"/>
          <p:nvPr/>
        </p:nvSpPr>
        <p:spPr>
          <a:xfrm>
            <a:off x="450108" y="4879193"/>
            <a:ext cx="5293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守门员离开球门最远是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4" name="yt_shape_10454"/>
          <p:cNvSpPr txBox="1"/>
          <p:nvPr/>
        </p:nvSpPr>
        <p:spPr>
          <a:xfrm>
            <a:off x="540000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453" name="yt_image_1045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6" name="yt_shape_10456"/>
          <p:cNvSpPr txBox="1"/>
          <p:nvPr/>
        </p:nvSpPr>
        <p:spPr>
          <a:xfrm>
            <a:off x="5018782" y="1378425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绝对值的非负性</a:t>
            </a:r>
          </a:p>
        </p:txBody>
      </p:sp>
      <p:sp>
        <p:nvSpPr>
          <p:cNvPr id="10457" name="yt_shape_10457"/>
          <p:cNvSpPr txBox="1"/>
          <p:nvPr/>
        </p:nvSpPr>
        <p:spPr>
          <a:xfrm>
            <a:off x="540000" y="1857728"/>
            <a:ext cx="61106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58" name="yt_table_104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53380"/>
              </p:ext>
            </p:extLst>
          </p:nvPr>
        </p:nvGraphicFramePr>
        <p:xfrm>
          <a:off x="540056" y="2337031"/>
          <a:ext cx="9943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p:sp>
        <p:nvSpPr>
          <p:cNvPr id="10460" name="yt_shape_10460"/>
          <p:cNvSpPr txBox="1"/>
          <p:nvPr/>
        </p:nvSpPr>
        <p:spPr>
          <a:xfrm>
            <a:off x="540000" y="2863202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是非负数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且非负数中最小的数是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这个最小值是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这个最大值是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2F905E-69F7-0C60-36ED-932AA4BC7988}"/>
              </a:ext>
            </a:extLst>
          </p:cNvPr>
          <p:cNvSpPr txBox="1"/>
          <p:nvPr/>
        </p:nvSpPr>
        <p:spPr>
          <a:xfrm>
            <a:off x="5688739" y="18109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AC1922-922E-9552-90EF-41BB179066CC}"/>
              </a:ext>
            </a:extLst>
          </p:cNvPr>
          <p:cNvSpPr txBox="1"/>
          <p:nvPr/>
        </p:nvSpPr>
        <p:spPr>
          <a:xfrm>
            <a:off x="6545989" y="281639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2D20DB-27B4-B8AA-D31D-EA3FF3E6DBE6}"/>
              </a:ext>
            </a:extLst>
          </p:cNvPr>
          <p:cNvSpPr txBox="1"/>
          <p:nvPr/>
        </p:nvSpPr>
        <p:spPr>
          <a:xfrm>
            <a:off x="2356577" y="376737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878BD3-4B1B-57DB-69A7-41978A0BE996}"/>
              </a:ext>
            </a:extLst>
          </p:cNvPr>
          <p:cNvSpPr txBox="1"/>
          <p:nvPr/>
        </p:nvSpPr>
        <p:spPr>
          <a:xfrm>
            <a:off x="9292364" y="376737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CB7A48-498E-F5A2-4DA2-4A1681C57137}"/>
              </a:ext>
            </a:extLst>
          </p:cNvPr>
          <p:cNvSpPr txBox="1"/>
          <p:nvPr/>
        </p:nvSpPr>
        <p:spPr>
          <a:xfrm>
            <a:off x="2356577" y="424286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829CA5-0F17-7386-68E5-A996EE89291D}"/>
              </a:ext>
            </a:extLst>
          </p:cNvPr>
          <p:cNvSpPr txBox="1"/>
          <p:nvPr/>
        </p:nvSpPr>
        <p:spPr>
          <a:xfrm>
            <a:off x="9292364" y="424286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1" name="yt_shape_10371"/>
          <p:cNvSpPr txBox="1"/>
          <p:nvPr/>
        </p:nvSpPr>
        <p:spPr>
          <a:xfrm>
            <a:off x="4650112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370" name="yt_image_10370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373" name="yt_shape_10373"/>
              <p:cNvSpPr txBox="1"/>
              <p:nvPr/>
            </p:nvSpPr>
            <p:spPr>
              <a:xfrm>
                <a:off x="540119" y="1353857"/>
                <a:ext cx="11492915" cy="51503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求下列各数的绝对值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根据绝对值的定义求解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本题根据绝对值的非负性、非负数的性质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两个非负数相加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2_a6fd2"/>
                  </a:rPr>
                  <a:t>和为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这两个非负数的值都为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出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的值即可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373" name="yt_shape_103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857"/>
                <a:ext cx="11492915" cy="5150321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84" name="yt_shape_10384"/>
          <p:cNvSpPr txBox="1"/>
          <p:nvPr/>
        </p:nvSpPr>
        <p:spPr>
          <a:xfrm>
            <a:off x="540000" y="6093296"/>
            <a:ext cx="25054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以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6" name="yt_shape_10386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85" name="yt_image_103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8" name="yt_shape_10388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绝对值的意义</a:t>
            </a:r>
          </a:p>
        </p:txBody>
      </p:sp>
      <p:sp>
        <p:nvSpPr>
          <p:cNvPr id="10389" name="yt_shape_10389"/>
          <p:cNvSpPr txBox="1"/>
          <p:nvPr/>
        </p:nvSpPr>
        <p:spPr>
          <a:xfrm>
            <a:off x="540119" y="210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3261e"/>
              </a:rPr>
              <a:t>这四个数中绝对值最大的是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91" name="yt_table_1039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026629"/>
              </p:ext>
            </p:extLst>
          </p:nvPr>
        </p:nvGraphicFramePr>
        <p:xfrm>
          <a:off x="540056" y="3489684"/>
          <a:ext cx="7754304" cy="475488"/>
        </p:xfrm>
        <a:graphic>
          <a:graphicData uri="http://schemas.openxmlformats.org/drawingml/2006/table">
            <a:tbl>
              <a:tblPr/>
              <a:tblGrid>
                <a:gridCol w="2184718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2167255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214979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1252538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pic>
        <p:nvPicPr>
          <p:cNvPr id="10390" name="yt_image_10390_skip" title="H_33.6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5086" y="3062297"/>
            <a:ext cx="3960252" cy="4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3" name="yt_shape_10393"/>
          <p:cNvSpPr txBox="1"/>
          <p:nvPr/>
        </p:nvSpPr>
        <p:spPr>
          <a:xfrm>
            <a:off x="540119" y="401585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的点到原点的距离是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8358,isEnd"/>
              </a:rPr>
              <a:t>数轴上表示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的点到原点的距离是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75e6,isEnd"/>
              </a:rPr>
              <a:t>的点到原点的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394" name="yt_shape_10394"/>
          <p:cNvSpPr txBox="1"/>
          <p:nvPr/>
        </p:nvSpPr>
        <p:spPr>
          <a:xfrm>
            <a:off x="540000" y="5455421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是数轴上表示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的点到原点的距离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190999">
            <a:extLst>
              <a:ext uri="{FF2B5EF4-FFF2-40B4-BE49-F238E27FC236}">
                <a16:creationId xmlns:a16="http://schemas.microsoft.com/office/drawing/2014/main" id="{CFEC62FC-F050-4FBC-5F21-217A41EA64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0D11B9-7419-5311-EEBC-F295E56B2C8E}"/>
              </a:ext>
            </a:extLst>
          </p:cNvPr>
          <p:cNvSpPr txBox="1"/>
          <p:nvPr/>
        </p:nvSpPr>
        <p:spPr>
          <a:xfrm>
            <a:off x="1059708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BB0E0A-BA50-DA67-31E0-D2A444673A08}"/>
              </a:ext>
            </a:extLst>
          </p:cNvPr>
          <p:cNvSpPr txBox="1"/>
          <p:nvPr/>
        </p:nvSpPr>
        <p:spPr>
          <a:xfrm>
            <a:off x="6317508" y="39690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6501E7-1DC0-DF33-91AC-747E8041509D}"/>
              </a:ext>
            </a:extLst>
          </p:cNvPr>
          <p:cNvSpPr txBox="1"/>
          <p:nvPr/>
        </p:nvSpPr>
        <p:spPr>
          <a:xfrm>
            <a:off x="9060707" y="39690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0B8EEC-CB48-4909-6BAA-C1083553C8AE}"/>
              </a:ext>
            </a:extLst>
          </p:cNvPr>
          <p:cNvSpPr txBox="1"/>
          <p:nvPr/>
        </p:nvSpPr>
        <p:spPr>
          <a:xfrm>
            <a:off x="3955308" y="444453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9A8F94-7748-8D94-7842-8D19F968E479}"/>
              </a:ext>
            </a:extLst>
          </p:cNvPr>
          <p:cNvSpPr txBox="1"/>
          <p:nvPr/>
        </p:nvSpPr>
        <p:spPr>
          <a:xfrm>
            <a:off x="7003307" y="444453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3FC0E30-26C5-790A-86A8-B57057A6D187}"/>
              </a:ext>
            </a:extLst>
          </p:cNvPr>
          <p:cNvSpPr txBox="1"/>
          <p:nvPr/>
        </p:nvSpPr>
        <p:spPr>
          <a:xfrm>
            <a:off x="1669308" y="492002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6E7FD1D-69A1-9C24-0F6D-670ADCF5BE3C}"/>
              </a:ext>
            </a:extLst>
          </p:cNvPr>
          <p:cNvSpPr txBox="1"/>
          <p:nvPr/>
        </p:nvSpPr>
        <p:spPr>
          <a:xfrm>
            <a:off x="4412508" y="492002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7AA699-D6FF-E5B4-7379-75DA6C019B7D}"/>
              </a:ext>
            </a:extLst>
          </p:cNvPr>
          <p:cNvSpPr txBox="1"/>
          <p:nvPr/>
        </p:nvSpPr>
        <p:spPr>
          <a:xfrm>
            <a:off x="4717189" y="540861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5" name="yt_shape_10395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绝对值的计算</a:t>
            </a:r>
          </a:p>
        </p:txBody>
      </p:sp>
      <p:sp>
        <p:nvSpPr>
          <p:cNvPr id="10396" name="yt_shape_10396"/>
          <p:cNvSpPr txBox="1"/>
          <p:nvPr/>
        </p:nvSpPr>
        <p:spPr>
          <a:xfrm>
            <a:off x="540000" y="1399565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7" name="yt_table_10397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3539956"/>
                  </p:ext>
                </p:extLst>
              </p:nvPr>
            </p:nvGraphicFramePr>
            <p:xfrm>
              <a:off x="540056" y="1878868"/>
              <a:ext cx="8321168" cy="46463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97" name="yt_table_10397" descr="{&quot;rangeId&quot;:8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3539956"/>
                  </p:ext>
                </p:extLst>
              </p:nvPr>
            </p:nvGraphicFramePr>
            <p:xfrm>
              <a:off x="540056" y="1878868"/>
              <a:ext cx="8321168" cy="46463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76"/>
                        </a:ext>
                      </a:extLst>
                    </a:gridCol>
                    <a:gridCol w="1392365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96507" t="-6494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98" name="yt_shape_10398"/>
          <p:cNvSpPr txBox="1"/>
          <p:nvPr/>
        </p:nvSpPr>
        <p:spPr>
          <a:xfrm>
            <a:off x="540000" y="2394183"/>
            <a:ext cx="67326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399" name="yt_shape_10399"/>
          <p:cNvSpPr txBox="1"/>
          <p:nvPr/>
        </p:nvSpPr>
        <p:spPr>
          <a:xfrm>
            <a:off x="540000" y="2873486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求下列各数的绝对值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00" name="yt_shape_10400"/>
              <p:cNvSpPr txBox="1"/>
              <p:nvPr/>
            </p:nvSpPr>
            <p:spPr>
              <a:xfrm>
                <a:off x="540000" y="3352789"/>
                <a:ext cx="620407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400" name="yt_shape_104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2789"/>
                <a:ext cx="6204072" cy="638893"/>
              </a:xfrm>
              <a:prstGeom prst="rect">
                <a:avLst/>
              </a:prstGeom>
              <a:blipFill>
                <a:blip r:embed="rId3"/>
                <a:stretch>
                  <a:fillRect l="-304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02" name="yt_shape_10402"/>
              <p:cNvSpPr txBox="1"/>
              <p:nvPr/>
            </p:nvSpPr>
            <p:spPr>
              <a:xfrm>
                <a:off x="540000" y="4042470"/>
                <a:ext cx="5693866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02" name="yt_shape_10402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2470"/>
                <a:ext cx="5693866" cy="673774"/>
              </a:xfrm>
              <a:prstGeom prst="rect">
                <a:avLst/>
              </a:prstGeom>
              <a:blipFill>
                <a:blip r:embed="rId4"/>
                <a:stretch>
                  <a:fillRect l="-3319" r="-2248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04" name="yt_shape_10404"/>
              <p:cNvSpPr txBox="1"/>
              <p:nvPr/>
            </p:nvSpPr>
            <p:spPr>
              <a:xfrm>
                <a:off x="540000" y="4767032"/>
                <a:ext cx="548399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04" name="yt_shape_104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67032"/>
                <a:ext cx="5483992" cy="641201"/>
              </a:xfrm>
              <a:prstGeom prst="rect">
                <a:avLst/>
              </a:prstGeom>
              <a:blipFill>
                <a:blip r:embed="rId5"/>
                <a:stretch>
                  <a:fillRect l="-344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06" name="yt_shape_10406"/>
              <p:cNvSpPr txBox="1"/>
              <p:nvPr/>
            </p:nvSpPr>
            <p:spPr>
              <a:xfrm>
                <a:off x="540000" y="5459021"/>
                <a:ext cx="6024406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06" name="yt_shape_10406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59021"/>
                <a:ext cx="6024406" cy="673774"/>
              </a:xfrm>
              <a:prstGeom prst="rect">
                <a:avLst/>
              </a:prstGeom>
              <a:blipFill>
                <a:blip r:embed="rId6"/>
                <a:stretch>
                  <a:fillRect l="-3138" r="-2024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191072">
            <a:extLst>
              <a:ext uri="{FF2B5EF4-FFF2-40B4-BE49-F238E27FC236}">
                <a16:creationId xmlns:a16="http://schemas.microsoft.com/office/drawing/2014/main" id="{54BA3C79-11EB-117E-36ED-03667E4C3FE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87C8D3-7E75-4F7E-9354-34A78F0C8FAD}"/>
              </a:ext>
            </a:extLst>
          </p:cNvPr>
          <p:cNvSpPr txBox="1"/>
          <p:nvPr/>
        </p:nvSpPr>
        <p:spPr>
          <a:xfrm>
            <a:off x="5250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4F3063-776D-40BF-792E-75371689214E}"/>
              </a:ext>
            </a:extLst>
          </p:cNvPr>
          <p:cNvSpPr txBox="1"/>
          <p:nvPr/>
        </p:nvSpPr>
        <p:spPr>
          <a:xfrm>
            <a:off x="6507889" y="234737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0E6AEF-0BD8-A2E3-A333-DB16D3E227E9}"/>
                  </a:ext>
                </a:extLst>
              </p:cNvPr>
              <p:cNvSpPr txBox="1"/>
              <p:nvPr/>
            </p:nvSpPr>
            <p:spPr>
              <a:xfrm>
                <a:off x="449989" y="3995664"/>
                <a:ext cx="2477659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0E6AEF-0BD8-A2E3-A333-DB16D3E227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5664"/>
                <a:ext cx="2477659" cy="760870"/>
              </a:xfrm>
              <a:prstGeom prst="rect">
                <a:avLst/>
              </a:prstGeom>
              <a:blipFill>
                <a:blip r:embed="rId8"/>
                <a:stretch>
                  <a:fillRect l="-3941" r="-4187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B1FC0E4-F5AE-8002-8534-F6D68D7DF5D5}"/>
              </a:ext>
            </a:extLst>
          </p:cNvPr>
          <p:cNvSpPr txBox="1"/>
          <p:nvPr/>
        </p:nvSpPr>
        <p:spPr>
          <a:xfrm>
            <a:off x="449989" y="5412215"/>
            <a:ext cx="3197739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2024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7DE12-5962-F68F-80D2-9B5463E72A74}"/>
              </a:ext>
            </a:extLst>
          </p:cNvPr>
          <p:cNvSpPr txBox="1"/>
          <p:nvPr/>
        </p:nvSpPr>
        <p:spPr>
          <a:xfrm>
            <a:off x="4237554" y="4005064"/>
            <a:ext cx="5818886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21E7733-9FF8-C1A2-5977-5F6C58A08D7D}"/>
                  </a:ext>
                </a:extLst>
              </p:cNvPr>
              <p:cNvSpPr txBox="1"/>
              <p:nvPr/>
            </p:nvSpPr>
            <p:spPr>
              <a:xfrm>
                <a:off x="3287688" y="5445224"/>
                <a:ext cx="3606550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解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21E7733-9FF8-C1A2-5977-5F6C58A08D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7688" y="5445224"/>
                <a:ext cx="3606550" cy="760870"/>
              </a:xfrm>
              <a:prstGeom prst="rect">
                <a:avLst/>
              </a:prstGeom>
              <a:blipFill>
                <a:blip r:embed="rId9"/>
                <a:stretch>
                  <a:fillRect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8" name="yt_shape_10408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绝对值的性质及应用</a:t>
            </a:r>
          </a:p>
        </p:txBody>
      </p:sp>
      <p:sp>
        <p:nvSpPr>
          <p:cNvPr id="10409" name="yt_shape_10409"/>
          <p:cNvSpPr txBox="1"/>
          <p:nvPr/>
        </p:nvSpPr>
        <p:spPr>
          <a:xfrm>
            <a:off x="540000" y="1399565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任何一个有理数的绝对值一定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0" name="yt_table_104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727532"/>
              </p:ext>
            </p:extLst>
          </p:nvPr>
        </p:nvGraphicFramePr>
        <p:xfrm>
          <a:off x="540056" y="1878868"/>
          <a:ext cx="75380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小于或等于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大于或等于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</a:tbl>
          </a:graphicData>
        </a:graphic>
      </p:graphicFrame>
      <p:sp>
        <p:nvSpPr>
          <p:cNvPr id="10412" name="yt_shape_10412"/>
          <p:cNvSpPr txBox="1"/>
          <p:nvPr/>
        </p:nvSpPr>
        <p:spPr>
          <a:xfrm>
            <a:off x="540000" y="2880422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在有理数中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绝对值等于它本身的数有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3" name="yt_table_104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847620"/>
              </p:ext>
            </p:extLst>
          </p:nvPr>
        </p:nvGraphicFramePr>
        <p:xfrm>
          <a:off x="540056" y="3359725"/>
          <a:ext cx="9181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p:pic>
        <p:nvPicPr>
          <p:cNvPr id="3" name="yt_shape_1723549191143">
            <a:extLst>
              <a:ext uri="{FF2B5EF4-FFF2-40B4-BE49-F238E27FC236}">
                <a16:creationId xmlns:a16="http://schemas.microsoft.com/office/drawing/2014/main" id="{DE2EFD75-0065-0E5B-D0F7-26F3BF2180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F2A45B-79F4-97F9-9A53-5A6F44C67E86}"/>
              </a:ext>
            </a:extLst>
          </p:cNvPr>
          <p:cNvSpPr txBox="1"/>
          <p:nvPr/>
        </p:nvSpPr>
        <p:spPr>
          <a:xfrm>
            <a:off x="5402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DE67B5-3803-29D3-E1EF-A760158CFFBD}"/>
              </a:ext>
            </a:extLst>
          </p:cNvPr>
          <p:cNvSpPr txBox="1"/>
          <p:nvPr/>
        </p:nvSpPr>
        <p:spPr>
          <a:xfrm>
            <a:off x="6622189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5" name="yt_shape_10415"/>
          <p:cNvSpPr txBox="1"/>
          <p:nvPr/>
        </p:nvSpPr>
        <p:spPr>
          <a:xfrm>
            <a:off x="540000" y="900000"/>
            <a:ext cx="907940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的数有几个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绝对值是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的数有两个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它们分别是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的数有几个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绝对值是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的数只有一个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是否存在绝对值是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不存在绝对值是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因为一个数的绝对值为非负数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31CD8C-9175-801B-4603-EAA53CE9860B}"/>
              </a:ext>
            </a:extLst>
          </p:cNvPr>
          <p:cNvSpPr txBox="1"/>
          <p:nvPr/>
        </p:nvSpPr>
        <p:spPr>
          <a:xfrm>
            <a:off x="449989" y="1328682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绝对值是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的数有两个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它们分别是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5999A0-2523-2251-7375-637B9001F9B6}"/>
              </a:ext>
            </a:extLst>
          </p:cNvPr>
          <p:cNvSpPr txBox="1"/>
          <p:nvPr/>
        </p:nvSpPr>
        <p:spPr>
          <a:xfrm>
            <a:off x="449989" y="2279658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绝对值是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的数只有一个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6CF805-B8A6-C814-A529-CEEC555BC6A2}"/>
              </a:ext>
            </a:extLst>
          </p:cNvPr>
          <p:cNvSpPr txBox="1"/>
          <p:nvPr/>
        </p:nvSpPr>
        <p:spPr>
          <a:xfrm>
            <a:off x="449989" y="3230634"/>
            <a:ext cx="917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不存在绝对值是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因为一个数的绝对值为非负数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1" name="yt_shape_10421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忽视绝对值等于同一个正数的数有两个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CAA15F-019B-ECF0-3E01-25097D4BB0E1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忽视绝对值等于同一个正数的数有两个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2" name="yt_shape_10422"/>
          <p:cNvSpPr txBox="1"/>
          <p:nvPr/>
        </p:nvSpPr>
        <p:spPr>
          <a:xfrm>
            <a:off x="540000" y="900000"/>
            <a:ext cx="646651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B5B3C1-6EE2-68D8-B4B6-15476255B985}"/>
              </a:ext>
            </a:extLst>
          </p:cNvPr>
          <p:cNvSpPr txBox="1"/>
          <p:nvPr/>
        </p:nvSpPr>
        <p:spPr>
          <a:xfrm>
            <a:off x="3882164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6E4552-E039-8E0D-45BD-54B4846526F3}"/>
              </a:ext>
            </a:extLst>
          </p:cNvPr>
          <p:cNvSpPr txBox="1"/>
          <p:nvPr/>
        </p:nvSpPr>
        <p:spPr>
          <a:xfrm>
            <a:off x="5939564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5" name="yt_shape_1042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24" name="yt_image_10424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7" name="yt_shape_10427"/>
          <p:cNvSpPr txBox="1"/>
          <p:nvPr/>
        </p:nvSpPr>
        <p:spPr>
          <a:xfrm>
            <a:off x="540119" y="15918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威海市中考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一批食品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标准质量为每袋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454g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edb5"/>
              </a:rPr>
              <a:t>个样品进行检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把超过标准质量的克数用正数表示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不足的克数用负数表示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5caf"/>
              </a:rPr>
              <a:t>最接近标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准质量的是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28" name="yt_table_104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07573"/>
              </p:ext>
            </p:extLst>
          </p:nvPr>
        </p:nvGraphicFramePr>
        <p:xfrm>
          <a:off x="540056" y="3031435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</a:tbl>
          </a:graphicData>
        </a:graphic>
      </p:graphicFrame>
      <p:sp>
        <p:nvSpPr>
          <p:cNvPr id="10430" name="yt_shape_10430"/>
          <p:cNvSpPr txBox="1"/>
          <p:nvPr/>
        </p:nvSpPr>
        <p:spPr>
          <a:xfrm>
            <a:off x="540000" y="3557606"/>
            <a:ext cx="69648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1" name="yt_table_104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826156"/>
              </p:ext>
            </p:extLst>
          </p:nvPr>
        </p:nvGraphicFramePr>
        <p:xfrm>
          <a:off x="540056" y="4036909"/>
          <a:ext cx="74999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671763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</a:tbl>
          </a:graphicData>
        </a:graphic>
      </p:graphicFrame>
      <p:sp>
        <p:nvSpPr>
          <p:cNvPr id="10433" name="yt_shape_10433"/>
          <p:cNvSpPr txBox="1"/>
          <p:nvPr/>
        </p:nvSpPr>
        <p:spPr>
          <a:xfrm>
            <a:off x="540119" y="5038463"/>
            <a:ext cx="11492915" cy="100670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贵阳七中期中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它们分别是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B60BED-4B55-76E2-BFB8-CF8338B7DB23}"/>
              </a:ext>
            </a:extLst>
          </p:cNvPr>
          <p:cNvSpPr txBox="1"/>
          <p:nvPr/>
        </p:nvSpPr>
        <p:spPr>
          <a:xfrm>
            <a:off x="2583708" y="24960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84033D-0637-C4BE-A368-263B6DC59D5F}"/>
              </a:ext>
            </a:extLst>
          </p:cNvPr>
          <p:cNvSpPr txBox="1"/>
          <p:nvPr/>
        </p:nvSpPr>
        <p:spPr>
          <a:xfrm>
            <a:off x="6534686" y="35108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465FA6-EBF8-AD46-CB42-083FC43152A4}"/>
              </a:ext>
            </a:extLst>
          </p:cNvPr>
          <p:cNvSpPr txBox="1"/>
          <p:nvPr/>
        </p:nvSpPr>
        <p:spPr>
          <a:xfrm>
            <a:off x="6622307" y="499165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C3962C-347C-9414-5C1C-8B91640AA558}"/>
              </a:ext>
            </a:extLst>
          </p:cNvPr>
          <p:cNvSpPr txBox="1"/>
          <p:nvPr/>
        </p:nvSpPr>
        <p:spPr>
          <a:xfrm>
            <a:off x="9517907" y="4991657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46ec2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8FB3F7-0BCF-5773-6F0A-B2B3E665A28A}"/>
              </a:ext>
            </a:extLst>
          </p:cNvPr>
          <p:cNvSpPr txBox="1"/>
          <p:nvPr/>
        </p:nvSpPr>
        <p:spPr>
          <a:xfrm>
            <a:off x="450108" y="546714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9151D4-9061-BF03-C805-11CEEF4F8FB7}"/>
              </a:ext>
            </a:extLst>
          </p:cNvPr>
          <p:cNvSpPr txBox="1"/>
          <p:nvPr/>
        </p:nvSpPr>
        <p:spPr>
          <a:xfrm>
            <a:off x="5479308" y="546714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1826</Words>
  <Application>Microsoft Office PowerPoint</Application>
  <PresentationFormat>宽屏</PresentationFormat>
  <Paragraphs>162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2024-08-13T14:33:10Z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