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69" r:id="rId7"/>
    <p:sldId id="371" r:id="rId8"/>
    <p:sldId id="372" r:id="rId9"/>
    <p:sldId id="373" r:id="rId10"/>
    <p:sldId id="377" r:id="rId11"/>
    <p:sldId id="379" r:id="rId12"/>
    <p:sldId id="380" r:id="rId13"/>
    <p:sldId id="384" r:id="rId14"/>
    <p:sldId id="386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6" d="100"/>
          <a:sy n="56" d="100"/>
        </p:scale>
        <p:origin x="28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2" name="yt_shape_13562"/>
          <p:cNvSpPr txBox="1"/>
          <p:nvPr/>
        </p:nvSpPr>
        <p:spPr>
          <a:xfrm>
            <a:off x="5512966" y="900000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自主预习</a:t>
            </a:r>
          </a:p>
        </p:txBody>
      </p:sp>
      <p:pic>
        <p:nvPicPr>
          <p:cNvPr id="13563" name="yt_image_13563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576" y="1531667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5" name="yt_shape_13565"/>
          <p:cNvSpPr txBox="1"/>
          <p:nvPr/>
        </p:nvSpPr>
        <p:spPr>
          <a:xfrm>
            <a:off x="540119" y="191156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解含有括号的一元一次方程的一般步骤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66" name="yt_image_13566" title="H_25.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76" y="3023365"/>
            <a:ext cx="2784576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8" name="yt_shape_13568"/>
          <p:cNvSpPr txBox="1"/>
          <p:nvPr/>
        </p:nvSpPr>
        <p:spPr>
          <a:xfrm>
            <a:off x="540000" y="3403264"/>
            <a:ext cx="11079956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【名师点拨】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用去括号的法则先去括号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8934A7-4310-52E8-63B6-89A982F1112B}"/>
              </a:ext>
            </a:extLst>
          </p:cNvPr>
          <p:cNvSpPr txBox="1"/>
          <p:nvPr/>
        </p:nvSpPr>
        <p:spPr>
          <a:xfrm>
            <a:off x="7155707" y="186476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F900D3-E29A-4C1D-A76A-4C7873C69E1E}"/>
              </a:ext>
            </a:extLst>
          </p:cNvPr>
          <p:cNvSpPr txBox="1"/>
          <p:nvPr/>
        </p:nvSpPr>
        <p:spPr>
          <a:xfrm>
            <a:off x="9289307" y="18647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015A02-FA99-4AD9-28EE-3FDA5C95A3B5}"/>
              </a:ext>
            </a:extLst>
          </p:cNvPr>
          <p:cNvSpPr txBox="1"/>
          <p:nvPr/>
        </p:nvSpPr>
        <p:spPr>
          <a:xfrm>
            <a:off x="11118107" y="1864760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2702b"/>
              </a:rPr>
              <a:t>合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BB60AA-0ECC-4F85-8F10-D99432C4CDD7}"/>
              </a:ext>
            </a:extLst>
          </p:cNvPr>
          <p:cNvSpPr txBox="1"/>
          <p:nvPr/>
        </p:nvSpPr>
        <p:spPr>
          <a:xfrm>
            <a:off x="450108" y="234024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1" name="yt_shape_13621"/>
              <p:cNvSpPr txBox="1"/>
              <p:nvPr/>
            </p:nvSpPr>
            <p:spPr>
              <a:xfrm>
                <a:off x="540119" y="900000"/>
                <a:ext cx="11492915" cy="3049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的解比关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4d29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21" name="yt_shape_13621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49233"/>
              </a:xfrm>
              <a:prstGeom prst="rect">
                <a:avLst/>
              </a:prstGeom>
              <a:blipFill>
                <a:blip r:embed="rId2"/>
                <a:stretch>
                  <a:fillRect l="-1645" t="-180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C3B356-93DD-7A30-29FD-803AB6E3E53E}"/>
              </a:ext>
            </a:extLst>
          </p:cNvPr>
          <p:cNvSpPr txBox="1"/>
          <p:nvPr/>
        </p:nvSpPr>
        <p:spPr>
          <a:xfrm>
            <a:off x="450108" y="1804170"/>
            <a:ext cx="6587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4028BB-A7D5-5DBB-A9BD-FA796D8B04DC}"/>
              </a:ext>
            </a:extLst>
          </p:cNvPr>
          <p:cNvSpPr txBox="1"/>
          <p:nvPr/>
        </p:nvSpPr>
        <p:spPr>
          <a:xfrm>
            <a:off x="450108" y="2279658"/>
            <a:ext cx="584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9B6038-DE9E-5BAC-0F3D-18C46A3BD839}"/>
              </a:ext>
            </a:extLst>
          </p:cNvPr>
          <p:cNvSpPr txBox="1"/>
          <p:nvPr/>
        </p:nvSpPr>
        <p:spPr>
          <a:xfrm>
            <a:off x="450108" y="2755146"/>
            <a:ext cx="580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81E018A-5717-942D-51B8-21C198F4FB34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718373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, 'pageBreak': True}">
                <a:extLst>
                  <a:ext uri="{FF2B5EF4-FFF2-40B4-BE49-F238E27FC236}">
                    <a16:creationId xmlns:a16="http://schemas.microsoft.com/office/drawing/2014/main" id="{D81E018A-5717-942D-51B8-21C198F4F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718373" cy="735915"/>
              </a:xfrm>
              <a:prstGeom prst="rect">
                <a:avLst/>
              </a:prstGeom>
              <a:blipFill>
                <a:blip r:embed="rId3"/>
                <a:stretch>
                  <a:fillRect l="-5674" r="-531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6" name="yt_shape_13626"/>
          <p:cNvSpPr txBox="1"/>
          <p:nvPr/>
        </p:nvSpPr>
        <p:spPr>
          <a:xfrm>
            <a:off x="540000" y="900000"/>
            <a:ext cx="3864584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29323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25" name="yt_image_1362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82478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8" name="yt_shape_13628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56dd1"/>
              </a:rPr>
              <a:t>小明参加期末考试时的考场座位号是由四个数字组成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这四个数字组成的四位数有如下特征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它的千位数字为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把千位上的数字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使其成为个位数字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那么所得的新数比原数的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c3a7d"/>
              </a:rPr>
              <a:t>倍少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1" name="yt_shape_1363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求小明的考场座位号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设小明的考场座位号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则移动后所得的新数为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60d24"/>
              </a:rPr>
              <a:t>由题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1478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18520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系数化为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小明的考场座位号是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8F92A4-A3D6-8A8D-CA28-D6C3F05937CB}"/>
              </a:ext>
            </a:extLst>
          </p:cNvPr>
          <p:cNvSpPr txBox="1"/>
          <p:nvPr/>
        </p:nvSpPr>
        <p:spPr>
          <a:xfrm>
            <a:off x="450108" y="1328682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设小明的考场座位号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则移动后所得的新数为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60d24"/>
              </a:rPr>
              <a:t>由题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79E7C5-F768-E64F-A302-4B721DBD91FC}"/>
              </a:ext>
            </a:extLst>
          </p:cNvPr>
          <p:cNvSpPr txBox="1"/>
          <p:nvPr/>
        </p:nvSpPr>
        <p:spPr>
          <a:xfrm>
            <a:off x="4501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B46C05-A685-AA56-9ED8-94D58A6C60D3}"/>
              </a:ext>
            </a:extLst>
          </p:cNvPr>
          <p:cNvSpPr txBox="1"/>
          <p:nvPr/>
        </p:nvSpPr>
        <p:spPr>
          <a:xfrm>
            <a:off x="450108" y="2279658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AAA743-43BB-1C8B-7FB8-BF48A8D5682A}"/>
              </a:ext>
            </a:extLst>
          </p:cNvPr>
          <p:cNvSpPr txBox="1"/>
          <p:nvPr/>
        </p:nvSpPr>
        <p:spPr>
          <a:xfrm>
            <a:off x="450108" y="2755146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860854-3B89-2807-89F1-00BBC379ED3E}"/>
              </a:ext>
            </a:extLst>
          </p:cNvPr>
          <p:cNvSpPr txBox="1"/>
          <p:nvPr/>
        </p:nvSpPr>
        <p:spPr>
          <a:xfrm>
            <a:off x="450108" y="3230634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242D20-8DD8-FEE3-8D6B-36D0503BC2BE}"/>
              </a:ext>
            </a:extLst>
          </p:cNvPr>
          <p:cNvSpPr txBox="1"/>
          <p:nvPr/>
        </p:nvSpPr>
        <p:spPr>
          <a:xfrm>
            <a:off x="450108" y="3706122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18520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405C23-18F1-1733-40E6-AE31D225C151}"/>
              </a:ext>
            </a:extLst>
          </p:cNvPr>
          <p:cNvSpPr txBox="1"/>
          <p:nvPr/>
        </p:nvSpPr>
        <p:spPr>
          <a:xfrm>
            <a:off x="450108" y="418161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294FDF-795D-47E3-3846-42636908A69A}"/>
              </a:ext>
            </a:extLst>
          </p:cNvPr>
          <p:cNvSpPr txBox="1"/>
          <p:nvPr/>
        </p:nvSpPr>
        <p:spPr>
          <a:xfrm>
            <a:off x="450108" y="4657098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小明的考场座位号是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5" name="yt_shape_13635"/>
          <p:cNvSpPr txBox="1"/>
          <p:nvPr/>
        </p:nvSpPr>
        <p:spPr>
          <a:xfrm>
            <a:off x="540000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634" name="yt_image_136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1704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7" name="yt_shape_13637"/>
          <p:cNvSpPr txBox="1"/>
          <p:nvPr/>
        </p:nvSpPr>
        <p:spPr>
          <a:xfrm>
            <a:off x="4557117" y="1378425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行程问题中的等量关系</a:t>
            </a:r>
          </a:p>
        </p:txBody>
      </p:sp>
      <p:sp>
        <p:nvSpPr>
          <p:cNvPr id="13638" name="yt_shape_13638"/>
          <p:cNvSpPr txBox="1"/>
          <p:nvPr/>
        </p:nvSpPr>
        <p:spPr>
          <a:xfrm>
            <a:off x="540000" y="185772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题变式与拓展</a:t>
            </a:r>
          </a:p>
        </p:txBody>
      </p:sp>
      <p:sp>
        <p:nvSpPr>
          <p:cNvPr id="13639" name="yt_shape_13639"/>
          <p:cNvSpPr txBox="1"/>
          <p:nvPr/>
        </p:nvSpPr>
        <p:spPr>
          <a:xfrm>
            <a:off x="540119" y="2337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一列慢车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一列快车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bb0"/>
              </a:rPr>
              <a:t>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40" name="yt_shape_13640"/>
          <p:cNvSpPr txBox="1"/>
          <p:nvPr/>
        </p:nvSpPr>
        <p:spPr>
          <a:xfrm>
            <a:off x="540119" y="32964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41" name="yt_shape_13641"/>
          <p:cNvSpPr txBox="1"/>
          <p:nvPr/>
        </p:nvSpPr>
        <p:spPr>
          <a:xfrm>
            <a:off x="540119" y="42559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同向而行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小时后快车追上慢车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ae1b,isEnd"/>
              </a:rPr>
              <a:t>则可列方程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642" name="yt_shape_13642"/>
          <p:cNvSpPr txBox="1"/>
          <p:nvPr/>
        </p:nvSpPr>
        <p:spPr>
          <a:xfrm>
            <a:off x="540119" y="52153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背向而行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eb78,isEnd"/>
              </a:rPr>
              <a:t>则可列方程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9561FB-0914-122F-1795-51FF6EE288EC}"/>
              </a:ext>
            </a:extLst>
          </p:cNvPr>
          <p:cNvSpPr txBox="1"/>
          <p:nvPr/>
        </p:nvSpPr>
        <p:spPr>
          <a:xfrm>
            <a:off x="9367096" y="3249660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53b5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1907EA-EC56-376F-B249-3AD786F90DE6}"/>
              </a:ext>
            </a:extLst>
          </p:cNvPr>
          <p:cNvSpPr txBox="1"/>
          <p:nvPr/>
        </p:nvSpPr>
        <p:spPr>
          <a:xfrm>
            <a:off x="450108" y="372514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0B0CC-2BA9-FFD9-4F19-72E1BF6334B0}"/>
              </a:ext>
            </a:extLst>
          </p:cNvPr>
          <p:cNvSpPr txBox="1"/>
          <p:nvPr/>
        </p:nvSpPr>
        <p:spPr>
          <a:xfrm>
            <a:off x="1059708" y="4684583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7855A3-CE46-24AD-ECB9-9A1B1361674F}"/>
              </a:ext>
            </a:extLst>
          </p:cNvPr>
          <p:cNvSpPr txBox="1"/>
          <p:nvPr/>
        </p:nvSpPr>
        <p:spPr>
          <a:xfrm>
            <a:off x="1059708" y="5644018"/>
            <a:ext cx="368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3" name="yt_shape_13643"/>
              <p:cNvSpPr txBox="1"/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慢车先开出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两车相向而行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8735a"/>
                  </a:rPr>
                  <a:t>问慢车开出多少小时后两车相距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设慢车开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慢车开出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小时或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43" name="yt_shape_13643" descr="{&quot;rangeId&quot;:1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2298"/>
              </a:xfrm>
              <a:prstGeom prst="rect">
                <a:avLst/>
              </a:prstGeom>
              <a:blipFill>
                <a:blip r:embed="rId2"/>
                <a:stretch>
                  <a:fillRect l="-1645" t="-1692" b="-2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2766C9-6C0B-9790-C0EA-D4182DF68807}"/>
              </a:ext>
            </a:extLst>
          </p:cNvPr>
          <p:cNvSpPr txBox="1"/>
          <p:nvPr/>
        </p:nvSpPr>
        <p:spPr>
          <a:xfrm>
            <a:off x="450108" y="180417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设慢车开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C8B8A-19DA-2261-ED45-069E2DD9DC41}"/>
              </a:ext>
            </a:extLst>
          </p:cNvPr>
          <p:cNvSpPr txBox="1"/>
          <p:nvPr/>
        </p:nvSpPr>
        <p:spPr>
          <a:xfrm>
            <a:off x="450108" y="2279658"/>
            <a:ext cx="1054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7D4980-8E5F-F852-9499-D930DE32D86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pageBreak': True}">
                <a:extLst>
                  <a:ext uri="{FF2B5EF4-FFF2-40B4-BE49-F238E27FC236}">
                    <a16:creationId xmlns:a16="http://schemas.microsoft.com/office/drawing/2014/main" id="{AA7D4980-8E5F-F852-9499-D930DE32D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997899" cy="767538"/>
              </a:xfrm>
              <a:prstGeom prst="rect">
                <a:avLst/>
              </a:prstGeom>
              <a:blipFill>
                <a:blip r:embed="rId3"/>
                <a:stretch>
                  <a:fillRect l="-3252" r="-30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1DC391-FE53-20D9-DA4F-F6D65D7B7DC3}"/>
                  </a:ext>
                </a:extLst>
              </p:cNvPr>
              <p:cNvSpPr txBox="1"/>
              <p:nvPr/>
            </p:nvSpPr>
            <p:spPr>
              <a:xfrm>
                <a:off x="450108" y="3429072"/>
                <a:ext cx="6804723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慢车开出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小时或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小时后两车相距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pageBreak': True}">
                <a:extLst>
                  <a:ext uri="{FF2B5EF4-FFF2-40B4-BE49-F238E27FC236}">
                    <a16:creationId xmlns:a16="http://schemas.microsoft.com/office/drawing/2014/main" id="{CC1DC391-FE53-20D9-DA4F-F6D65D7B7D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9072"/>
                <a:ext cx="6804723" cy="728675"/>
              </a:xfrm>
              <a:prstGeom prst="rect">
                <a:avLst/>
              </a:prstGeom>
              <a:blipFill>
                <a:blip r:embed="rId4"/>
                <a:stretch>
                  <a:fillRect l="-1434" r="-143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4" name="yt_shape_1357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乙两港之间航行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已知水流速度是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eef7"/>
              </a:rPr>
              <a:t>顺水航行需要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逆水航行需要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求轮船在静水中的航行速度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乙两港间的距离为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【学生解答】解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设轮船在静水中的航行速度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为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得</a:t>
            </a:r>
            <a:r>
              <a:rPr lang="en-US" altLang="zh-CN" sz="2400" b="1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轮船在静水中的航行速度为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2" name="yt_shape_13582"/>
          <p:cNvSpPr txBox="1"/>
          <p:nvPr/>
        </p:nvSpPr>
        <p:spPr>
          <a:xfrm>
            <a:off x="540000" y="900000"/>
            <a:ext cx="4148123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81" name="yt_image_1358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0548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4" name="yt_shape_13584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利用去括号解一元一次方程</a:t>
            </a:r>
          </a:p>
        </p:txBody>
      </p:sp>
      <p:sp>
        <p:nvSpPr>
          <p:cNvPr id="13585" name="yt_shape_13585"/>
          <p:cNvSpPr txBox="1"/>
          <p:nvPr/>
        </p:nvSpPr>
        <p:spPr>
          <a:xfrm>
            <a:off x="540000" y="2102862"/>
            <a:ext cx="104595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6" name="yt_table_135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568691"/>
              </p:ext>
            </p:extLst>
          </p:nvPr>
        </p:nvGraphicFramePr>
        <p:xfrm>
          <a:off x="540056" y="2582165"/>
          <a:ext cx="7045643" cy="950976"/>
        </p:xfrm>
        <a:graphic>
          <a:graphicData uri="http://schemas.openxmlformats.org/drawingml/2006/table">
            <a:tbl>
              <a:tblPr/>
              <a:tblGrid>
                <a:gridCol w="39976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sp>
        <p:nvSpPr>
          <p:cNvPr id="13588" name="yt_shape_13588"/>
          <p:cNvSpPr txBox="1"/>
          <p:nvPr/>
        </p:nvSpPr>
        <p:spPr>
          <a:xfrm>
            <a:off x="540000" y="3583719"/>
            <a:ext cx="74667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589" name="yt_shape_13589"/>
          <p:cNvSpPr txBox="1"/>
          <p:nvPr/>
        </p:nvSpPr>
        <p:spPr>
          <a:xfrm>
            <a:off x="540000" y="4063022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3590" name="yt_shape_13590"/>
          <p:cNvSpPr txBox="1"/>
          <p:nvPr/>
        </p:nvSpPr>
        <p:spPr>
          <a:xfrm>
            <a:off x="540000" y="4542325"/>
            <a:ext cx="60048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3591" name="yt_shape_13591"/>
          <p:cNvSpPr txBox="1"/>
          <p:nvPr/>
        </p:nvSpPr>
        <p:spPr>
          <a:xfrm>
            <a:off x="540000" y="5021628"/>
            <a:ext cx="5310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5500931"/>
            <a:ext cx="36065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系数化为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549551319">
            <a:extLst>
              <a:ext uri="{FF2B5EF4-FFF2-40B4-BE49-F238E27FC236}">
                <a16:creationId xmlns:a16="http://schemas.microsoft.com/office/drawing/2014/main" id="{1E66B612-C827-A859-C165-B1E60DF3E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5DA80A-D0C1-AB35-A710-C7637D84FE79}"/>
              </a:ext>
            </a:extLst>
          </p:cNvPr>
          <p:cNvSpPr txBox="1"/>
          <p:nvPr/>
        </p:nvSpPr>
        <p:spPr>
          <a:xfrm>
            <a:off x="9978164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09A41A-281E-3962-2F04-797B2703F729}"/>
              </a:ext>
            </a:extLst>
          </p:cNvPr>
          <p:cNvSpPr txBox="1"/>
          <p:nvPr/>
        </p:nvSpPr>
        <p:spPr>
          <a:xfrm>
            <a:off x="2964589" y="4016216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F35876-200D-39D0-793A-348236ACEC01}"/>
              </a:ext>
            </a:extLst>
          </p:cNvPr>
          <p:cNvSpPr txBox="1"/>
          <p:nvPr/>
        </p:nvSpPr>
        <p:spPr>
          <a:xfrm>
            <a:off x="5328377" y="4016216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8B5C1F-2CAA-F6F9-310E-333928934339}"/>
              </a:ext>
            </a:extLst>
          </p:cNvPr>
          <p:cNvSpPr txBox="1"/>
          <p:nvPr/>
        </p:nvSpPr>
        <p:spPr>
          <a:xfrm>
            <a:off x="2356577" y="4495519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66DDDA-6B47-9B8D-EFF8-E9A53F0DA5E8}"/>
              </a:ext>
            </a:extLst>
          </p:cNvPr>
          <p:cNvSpPr txBox="1"/>
          <p:nvPr/>
        </p:nvSpPr>
        <p:spPr>
          <a:xfrm>
            <a:off x="4720364" y="449551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37A2EE-5201-4CD9-2650-AC23B617BE22}"/>
              </a:ext>
            </a:extLst>
          </p:cNvPr>
          <p:cNvSpPr txBox="1"/>
          <p:nvPr/>
        </p:nvSpPr>
        <p:spPr>
          <a:xfrm>
            <a:off x="2888389" y="4974822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E59DD0-0203-2E31-C10E-D3327D07475A}"/>
              </a:ext>
            </a:extLst>
          </p:cNvPr>
          <p:cNvSpPr txBox="1"/>
          <p:nvPr/>
        </p:nvSpPr>
        <p:spPr>
          <a:xfrm>
            <a:off x="4490177" y="497482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B0FCE3-6F66-95EA-7CD3-C94177A4BF0A}"/>
              </a:ext>
            </a:extLst>
          </p:cNvPr>
          <p:cNvSpPr txBox="1"/>
          <p:nvPr/>
        </p:nvSpPr>
        <p:spPr>
          <a:xfrm>
            <a:off x="3270977" y="5454125"/>
            <a:ext cx="77838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93" name="yt_shape_13593"/>
              <p:cNvSpPr txBox="1"/>
              <p:nvPr/>
            </p:nvSpPr>
            <p:spPr>
              <a:xfrm>
                <a:off x="540000" y="900000"/>
                <a:ext cx="4312078" cy="54421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93" name="yt_shape_13593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12078" cy="5442131"/>
              </a:xfrm>
              <a:prstGeom prst="rect">
                <a:avLst/>
              </a:prstGeom>
              <a:blipFill>
                <a:blip r:embed="rId2"/>
                <a:stretch>
                  <a:fillRect l="-4385" t="-1009" r="-3395" b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2E471F-D55D-9360-34BB-C426A3475A49}"/>
              </a:ext>
            </a:extLst>
          </p:cNvPr>
          <p:cNvSpPr txBox="1"/>
          <p:nvPr/>
        </p:nvSpPr>
        <p:spPr>
          <a:xfrm>
            <a:off x="449989" y="180417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B0E119-AC38-5828-3B24-32D86C78CE69}"/>
              </a:ext>
            </a:extLst>
          </p:cNvPr>
          <p:cNvSpPr txBox="1"/>
          <p:nvPr/>
        </p:nvSpPr>
        <p:spPr>
          <a:xfrm>
            <a:off x="449989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707F23-54D8-B58A-DD2E-7394C0922E58}"/>
              </a:ext>
            </a:extLst>
          </p:cNvPr>
          <p:cNvSpPr txBox="1"/>
          <p:nvPr/>
        </p:nvSpPr>
        <p:spPr>
          <a:xfrm>
            <a:off x="449989" y="275514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43CFE5-DC66-F191-DFF3-B0A7D4AE7569}"/>
              </a:ext>
            </a:extLst>
          </p:cNvPr>
          <p:cNvSpPr txBox="1"/>
          <p:nvPr/>
        </p:nvSpPr>
        <p:spPr>
          <a:xfrm>
            <a:off x="449989" y="323063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562C77-0872-F281-3D09-3B7CA0F3A331}"/>
              </a:ext>
            </a:extLst>
          </p:cNvPr>
          <p:cNvSpPr txBox="1"/>
          <p:nvPr/>
        </p:nvSpPr>
        <p:spPr>
          <a:xfrm>
            <a:off x="449989" y="418161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CC424E-DA9D-AB02-0DEA-161161424387}"/>
              </a:ext>
            </a:extLst>
          </p:cNvPr>
          <p:cNvSpPr txBox="1"/>
          <p:nvPr/>
        </p:nvSpPr>
        <p:spPr>
          <a:xfrm>
            <a:off x="449989" y="465709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1FF34F-998A-ABE0-18B7-EB40ABC9D591}"/>
              </a:ext>
            </a:extLst>
          </p:cNvPr>
          <p:cNvSpPr txBox="1"/>
          <p:nvPr/>
        </p:nvSpPr>
        <p:spPr>
          <a:xfrm>
            <a:off x="449989" y="513258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8C58F51-72B4-5913-E788-6575B3A0D616}"/>
                  </a:ext>
                </a:extLst>
              </p:cNvPr>
              <p:cNvSpPr txBox="1"/>
              <p:nvPr/>
            </p:nvSpPr>
            <p:spPr>
              <a:xfrm>
                <a:off x="449989" y="5608074"/>
                <a:ext cx="337731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6, 'hasSerialNum': 1}">
                <a:extLst>
                  <a:ext uri="{FF2B5EF4-FFF2-40B4-BE49-F238E27FC236}">
                    <a16:creationId xmlns:a16="http://schemas.microsoft.com/office/drawing/2014/main" id="{98C58F51-72B4-5913-E788-6575B3A0D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074"/>
                <a:ext cx="3377311" cy="728231"/>
              </a:xfrm>
              <a:prstGeom prst="rect">
                <a:avLst/>
              </a:prstGeom>
              <a:blipFill>
                <a:blip r:embed="rId3"/>
                <a:stretch>
                  <a:fillRect l="-2888" r="-270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9" name="yt_shape_1359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去括号解方程的实际应用</a:t>
            </a:r>
          </a:p>
        </p:txBody>
      </p:sp>
      <p:sp>
        <p:nvSpPr>
          <p:cNvPr id="13600" name="yt_shape_13600"/>
          <p:cNvSpPr txBox="1"/>
          <p:nvPr/>
        </p:nvSpPr>
        <p:spPr>
          <a:xfrm>
            <a:off x="540119" y="13995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小红在一家文具店买了一种大笔记本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个和一种小笔记本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1c7"/>
              </a:rPr>
              <a:t>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已知她买的这种大笔记本的单价比这种小笔记本的单价多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272b"/>
              </a:rPr>
              <a:t>求该文具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店中这种大笔记本的单价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01" name="yt_shape_13601"/>
          <p:cNvSpPr txBox="1"/>
          <p:nvPr/>
        </p:nvSpPr>
        <p:spPr>
          <a:xfrm>
            <a:off x="540000" y="2822652"/>
            <a:ext cx="1108316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设该文具店中这种大笔记本的单价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则小笔记本的单价是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买了一种大笔记本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个和一种小笔记本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共用了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02" name="yt_shape_13602"/>
          <p:cNvSpPr txBox="1"/>
          <p:nvPr/>
        </p:nvSpPr>
        <p:spPr>
          <a:xfrm>
            <a:off x="540000" y="4262218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该文具店这种大笔记本的单价为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549551392">
            <a:extLst>
              <a:ext uri="{FF2B5EF4-FFF2-40B4-BE49-F238E27FC236}">
                <a16:creationId xmlns:a16="http://schemas.microsoft.com/office/drawing/2014/main" id="{6ED2F0AF-34B6-5D7D-7456-9A4260AC4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1043A1-01DE-9F13-38FA-A63C7FB3D0D6}"/>
              </a:ext>
            </a:extLst>
          </p:cNvPr>
          <p:cNvSpPr txBox="1"/>
          <p:nvPr/>
        </p:nvSpPr>
        <p:spPr>
          <a:xfrm>
            <a:off x="449989" y="2775846"/>
            <a:ext cx="1115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设该文具店中这种大笔记本的单价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则小笔记本的单价是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812713-3D07-8387-ADE9-9337BD95877E}"/>
              </a:ext>
            </a:extLst>
          </p:cNvPr>
          <p:cNvSpPr txBox="1"/>
          <p:nvPr/>
        </p:nvSpPr>
        <p:spPr>
          <a:xfrm>
            <a:off x="449989" y="3251334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买了一种大笔记本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个和一种小笔记本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共用了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8E6D7-4920-4763-D4BA-725BCDC8007A}"/>
              </a:ext>
            </a:extLst>
          </p:cNvPr>
          <p:cNvSpPr txBox="1"/>
          <p:nvPr/>
        </p:nvSpPr>
        <p:spPr>
          <a:xfrm>
            <a:off x="449989" y="3726823"/>
            <a:ext cx="498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171897-0B91-2981-D9AF-5F95D93278A0}"/>
              </a:ext>
            </a:extLst>
          </p:cNvPr>
          <p:cNvSpPr txBox="1"/>
          <p:nvPr/>
        </p:nvSpPr>
        <p:spPr>
          <a:xfrm>
            <a:off x="449989" y="4215412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该文具店这种大笔记本的单价为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3" name="yt_shape_13603"/>
          <p:cNvSpPr txBox="1"/>
          <p:nvPr/>
        </p:nvSpPr>
        <p:spPr>
          <a:xfrm>
            <a:off x="540000" y="900000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易错点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去括号漏乘或不变号而出错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A2A8D5-0AFA-EB01-8A45-EF504FBEE910}"/>
              </a:ext>
            </a:extLst>
          </p:cNvPr>
          <p:cNvSpPr txBox="1"/>
          <p:nvPr/>
        </p:nvSpPr>
        <p:spPr>
          <a:xfrm>
            <a:off x="449989" y="853194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易错点</a:t>
            </a:r>
            <a:r>
              <a:rPr kumimoji="0" lang="zh-CN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去括号漏乘或不变号而出错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04" name="yt_shape_13604"/>
              <p:cNvSpPr txBox="1"/>
              <p:nvPr/>
            </p:nvSpPr>
            <p:spPr>
              <a:xfrm>
                <a:off x="540000" y="900000"/>
                <a:ext cx="5927905" cy="2077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合并同类项、系数化为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04" name="yt_shape_13604" descr="{&quot;rangeId&quot;:1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27905" cy="2077685"/>
              </a:xfrm>
              <a:prstGeom prst="rect">
                <a:avLst/>
              </a:prstGeom>
              <a:blipFill>
                <a:blip r:embed="rId2"/>
                <a:stretch>
                  <a:fillRect l="-3189" t="-2647" r="-2160" b="-4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C80429D-8E27-27A6-EA1B-478D0339096A}"/>
              </a:ext>
            </a:extLst>
          </p:cNvPr>
          <p:cNvSpPr txBox="1"/>
          <p:nvPr/>
        </p:nvSpPr>
        <p:spPr>
          <a:xfrm>
            <a:off x="449989" y="1328682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1A4690-6CF4-2C98-8D62-0162498E3FF1}"/>
              </a:ext>
            </a:extLst>
          </p:cNvPr>
          <p:cNvSpPr txBox="1"/>
          <p:nvPr/>
        </p:nvSpPr>
        <p:spPr>
          <a:xfrm>
            <a:off x="449989" y="180417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B631AD-BCE4-F3DA-9047-F0492D465FD4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4901311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合并同类项、系数化为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pageBreak': True}">
                <a:extLst>
                  <a:ext uri="{FF2B5EF4-FFF2-40B4-BE49-F238E27FC236}">
                    <a16:creationId xmlns:a16="http://schemas.microsoft.com/office/drawing/2014/main" id="{B1B631AD-BCE4-F3DA-9047-F0492D465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4901311" cy="724739"/>
              </a:xfrm>
              <a:prstGeom prst="rect">
                <a:avLst/>
              </a:prstGeom>
              <a:blipFill>
                <a:blip r:embed="rId3"/>
                <a:stretch>
                  <a:fillRect l="-1990" r="-1866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8" name="yt_shape_1360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07" name="yt_image_13607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0" name="yt_shape_13610"/>
          <p:cNvSpPr txBox="1"/>
          <p:nvPr/>
        </p:nvSpPr>
        <p:spPr>
          <a:xfrm>
            <a:off x="540000" y="1591869"/>
            <a:ext cx="92637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11" name="yt_table_136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083046"/>
              </p:ext>
            </p:extLst>
          </p:nvPr>
        </p:nvGraphicFramePr>
        <p:xfrm>
          <a:off x="540056" y="2071172"/>
          <a:ext cx="45056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13613" name="yt_shape_13613"/>
          <p:cNvSpPr txBox="1"/>
          <p:nvPr/>
        </p:nvSpPr>
        <p:spPr>
          <a:xfrm>
            <a:off x="540119" y="307272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学校组织一次有关世博会的知识竞赛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每答对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be97,isEnd"/>
              </a:rPr>
              <a:t>答错或不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答都倒扣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小明最终得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则小明答对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60662A-C273-974E-7266-E3931C0D8549}"/>
              </a:ext>
            </a:extLst>
          </p:cNvPr>
          <p:cNvSpPr txBox="1"/>
          <p:nvPr/>
        </p:nvSpPr>
        <p:spPr>
          <a:xfrm>
            <a:off x="8811351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5B91C0-3153-0050-A2A2-059F7A24A7FE}"/>
              </a:ext>
            </a:extLst>
          </p:cNvPr>
          <p:cNvSpPr txBox="1"/>
          <p:nvPr/>
        </p:nvSpPr>
        <p:spPr>
          <a:xfrm>
            <a:off x="6546107" y="350140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15" name="yt_shape_13615"/>
              <p:cNvSpPr txBox="1"/>
              <p:nvPr/>
            </p:nvSpPr>
            <p:spPr>
              <a:xfrm>
                <a:off x="540000" y="1464964"/>
                <a:ext cx="5775620" cy="5148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15" name="yt_shape_13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4964"/>
                <a:ext cx="5775620" cy="5148910"/>
              </a:xfrm>
              <a:prstGeom prst="rect">
                <a:avLst/>
              </a:prstGeom>
              <a:blipFill>
                <a:blip r:embed="rId2"/>
                <a:stretch>
                  <a:fillRect l="-3273" t="-947" r="-2323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B34D7E-7C67-03AF-B119-A9CB5F49E5C0}"/>
              </a:ext>
            </a:extLst>
          </p:cNvPr>
          <p:cNvSpPr txBox="1"/>
          <p:nvPr/>
        </p:nvSpPr>
        <p:spPr>
          <a:xfrm>
            <a:off x="449989" y="1893646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D7EBF1-E3EB-D849-DC8B-284C24CC10B1}"/>
              </a:ext>
            </a:extLst>
          </p:cNvPr>
          <p:cNvSpPr txBox="1"/>
          <p:nvPr/>
        </p:nvSpPr>
        <p:spPr>
          <a:xfrm>
            <a:off x="449989" y="2369134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23586D-06F6-8393-99F1-AE9820F5D92F}"/>
              </a:ext>
            </a:extLst>
          </p:cNvPr>
          <p:cNvSpPr txBox="1"/>
          <p:nvPr/>
        </p:nvSpPr>
        <p:spPr>
          <a:xfrm>
            <a:off x="449989" y="2844622"/>
            <a:ext cx="35993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EF05AD-8E8D-46C2-F399-B07DC97B2B88}"/>
                  </a:ext>
                </a:extLst>
              </p:cNvPr>
              <p:cNvSpPr txBox="1"/>
              <p:nvPr/>
            </p:nvSpPr>
            <p:spPr>
              <a:xfrm>
                <a:off x="449989" y="3320110"/>
                <a:ext cx="320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系数化为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EF05AD-8E8D-46C2-F399-B07DC97B2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0110"/>
                <a:ext cx="3201099" cy="766077"/>
              </a:xfrm>
              <a:prstGeom prst="rect">
                <a:avLst/>
              </a:prstGeom>
              <a:blipFill>
                <a:blip r:embed="rId3"/>
                <a:stretch>
                  <a:fillRect l="-3048" r="-285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9E3DE79-042B-CEDD-D644-8900208D460C}"/>
              </a:ext>
            </a:extLst>
          </p:cNvPr>
          <p:cNvSpPr txBox="1"/>
          <p:nvPr/>
        </p:nvSpPr>
        <p:spPr>
          <a:xfrm>
            <a:off x="449989" y="4666437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F6C39A-808D-476C-8C41-F14C0EC07C28}"/>
              </a:ext>
            </a:extLst>
          </p:cNvPr>
          <p:cNvSpPr txBox="1"/>
          <p:nvPr/>
        </p:nvSpPr>
        <p:spPr>
          <a:xfrm>
            <a:off x="449989" y="5141925"/>
            <a:ext cx="498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630B50-B187-5CF9-D606-4F758808BEF3}"/>
              </a:ext>
            </a:extLst>
          </p:cNvPr>
          <p:cNvSpPr txBox="1"/>
          <p:nvPr/>
        </p:nvSpPr>
        <p:spPr>
          <a:xfrm>
            <a:off x="449989" y="5617413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C0F3CE-1B9C-6B7C-BD96-651F640664BB}"/>
              </a:ext>
            </a:extLst>
          </p:cNvPr>
          <p:cNvSpPr txBox="1"/>
          <p:nvPr/>
        </p:nvSpPr>
        <p:spPr>
          <a:xfrm>
            <a:off x="449989" y="6092901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系数化为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78AA9B-A55D-300E-612A-5B451FE65AF8}"/>
              </a:ext>
            </a:extLst>
          </p:cNvPr>
          <p:cNvSpPr txBox="1"/>
          <p:nvPr/>
        </p:nvSpPr>
        <p:spPr>
          <a:xfrm>
            <a:off x="449989" y="908720"/>
            <a:ext cx="6115050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解下列方程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2182</Words>
  <Application>Microsoft Office PowerPoint</Application>
  <PresentationFormat>宽屏</PresentationFormat>
  <Paragraphs>159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玲 杨</cp:lastModifiedBy>
  <cp:revision>10</cp:revision>
  <dcterms:created xsi:type="dcterms:W3CDTF">2024-08-13T11:38:23Z</dcterms:created>
  <dcterms:modified xsi:type="dcterms:W3CDTF">2024-08-14T03:58:38Z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