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85" r:id="rId6"/>
    <p:sldId id="386" r:id="rId7"/>
    <p:sldId id="372" r:id="rId8"/>
    <p:sldId id="377" r:id="rId9"/>
    <p:sldId id="382" r:id="rId10"/>
    <p:sldId id="387" r:id="rId11"/>
    <p:sldId id="384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0" name="yt_shape_14160"/>
          <p:cNvSpPr txBox="1"/>
          <p:nvPr/>
        </p:nvSpPr>
        <p:spPr>
          <a:xfrm>
            <a:off x="540000" y="900000"/>
            <a:ext cx="2444580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4159" name="yt_image_1415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2" name="yt_shape_14162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方程及有关概念</a:t>
            </a:r>
          </a:p>
        </p:txBody>
      </p:sp>
      <p:sp>
        <p:nvSpPr>
          <p:cNvPr id="14163" name="yt_shape_14163"/>
          <p:cNvSpPr txBox="1"/>
          <p:nvPr/>
        </p:nvSpPr>
        <p:spPr>
          <a:xfrm>
            <a:off x="540000" y="205829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64" name="yt_table_14164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3208977"/>
                  </p:ext>
                </p:extLst>
              </p:nvPr>
            </p:nvGraphicFramePr>
            <p:xfrm>
              <a:off x="540056" y="2537598"/>
              <a:ext cx="6891973" cy="105956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36855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64" name="yt_table_14164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3208977"/>
                  </p:ext>
                </p:extLst>
              </p:nvPr>
            </p:nvGraphicFramePr>
            <p:xfrm>
              <a:off x="540056" y="2537598"/>
              <a:ext cx="6891973" cy="1059562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368550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003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65" name="yt_shape_14165"/>
          <p:cNvSpPr txBox="1"/>
          <p:nvPr/>
        </p:nvSpPr>
        <p:spPr>
          <a:xfrm>
            <a:off x="540000" y="3647714"/>
            <a:ext cx="10469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6" name="yt_table_141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80033"/>
              </p:ext>
            </p:extLst>
          </p:nvPr>
        </p:nvGraphicFramePr>
        <p:xfrm>
          <a:off x="540056" y="4127017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168" name="yt_shape_14168"/>
              <p:cNvSpPr txBox="1"/>
              <p:nvPr/>
            </p:nvSpPr>
            <p:spPr>
              <a:xfrm>
                <a:off x="540000" y="4653188"/>
                <a:ext cx="10350590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168" name="yt_shape_14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3188"/>
                <a:ext cx="10350590" cy="640625"/>
              </a:xfrm>
              <a:prstGeom prst="rect">
                <a:avLst/>
              </a:prstGeom>
              <a:blipFill>
                <a:blip r:embed="rId4"/>
                <a:stretch>
                  <a:fillRect l="-1826" r="-76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623633">
            <a:extLst>
              <a:ext uri="{FF2B5EF4-FFF2-40B4-BE49-F238E27FC236}">
                <a16:creationId xmlns:a16="http://schemas.microsoft.com/office/drawing/2014/main" id="{7E82CDBF-DA7E-2BE8-982C-324E23CABD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9F2342-2F90-E70B-A266-80DCDC5A9F13}"/>
              </a:ext>
            </a:extLst>
          </p:cNvPr>
          <p:cNvSpPr txBox="1"/>
          <p:nvPr/>
        </p:nvSpPr>
        <p:spPr>
          <a:xfrm>
            <a:off x="5402989" y="2011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4B1DAF-45A4-9912-FD7F-2F265094F0DC}"/>
              </a:ext>
            </a:extLst>
          </p:cNvPr>
          <p:cNvSpPr txBox="1"/>
          <p:nvPr/>
        </p:nvSpPr>
        <p:spPr>
          <a:xfrm>
            <a:off x="10005151" y="360090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79CFC7-C077-025D-5C34-1678DCF510DC}"/>
                  </a:ext>
                </a:extLst>
              </p:cNvPr>
              <p:cNvSpPr txBox="1"/>
              <p:nvPr/>
            </p:nvSpPr>
            <p:spPr>
              <a:xfrm>
                <a:off x="10067064" y="4437112"/>
                <a:ext cx="661099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79CFC7-C077-025D-5C34-1678DCF51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7064" y="4437112"/>
                <a:ext cx="661099" cy="7280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540119" y="1000506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某校的饮水机有温水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开水两个按钮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0870"/>
              </a:rPr>
              <a:t>温水和开水共用一个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出水口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温水的温度为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流速为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20ml/s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开水的温度为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流速为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15ml/s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ef08"/>
              </a:rPr>
              <a:t>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学生先接了一会儿温水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又接了一会儿开水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280ml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11ba"/>
              </a:rPr>
              <a:t>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计热损失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求该学生分别接温水和开水的时间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12" name="yt_shape_14212"/>
          <p:cNvSpPr txBox="1"/>
          <p:nvPr/>
        </p:nvSpPr>
        <p:spPr>
          <a:xfrm>
            <a:off x="5591944" y="2656689"/>
            <a:ext cx="6060056" cy="199349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物理常识</a:t>
            </a:r>
          </a:p>
          <a:p>
            <a:pPr indent="609523"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开水和温水混合时会发生热传递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开水放出的热量等于温水吸收的热量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d7537"/>
              </a:rPr>
              <a:t>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以转化为开水的体积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开水降低的温度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温水的体积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温水升高的温度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13" name="yt_image_142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0136" y="4797152"/>
            <a:ext cx="2931168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2797759"/>
            <a:ext cx="692817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设该学生接温水的时间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根据题意可得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该学生接温水的时间为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接开水的时间为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8s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66689A-121E-249D-FD5E-ABC62DE9599D}"/>
              </a:ext>
            </a:extLst>
          </p:cNvPr>
          <p:cNvSpPr txBox="1"/>
          <p:nvPr/>
        </p:nvSpPr>
        <p:spPr>
          <a:xfrm>
            <a:off x="449989" y="2571868"/>
            <a:ext cx="479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设该学生接温水的时间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F21045-E824-0DED-DC3F-A5627C97C831}"/>
              </a:ext>
            </a:extLst>
          </p:cNvPr>
          <p:cNvSpPr txBox="1"/>
          <p:nvPr/>
        </p:nvSpPr>
        <p:spPr>
          <a:xfrm>
            <a:off x="449989" y="299695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根据题意可得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5A3F27-6DBA-503F-53E5-097734505FAF}"/>
              </a:ext>
            </a:extLst>
          </p:cNvPr>
          <p:cNvSpPr txBox="1"/>
          <p:nvPr/>
        </p:nvSpPr>
        <p:spPr>
          <a:xfrm>
            <a:off x="449989" y="3429000"/>
            <a:ext cx="5646011" cy="8096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AF1015-1425-E959-5799-7505DFE4DA71}"/>
              </a:ext>
            </a:extLst>
          </p:cNvPr>
          <p:cNvSpPr txBox="1"/>
          <p:nvPr/>
        </p:nvSpPr>
        <p:spPr>
          <a:xfrm>
            <a:off x="449989" y="422805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9FDE90-1DF1-93D0-A14C-E2C509B9883D}"/>
              </a:ext>
            </a:extLst>
          </p:cNvPr>
          <p:cNvSpPr txBox="1"/>
          <p:nvPr/>
        </p:nvSpPr>
        <p:spPr>
          <a:xfrm>
            <a:off x="449989" y="4652905"/>
            <a:ext cx="324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5110EA-4485-D20F-AAFA-283BD31B2D01}"/>
              </a:ext>
            </a:extLst>
          </p:cNvPr>
          <p:cNvSpPr txBox="1"/>
          <p:nvPr/>
        </p:nvSpPr>
        <p:spPr>
          <a:xfrm>
            <a:off x="449989" y="5128393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8F6F73-7AE8-F2BC-5C9A-D1C8C035C60A}"/>
              </a:ext>
            </a:extLst>
          </p:cNvPr>
          <p:cNvSpPr txBox="1"/>
          <p:nvPr/>
        </p:nvSpPr>
        <p:spPr>
          <a:xfrm>
            <a:off x="449989" y="5603881"/>
            <a:ext cx="3042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85E5BF-7EFA-5CD2-F38E-3D4489756132}"/>
              </a:ext>
            </a:extLst>
          </p:cNvPr>
          <p:cNvSpPr txBox="1"/>
          <p:nvPr/>
        </p:nvSpPr>
        <p:spPr>
          <a:xfrm>
            <a:off x="449989" y="6079369"/>
            <a:ext cx="6666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该学生接温水的时间为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接开水的时间为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uiExpand="1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0" name="yt_shape_14170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等式的性质</a:t>
            </a:r>
          </a:p>
        </p:txBody>
      </p:sp>
      <p:sp>
        <p:nvSpPr>
          <p:cNvPr id="14171" name="yt_shape_14171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72" name="yt_table_14172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9666348"/>
                  </p:ext>
                </p:extLst>
              </p:nvPr>
            </p:nvGraphicFramePr>
            <p:xfrm>
              <a:off x="540056" y="1878868"/>
              <a:ext cx="4870450" cy="1872680"/>
            </p:xfrm>
            <a:graphic>
              <a:graphicData uri="http://schemas.openxmlformats.org/drawingml/2006/table">
                <a:tbl>
                  <a:tblPr/>
                  <a:tblGrid>
                    <a:gridCol w="487045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172" name="yt_table_14172" descr="{&quot;rangeId&quot;:6,&quot;type&quot;:&quot;Option&quot;}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9666348"/>
                  </p:ext>
                </p:extLst>
              </p:nvPr>
            </p:nvGraphicFramePr>
            <p:xfrm>
              <a:off x="540056" y="1878868"/>
              <a:ext cx="4870450" cy="1872680"/>
            </p:xfrm>
            <a:graphic>
              <a:graphicData uri="http://schemas.openxmlformats.org/drawingml/2006/table">
                <a:tbl>
                  <a:tblPr/>
                  <a:tblGrid>
                    <a:gridCol w="487045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</a:tblGrid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424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49623701">
            <a:extLst>
              <a:ext uri="{FF2B5EF4-FFF2-40B4-BE49-F238E27FC236}">
                <a16:creationId xmlns:a16="http://schemas.microsoft.com/office/drawing/2014/main" id="{98835A37-4795-2887-37F7-1EE4D230C2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9FA735-EA77-99C3-8561-A4DA1AFFA0AC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173" name="yt_shape_14173"/>
          <p:cNvSpPr txBox="1"/>
          <p:nvPr/>
        </p:nvSpPr>
        <p:spPr>
          <a:xfrm>
            <a:off x="540119" y="40830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天平处于平衡状态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575c,isEnd"/>
              </a:rPr>
              <a:t>标有相同字母的物体的质量相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的质量为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74" name="yt_image_14174" title="H_76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5374" y="5194897"/>
            <a:ext cx="3721251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B630D19-E98E-AF0B-F8F6-F5AFE96B5F08}"/>
              </a:ext>
            </a:extLst>
          </p:cNvPr>
          <p:cNvSpPr txBox="1"/>
          <p:nvPr/>
        </p:nvSpPr>
        <p:spPr>
          <a:xfrm>
            <a:off x="5584083" y="45117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6" name="yt_shape_14176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p:sp>
        <p:nvSpPr>
          <p:cNvPr id="14177" name="yt_shape_14177"/>
          <p:cNvSpPr txBox="1"/>
          <p:nvPr/>
        </p:nvSpPr>
        <p:spPr>
          <a:xfrm>
            <a:off x="540000" y="1399565"/>
            <a:ext cx="16158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178" name="yt_shape_14178"/>
          <p:cNvSpPr txBox="1"/>
          <p:nvPr/>
        </p:nvSpPr>
        <p:spPr>
          <a:xfrm>
            <a:off x="540000" y="1878868"/>
            <a:ext cx="57002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79" name="yt_shape_14179"/>
              <p:cNvSpPr txBox="1"/>
              <p:nvPr/>
            </p:nvSpPr>
            <p:spPr>
              <a:xfrm>
                <a:off x="540000" y="2358171"/>
                <a:ext cx="4930837" cy="2080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79" name="yt_shape_1417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171"/>
                <a:ext cx="4930837" cy="2080634"/>
              </a:xfrm>
              <a:prstGeom prst="rect">
                <a:avLst/>
              </a:prstGeom>
              <a:blipFill>
                <a:blip r:embed="rId2"/>
                <a:stretch>
                  <a:fillRect l="-3837" t="-2639" r="-2970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623770">
            <a:extLst>
              <a:ext uri="{FF2B5EF4-FFF2-40B4-BE49-F238E27FC236}">
                <a16:creationId xmlns:a16="http://schemas.microsoft.com/office/drawing/2014/main" id="{53611334-4A90-91A2-4FB8-673863DD54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F6F802-5840-0BE1-B7BC-CA612E004D82}"/>
              </a:ext>
            </a:extLst>
          </p:cNvPr>
          <p:cNvSpPr txBox="1"/>
          <p:nvPr/>
        </p:nvSpPr>
        <p:spPr>
          <a:xfrm>
            <a:off x="449989" y="2311365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42F51A-E11F-C676-9ECA-144520F0F537}"/>
              </a:ext>
            </a:extLst>
          </p:cNvPr>
          <p:cNvSpPr txBox="1"/>
          <p:nvPr/>
        </p:nvSpPr>
        <p:spPr>
          <a:xfrm>
            <a:off x="263352" y="2786853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FEAB91-90C6-3EF7-93FF-3800DC548AD7}"/>
              </a:ext>
            </a:extLst>
          </p:cNvPr>
          <p:cNvSpPr txBox="1"/>
          <p:nvPr/>
        </p:nvSpPr>
        <p:spPr>
          <a:xfrm>
            <a:off x="1847528" y="3262341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414D2F-E00D-5765-1379-33D335420B11}"/>
                  </a:ext>
                </a:extLst>
              </p:cNvPr>
              <p:cNvSpPr txBox="1"/>
              <p:nvPr/>
            </p:nvSpPr>
            <p:spPr>
              <a:xfrm>
                <a:off x="2351584" y="3737829"/>
                <a:ext cx="1348487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414D2F-E00D-5765-1379-33D335420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584" y="3737829"/>
                <a:ext cx="1348487" cy="727660"/>
              </a:xfrm>
              <a:prstGeom prst="rect">
                <a:avLst/>
              </a:prstGeom>
              <a:blipFill>
                <a:blip r:embed="rId4"/>
                <a:stretch>
                  <a:fillRect l="-7240" r="-724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1" name="yt_shape_14181"/>
              <p:cNvSpPr txBox="1"/>
              <p:nvPr/>
            </p:nvSpPr>
            <p:spPr>
              <a:xfrm>
                <a:off x="540000" y="900000"/>
                <a:ext cx="5467843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1" name="yt_shape_14181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7843" cy="3030510"/>
              </a:xfrm>
              <a:prstGeom prst="rect">
                <a:avLst/>
              </a:prstGeom>
              <a:blipFill>
                <a:blip r:embed="rId2"/>
                <a:stretch>
                  <a:fillRect l="-3456" r="-2453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7C2E6B7-4061-A01D-0F13-393273094EEC}"/>
              </a:ext>
            </a:extLst>
          </p:cNvPr>
          <p:cNvSpPr txBox="1"/>
          <p:nvPr/>
        </p:nvSpPr>
        <p:spPr>
          <a:xfrm>
            <a:off x="449989" y="1528072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F54061-70B1-F97A-1B6D-2FD191536823}"/>
              </a:ext>
            </a:extLst>
          </p:cNvPr>
          <p:cNvSpPr txBox="1"/>
          <p:nvPr/>
        </p:nvSpPr>
        <p:spPr>
          <a:xfrm>
            <a:off x="1631504" y="2003560"/>
            <a:ext cx="361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77EB61-9D6E-3566-C23A-3A749E940F8E}"/>
              </a:ext>
            </a:extLst>
          </p:cNvPr>
          <p:cNvSpPr txBox="1"/>
          <p:nvPr/>
        </p:nvSpPr>
        <p:spPr>
          <a:xfrm>
            <a:off x="1364389" y="2479048"/>
            <a:ext cx="361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5F5422-E89A-D575-1645-90B90F7DC0BE}"/>
              </a:ext>
            </a:extLst>
          </p:cNvPr>
          <p:cNvSpPr txBox="1"/>
          <p:nvPr/>
        </p:nvSpPr>
        <p:spPr>
          <a:xfrm>
            <a:off x="2530694" y="2954536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37A1C9-4006-9B14-6D1A-8988F75628D6}"/>
              </a:ext>
            </a:extLst>
          </p:cNvPr>
          <p:cNvSpPr txBox="1"/>
          <p:nvPr/>
        </p:nvSpPr>
        <p:spPr>
          <a:xfrm>
            <a:off x="2855640" y="3430024"/>
            <a:ext cx="1277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4" name="yt_shape_14184"/>
              <p:cNvSpPr txBox="1"/>
              <p:nvPr/>
            </p:nvSpPr>
            <p:spPr>
              <a:xfrm>
                <a:off x="540000" y="900000"/>
                <a:ext cx="6158737" cy="3939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4" name="yt_shape_14184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8737" cy="3939796"/>
              </a:xfrm>
              <a:prstGeom prst="rect">
                <a:avLst/>
              </a:prstGeom>
              <a:blipFill>
                <a:blip r:embed="rId2"/>
                <a:stretch>
                  <a:fillRect l="-3069" r="-2079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E54CA6-873D-5E4C-D802-7EF79F760B7F}"/>
                  </a:ext>
                </a:extLst>
              </p:cNvPr>
              <p:cNvSpPr txBox="1"/>
              <p:nvPr/>
            </p:nvSpPr>
            <p:spPr>
              <a:xfrm>
                <a:off x="449989" y="1537788"/>
                <a:ext cx="46608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95E54CA6-873D-5E4C-D802-7EF79F760B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7788"/>
                <a:ext cx="4660836" cy="772808"/>
              </a:xfrm>
              <a:prstGeom prst="rect">
                <a:avLst/>
              </a:prstGeom>
              <a:blipFill>
                <a:blip r:embed="rId3"/>
                <a:stretch>
                  <a:fillRect l="-2094" r="-196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C806E08-EE2A-8480-DA6D-D92C47936267}"/>
              </a:ext>
            </a:extLst>
          </p:cNvPr>
          <p:cNvSpPr txBox="1"/>
          <p:nvPr/>
        </p:nvSpPr>
        <p:spPr>
          <a:xfrm>
            <a:off x="449989" y="2216984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F41E67-94C2-2015-E75D-6307F81881BE}"/>
              </a:ext>
            </a:extLst>
          </p:cNvPr>
          <p:cNvSpPr txBox="1"/>
          <p:nvPr/>
        </p:nvSpPr>
        <p:spPr>
          <a:xfrm>
            <a:off x="449989" y="2692472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13D67E-17C7-3C85-CF04-3688CA8AD9D2}"/>
              </a:ext>
            </a:extLst>
          </p:cNvPr>
          <p:cNvSpPr txBox="1"/>
          <p:nvPr/>
        </p:nvSpPr>
        <p:spPr>
          <a:xfrm>
            <a:off x="449989" y="316796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CCD5CC-43F4-2514-E507-8900A2BB1595}"/>
              </a:ext>
            </a:extLst>
          </p:cNvPr>
          <p:cNvSpPr txBox="1"/>
          <p:nvPr/>
        </p:nvSpPr>
        <p:spPr>
          <a:xfrm>
            <a:off x="449989" y="3643448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3E5213-7036-E9AB-C3ED-EA7D4EB47FA5}"/>
                  </a:ext>
                </a:extLst>
              </p:cNvPr>
              <p:cNvSpPr txBox="1"/>
              <p:nvPr/>
            </p:nvSpPr>
            <p:spPr>
              <a:xfrm>
                <a:off x="449989" y="4118936"/>
                <a:ext cx="3201099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}">
                <a:extLst>
                  <a:ext uri="{FF2B5EF4-FFF2-40B4-BE49-F238E27FC236}">
                    <a16:creationId xmlns:a16="http://schemas.microsoft.com/office/drawing/2014/main" id="{003E5213-7036-E9AB-C3ED-EA7D4EB47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8936"/>
                <a:ext cx="3201099" cy="729564"/>
              </a:xfrm>
              <a:prstGeom prst="rect">
                <a:avLst/>
              </a:prstGeom>
              <a:blipFill>
                <a:blip r:embed="rId4"/>
                <a:stretch>
                  <a:fillRect l="-3048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8" name="yt_shape_14188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一元一次方程的实际应用</a:t>
            </a:r>
          </a:p>
        </p:txBody>
      </p:sp>
      <p:sp>
        <p:nvSpPr>
          <p:cNvPr id="14189" name="yt_shape_14189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在元朝朱世杰所著的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算术启蒙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记载了一道题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a953,isEnd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快马每天行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慢马每天行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慢马先行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4abb,isEnd"/>
              </a:rPr>
              <a:t>则快马追上慢马需要的天数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90" name="yt_shape_14190"/>
          <p:cNvSpPr txBox="1"/>
          <p:nvPr/>
        </p:nvSpPr>
        <p:spPr>
          <a:xfrm>
            <a:off x="540119" y="28391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某校组织七年级学生到江姐故里研学旅行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租用同型号客车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32a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人没有座位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求该客车的载客量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91" name="yt_shape_14191"/>
          <p:cNvSpPr txBox="1"/>
          <p:nvPr/>
        </p:nvSpPr>
        <p:spPr>
          <a:xfrm>
            <a:off x="540000" y="3798566"/>
            <a:ext cx="4233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设该客车的载客量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192" name="yt_shape_14192"/>
          <p:cNvSpPr txBox="1"/>
          <p:nvPr/>
        </p:nvSpPr>
        <p:spPr>
          <a:xfrm>
            <a:off x="540000" y="4277869"/>
            <a:ext cx="44659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193" name="yt_shape_14193"/>
          <p:cNvSpPr txBox="1"/>
          <p:nvPr/>
        </p:nvSpPr>
        <p:spPr>
          <a:xfrm>
            <a:off x="540000" y="475717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该客车的载客量为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23850">
            <a:extLst>
              <a:ext uri="{FF2B5EF4-FFF2-40B4-BE49-F238E27FC236}">
                <a16:creationId xmlns:a16="http://schemas.microsoft.com/office/drawing/2014/main" id="{7818E47C-43A9-829F-8646-5FF83F9DBF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602CC8-2CE0-4A42-ABEC-B5812EF08764}"/>
              </a:ext>
            </a:extLst>
          </p:cNvPr>
          <p:cNvSpPr txBox="1"/>
          <p:nvPr/>
        </p:nvSpPr>
        <p:spPr>
          <a:xfrm>
            <a:off x="1059708" y="23037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778E6-34F2-B894-5207-D98907B2828D}"/>
              </a:ext>
            </a:extLst>
          </p:cNvPr>
          <p:cNvSpPr txBox="1"/>
          <p:nvPr/>
        </p:nvSpPr>
        <p:spPr>
          <a:xfrm>
            <a:off x="449989" y="3751760"/>
            <a:ext cx="4372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设该客车的载客量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D42E21-B6E6-0213-EC66-446964DBDF82}"/>
              </a:ext>
            </a:extLst>
          </p:cNvPr>
          <p:cNvSpPr txBox="1"/>
          <p:nvPr/>
        </p:nvSpPr>
        <p:spPr>
          <a:xfrm>
            <a:off x="449989" y="4231063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8164B1-5050-4D95-C1AD-659A86A914AC}"/>
              </a:ext>
            </a:extLst>
          </p:cNvPr>
          <p:cNvSpPr txBox="1"/>
          <p:nvPr/>
        </p:nvSpPr>
        <p:spPr>
          <a:xfrm>
            <a:off x="449989" y="4710366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该客车的载客量为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5" name="yt_shape_14195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94" name="yt_image_14194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7" name="yt_shape_14197"/>
          <p:cNvSpPr txBox="1"/>
          <p:nvPr/>
        </p:nvSpPr>
        <p:spPr>
          <a:xfrm>
            <a:off x="540119" y="158615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小红在解关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误将方程中的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3633,isEnd"/>
              </a:rPr>
              <a:t>看成了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求得方程的解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则原方程的解为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班主任老师组织同学一起去看电影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电影院规定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票价每张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ca30,isEnd"/>
              </a:rPr>
              <a:t>张以上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全部打八折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他们一共花了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92ce2,isEnd"/>
              </a:rPr>
              <a:t>则他们买到的电影票的张数可能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073FE9-EC10-5B7F-BCD7-45641EF54CEC}"/>
              </a:ext>
            </a:extLst>
          </p:cNvPr>
          <p:cNvSpPr txBox="1"/>
          <p:nvPr/>
        </p:nvSpPr>
        <p:spPr>
          <a:xfrm>
            <a:off x="7128721" y="2014837"/>
            <a:ext cx="142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6DC591-DDD9-C51C-CF0A-0CE3B09E071F}"/>
              </a:ext>
            </a:extLst>
          </p:cNvPr>
          <p:cNvSpPr txBox="1"/>
          <p:nvPr/>
        </p:nvSpPr>
        <p:spPr>
          <a:xfrm>
            <a:off x="6855671" y="2490325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EEE3E4-4EE2-8FBC-1B5E-DDB7F246FD1C}"/>
              </a:ext>
            </a:extLst>
          </p:cNvPr>
          <p:cNvSpPr txBox="1"/>
          <p:nvPr/>
        </p:nvSpPr>
        <p:spPr>
          <a:xfrm>
            <a:off x="1059708" y="391678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1" name="yt_shape_14201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0" name="yt_image_14200" title="H_50.0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03" name="yt_shape_14203"/>
              <p:cNvSpPr txBox="1"/>
              <p:nvPr/>
            </p:nvSpPr>
            <p:spPr>
              <a:xfrm>
                <a:off x="540119" y="1586155"/>
                <a:ext cx="11492915" cy="3990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贵阳南明区期末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某厂接到贵州市一所中学的冬季校服订做任务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e0e2"/>
                  </a:rPr>
                  <a:t>计划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两台大型设备进行加工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如果单独用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型设备需要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天做完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09a6"/>
                  </a:rPr>
                  <a:t>如果单独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型设备需要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天做完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为了同学们能及时领到冬季校服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15a1"/>
                  </a:rPr>
                  <a:t>工厂决定由两台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设备同时赶制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两台设备同时加工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共需多少天才能完成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两台设备同时加工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03" name="yt_shape_14203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6155"/>
                <a:ext cx="11492915" cy="3990323"/>
              </a:xfrm>
              <a:prstGeom prst="rect">
                <a:avLst/>
              </a:prstGeom>
              <a:blipFill>
                <a:blip r:embed="rId3"/>
                <a:stretch>
                  <a:fillRect l="-1645" t="-122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B5506F-8661-D830-F483-FCE421F343D9}"/>
              </a:ext>
            </a:extLst>
          </p:cNvPr>
          <p:cNvSpPr txBox="1"/>
          <p:nvPr/>
        </p:nvSpPr>
        <p:spPr>
          <a:xfrm>
            <a:off x="450108" y="3916789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9445D5-F852-0893-A708-932F2F481545}"/>
                  </a:ext>
                </a:extLst>
              </p:cNvPr>
              <p:cNvSpPr txBox="1"/>
              <p:nvPr/>
            </p:nvSpPr>
            <p:spPr>
              <a:xfrm>
                <a:off x="450108" y="4392277"/>
                <a:ext cx="63681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EA9445D5-F852-0893-A708-932F2F481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92277"/>
                <a:ext cx="6368161" cy="768046"/>
              </a:xfrm>
              <a:prstGeom prst="rect">
                <a:avLst/>
              </a:prstGeom>
              <a:blipFill>
                <a:blip r:embed="rId4"/>
                <a:stretch>
                  <a:fillRect l="-1533" r="-15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BEAF033-0AAC-B6C1-4BEF-2878BEF3581B}"/>
              </a:ext>
            </a:extLst>
          </p:cNvPr>
          <p:cNvSpPr txBox="1"/>
          <p:nvPr/>
        </p:nvSpPr>
        <p:spPr>
          <a:xfrm>
            <a:off x="450108" y="5066711"/>
            <a:ext cx="6123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两台设备同时加工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7" name="yt_shape_14207"/>
              <p:cNvSpPr txBox="1"/>
              <p:nvPr/>
            </p:nvSpPr>
            <p:spPr>
              <a:xfrm>
                <a:off x="540119" y="900000"/>
                <a:ext cx="11492915" cy="36946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若两台设备同时加工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型设备出了故障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暂时不能工作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d08d"/>
                  </a:rPr>
                  <a:t>此时离发冬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季校服时间还有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型设备单独完成剩下的任务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2d19c"/>
                  </a:rPr>
                  <a:t>会不会影响学校发校服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请通过计算说明理由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型设备单独完成剩下的任务需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b51e2"/>
                  </a:rPr>
                  <a:t>＋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会影响学校发校服的时间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7" name="yt_shape_1420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94601"/>
              </a:xfrm>
              <a:prstGeom prst="rect">
                <a:avLst/>
              </a:prstGeom>
              <a:blipFill>
                <a:blip r:embed="rId2"/>
                <a:stretch>
                  <a:fillRect l="-1645" t="-1485" b="-3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1C83F42-FAE5-7937-524A-411C19645C11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119092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型设备单独完成剩下的任务需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要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b51e2"/>
                  </a:rPr>
                  <a:t>＋</a:t>
                </a:r>
                <a:b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C1C83F42-FAE5-7937-524A-411C19645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1190922" cy="768046"/>
              </a:xfrm>
              <a:prstGeom prst="rect">
                <a:avLst/>
              </a:prstGeom>
              <a:blipFill>
                <a:blip r:embed="rId3"/>
                <a:stretch>
                  <a:fillRect l="-871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8FE8B1-A61F-C54D-B7B9-D1E321F0CE4E}"/>
                  </a:ext>
                </a:extLst>
              </p:cNvPr>
              <p:cNvSpPr txBox="1"/>
              <p:nvPr/>
            </p:nvSpPr>
            <p:spPr>
              <a:xfrm>
                <a:off x="450108" y="2954092"/>
                <a:ext cx="28121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E88FE8B1-A61F-C54D-B7B9-D1E321F0C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4092"/>
                <a:ext cx="2812161" cy="768045"/>
              </a:xfrm>
              <a:prstGeom prst="rect">
                <a:avLst/>
              </a:prstGeom>
              <a:blipFill>
                <a:blip r:embed="rId4"/>
                <a:stretch>
                  <a:fillRect r="-32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74982A-C6F1-BBD3-4138-08D4CF76A6E0}"/>
              </a:ext>
            </a:extLst>
          </p:cNvPr>
          <p:cNvSpPr txBox="1"/>
          <p:nvPr/>
        </p:nvSpPr>
        <p:spPr>
          <a:xfrm>
            <a:off x="450108" y="3628525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D9F156-9CD5-F0E8-6DC2-F8D1442C1C46}"/>
              </a:ext>
            </a:extLst>
          </p:cNvPr>
          <p:cNvSpPr txBox="1"/>
          <p:nvPr/>
        </p:nvSpPr>
        <p:spPr>
          <a:xfrm>
            <a:off x="450108" y="4104013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会影响学校发校服的时间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1693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