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68" r:id="rId7"/>
    <p:sldId id="369" r:id="rId8"/>
    <p:sldId id="372" r:id="rId9"/>
    <p:sldId id="373" r:id="rId10"/>
    <p:sldId id="374" r:id="rId11"/>
    <p:sldId id="377" r:id="rId12"/>
    <p:sldId id="378" r:id="rId13"/>
    <p:sldId id="379" r:id="rId14"/>
    <p:sldId id="38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8" name="yt_shape_14218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219" name="yt_image_142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1" name="yt_shape_14221"/>
          <p:cNvSpPr txBox="1"/>
          <p:nvPr/>
        </p:nvSpPr>
        <p:spPr>
          <a:xfrm>
            <a:off x="540119" y="19115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从实物中抽象出的各种图形统称为几何图形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4_bd3f0,isEnd"/>
              </a:rPr>
              <a:t>有些几何图形的各部分不都在同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有些几何图形的各个部分都在同一平面内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aeed6,isEnd"/>
              </a:rPr>
              <a:t>它们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22" name="yt_image_142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576" y="348701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4" name="yt_shape_14224"/>
          <p:cNvSpPr txBox="1"/>
          <p:nvPr/>
        </p:nvSpPr>
        <p:spPr>
          <a:xfrm>
            <a:off x="540000" y="3866916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是四棱锥的是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25" name="yt_shape_14225"/>
          <p:cNvSpPr txBox="1"/>
          <p:nvPr/>
        </p:nvSpPr>
        <p:spPr>
          <a:xfrm>
            <a:off x="540000" y="4346219"/>
            <a:ext cx="1458733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</a:p>
        </p:txBody>
      </p:sp>
      <p:sp>
        <p:nvSpPr>
          <p:cNvPr id="14226" name="yt_shape_14226"/>
          <p:cNvSpPr txBox="1"/>
          <p:nvPr/>
        </p:nvSpPr>
        <p:spPr>
          <a:xfrm>
            <a:off x="730810" y="5324505"/>
            <a:ext cx="16927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4227" name="yt_shape_14227"/>
          <p:cNvSpPr txBox="1"/>
          <p:nvPr/>
        </p:nvSpPr>
        <p:spPr>
          <a:xfrm>
            <a:off x="3565642" y="4324936"/>
            <a:ext cx="1444306" cy="9995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 dirty="0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50" b="0" i="0" u="none" dirty="0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100" b="0" i="0" u="none" dirty="0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</a:p>
        </p:txBody>
      </p:sp>
      <p:pic>
        <p:nvPicPr>
          <p:cNvPr id="3" name="yt_shape_1723549631052">
            <a:extLst>
              <a:ext uri="{FF2B5EF4-FFF2-40B4-BE49-F238E27FC236}">
                <a16:creationId xmlns:a16="http://schemas.microsoft.com/office/drawing/2014/main" id="{06B484E6-9733-8ADD-6C9F-BC145C46AD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442372"/>
            <a:ext cx="712977" cy="726221"/>
          </a:xfrm>
          <a:prstGeom prst="rect">
            <a:avLst/>
          </a:prstGeom>
        </p:spPr>
      </p:pic>
      <p:pic>
        <p:nvPicPr>
          <p:cNvPr id="5" name="yt_shape_1723549631078">
            <a:extLst>
              <a:ext uri="{FF2B5EF4-FFF2-40B4-BE49-F238E27FC236}">
                <a16:creationId xmlns:a16="http://schemas.microsoft.com/office/drawing/2014/main" id="{B004AC5E-C803-283F-59D2-80C2987705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191" y="4469552"/>
            <a:ext cx="530417" cy="671862"/>
          </a:xfrm>
          <a:prstGeom prst="rect">
            <a:avLst/>
          </a:prstGeom>
        </p:spPr>
      </p:pic>
      <p:pic>
        <p:nvPicPr>
          <p:cNvPr id="7" name="yt_shape_1723549631147">
            <a:extLst>
              <a:ext uri="{FF2B5EF4-FFF2-40B4-BE49-F238E27FC236}">
                <a16:creationId xmlns:a16="http://schemas.microsoft.com/office/drawing/2014/main" id="{1C44B049-CBBC-DB22-0C99-0687EC3D04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458144"/>
            <a:ext cx="592327" cy="723485"/>
          </a:xfrm>
          <a:prstGeom prst="rect">
            <a:avLst/>
          </a:prstGeom>
        </p:spPr>
      </p:pic>
      <p:pic>
        <p:nvPicPr>
          <p:cNvPr id="9" name="yt_shape_1723549631172">
            <a:extLst>
              <a:ext uri="{FF2B5EF4-FFF2-40B4-BE49-F238E27FC236}">
                <a16:creationId xmlns:a16="http://schemas.microsoft.com/office/drawing/2014/main" id="{2AA49555-57DB-2512-7672-1CEAB149CC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042" y="4456160"/>
            <a:ext cx="516127" cy="7274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4E3B14-4E34-2AE4-75AE-26D78255BDA0}"/>
              </a:ext>
            </a:extLst>
          </p:cNvPr>
          <p:cNvSpPr txBox="1"/>
          <p:nvPr/>
        </p:nvSpPr>
        <p:spPr>
          <a:xfrm>
            <a:off x="3193308" y="2340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立体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362156-E2FF-93E2-6FE0-D9A60B1107DE}"/>
              </a:ext>
            </a:extLst>
          </p:cNvPr>
          <p:cNvSpPr txBox="1"/>
          <p:nvPr/>
        </p:nvSpPr>
        <p:spPr>
          <a:xfrm>
            <a:off x="1059708" y="2815736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28" name="yt_shape_14228"/>
          <p:cNvSpPr txBox="1"/>
          <p:nvPr/>
        </p:nvSpPr>
        <p:spPr>
          <a:xfrm>
            <a:off x="3359696" y="5354011"/>
            <a:ext cx="2069477" cy="5232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375D4E-43F9-4A55-7E6D-AC1F3EAF4977}"/>
              </a:ext>
            </a:extLst>
          </p:cNvPr>
          <p:cNvSpPr txBox="1"/>
          <p:nvPr/>
        </p:nvSpPr>
        <p:spPr>
          <a:xfrm>
            <a:off x="462891" y="5877272"/>
            <a:ext cx="609790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【学生解答】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9" name="yt_shape_14279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个图形虽然形状各异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但是将它们各剪一刀后能各自拼成一个正方形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c7d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你能做到吗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280" name="yt_image_14280" title="H_100.584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7706" y="1995319"/>
            <a:ext cx="3436587" cy="127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2" name="yt_shape_14282"/>
          <p:cNvSpPr txBox="1"/>
          <p:nvPr/>
        </p:nvSpPr>
        <p:spPr>
          <a:xfrm>
            <a:off x="540000" y="3323254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84" name="yt_shape_14284"/>
          <p:cNvSpPr txBox="1"/>
          <p:nvPr/>
        </p:nvSpPr>
        <p:spPr>
          <a:xfrm>
            <a:off x="540000" y="3938442"/>
            <a:ext cx="4841646" cy="12697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50" b="0" i="0" u="none" spc="35992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4283" name="yt_image_14283" title="H_110.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38442"/>
            <a:ext cx="4792226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F7BE6A-661F-E23E-5B69-0C6CC8FD8B85}"/>
              </a:ext>
            </a:extLst>
          </p:cNvPr>
          <p:cNvSpPr txBox="1"/>
          <p:nvPr/>
        </p:nvSpPr>
        <p:spPr>
          <a:xfrm>
            <a:off x="449989" y="3276448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6" name="yt_shape_1428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如图所示的立体图形的表面分别包括哪些平面图形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7c5f"/>
              </a:rPr>
              <a:t>分别指出这些平面图形在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立体图形中的位置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87" name="yt_image_14287" title="H_120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5921" y="1995319"/>
            <a:ext cx="4320156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9" name="yt_shape_14289"/>
          <p:cNvSpPr txBox="1"/>
          <p:nvPr/>
        </p:nvSpPr>
        <p:spPr>
          <a:xfrm>
            <a:off x="540119" y="3570532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包含的平面图形有三角形、四边形、其中三角形位于四棱锥的侧面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c95f0"/>
              </a:rPr>
              <a:t>四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边形位于四棱锥的底面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圆位于圆柱的上、下底面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包含的平面图形有长方形、六边形、其中长方形位于六棱柱的侧面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2ed5e"/>
              </a:rPr>
              <a:t>六边形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位于六棱柱的上、下底面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4DDFDE-743C-EFE3-078A-4BE9853540B1}"/>
              </a:ext>
            </a:extLst>
          </p:cNvPr>
          <p:cNvSpPr txBox="1"/>
          <p:nvPr/>
        </p:nvSpPr>
        <p:spPr>
          <a:xfrm>
            <a:off x="450108" y="3523726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包含的平面图形有三角形、四边形、其中三角形位于四棱锥的侧面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95f0"/>
              </a:rPr>
              <a:t>四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3E3E93-B953-A53F-C952-D502B04BCD3E}"/>
              </a:ext>
            </a:extLst>
          </p:cNvPr>
          <p:cNvSpPr txBox="1"/>
          <p:nvPr/>
        </p:nvSpPr>
        <p:spPr>
          <a:xfrm>
            <a:off x="450108" y="399921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边形位于四棱锥的底面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ED42F5-F2DF-2094-1BAB-304116D3A07B}"/>
              </a:ext>
            </a:extLst>
          </p:cNvPr>
          <p:cNvSpPr txBox="1"/>
          <p:nvPr/>
        </p:nvSpPr>
        <p:spPr>
          <a:xfrm>
            <a:off x="450108" y="4474702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圆位于圆柱的上、下底面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1B8F87-07D5-CCD6-4ACB-67C5EACC9104}"/>
              </a:ext>
            </a:extLst>
          </p:cNvPr>
          <p:cNvSpPr txBox="1"/>
          <p:nvPr/>
        </p:nvSpPr>
        <p:spPr>
          <a:xfrm>
            <a:off x="450108" y="495019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包含的平面图形有长方形、六边形、其中长方形位于六棱柱的侧面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2ed5e"/>
              </a:rPr>
              <a:t>六边形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D14605-E540-2CD1-35C7-D7062C25D1F8}"/>
              </a:ext>
            </a:extLst>
          </p:cNvPr>
          <p:cNvSpPr txBox="1"/>
          <p:nvPr/>
        </p:nvSpPr>
        <p:spPr>
          <a:xfrm>
            <a:off x="450108" y="5425679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位于六棱柱的上、下底面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3" name="yt_shape_14293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92" name="yt_image_14292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5" name="yt_shape_14295"/>
          <p:cNvSpPr txBox="1"/>
          <p:nvPr/>
        </p:nvSpPr>
        <p:spPr>
          <a:xfrm>
            <a:off x="540119" y="1597583"/>
            <a:ext cx="11492915" cy="8233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遵义市十二中单元卷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2070"/>
              </a:rPr>
              <a:t>是平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297" name="yt_table_14297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863913"/>
              </p:ext>
            </p:extLst>
          </p:nvPr>
        </p:nvGraphicFramePr>
        <p:xfrm>
          <a:off x="540000" y="4061416"/>
          <a:ext cx="11111999" cy="25359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3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26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图形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顶点数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区域数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</a:t>
                      </a:r>
                      <a:r>
                        <a:rPr sz="12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</a:t>
                      </a:r>
                      <a:r>
                        <a:rPr sz="12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en-US"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2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ADD349D-A143-0917-46D9-7009C3AA74D4}"/>
              </a:ext>
            </a:extLst>
          </p:cNvPr>
          <p:cNvSpPr txBox="1"/>
          <p:nvPr/>
        </p:nvSpPr>
        <p:spPr>
          <a:xfrm>
            <a:off x="4079776" y="558924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CF9564-0B74-98B0-2299-699D46B8F51D}"/>
              </a:ext>
            </a:extLst>
          </p:cNvPr>
          <p:cNvSpPr txBox="1"/>
          <p:nvPr/>
        </p:nvSpPr>
        <p:spPr>
          <a:xfrm>
            <a:off x="6987650" y="558924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607B9B-8465-13FA-9DCA-420FABF6BC3C}"/>
              </a:ext>
            </a:extLst>
          </p:cNvPr>
          <p:cNvSpPr txBox="1"/>
          <p:nvPr/>
        </p:nvSpPr>
        <p:spPr>
          <a:xfrm>
            <a:off x="9931594" y="558924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7F2184-E845-8C68-D997-7E2DCC5A57F6}"/>
              </a:ext>
            </a:extLst>
          </p:cNvPr>
          <p:cNvSpPr txBox="1"/>
          <p:nvPr/>
        </p:nvSpPr>
        <p:spPr>
          <a:xfrm>
            <a:off x="3954930" y="614664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C864DD-CCDB-32DD-AF73-901D87728C6D}"/>
              </a:ext>
            </a:extLst>
          </p:cNvPr>
          <p:cNvSpPr txBox="1"/>
          <p:nvPr/>
        </p:nvSpPr>
        <p:spPr>
          <a:xfrm>
            <a:off x="6978125" y="614664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67AD09-E192-98A5-224A-6B207D29035A}"/>
              </a:ext>
            </a:extLst>
          </p:cNvPr>
          <p:cNvSpPr txBox="1"/>
          <p:nvPr/>
        </p:nvSpPr>
        <p:spPr>
          <a:xfrm>
            <a:off x="9931594" y="614664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300" title="H_81.18">
            <a:extLst>
              <a:ext uri="{FF2B5EF4-FFF2-40B4-BE49-F238E27FC236}">
                <a16:creationId xmlns:a16="http://schemas.microsoft.com/office/drawing/2014/main" id="{D32CE54B-D750-9DA0-93DB-3EDABE134B2A}"/>
              </a:ex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7137" y="2132856"/>
            <a:ext cx="4678878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6CB0B49-E730-EE29-470D-F2B156FE8726}"/>
              </a:ext>
            </a:extLst>
          </p:cNvPr>
          <p:cNvSpPr txBox="1"/>
          <p:nvPr/>
        </p:nvSpPr>
        <p:spPr>
          <a:xfrm>
            <a:off x="540000" y="3221838"/>
            <a:ext cx="11244632" cy="855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数一数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每一个图各有多少个顶点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多少条边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这些边围出了多少个区域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df8a"/>
              </a:rPr>
              <a:t>，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将结果填入下表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00" name="yt_image_14300" title="H_81.1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6561" y="967162"/>
            <a:ext cx="4678878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02" name="yt_shape_14302"/>
          <p:cNvSpPr txBox="1"/>
          <p:nvPr/>
        </p:nvSpPr>
        <p:spPr>
          <a:xfrm>
            <a:off x="540119" y="2135991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观察上表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推断一个平面图形的顶点数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区域数之间有什么关系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区域数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现已知某一个平面图形有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试根据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d226"/>
              </a:rPr>
              <a:t>中推断出来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确定这个图形有多少条边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1F1A95-449D-B90E-ADCA-E5176E82E187}"/>
              </a:ext>
            </a:extLst>
          </p:cNvPr>
          <p:cNvSpPr txBox="1"/>
          <p:nvPr/>
        </p:nvSpPr>
        <p:spPr>
          <a:xfrm>
            <a:off x="450108" y="2564673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区域数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E7FE1C-A362-763B-96BB-84AEEC980D2C}"/>
              </a:ext>
            </a:extLst>
          </p:cNvPr>
          <p:cNvSpPr txBox="1"/>
          <p:nvPr/>
        </p:nvSpPr>
        <p:spPr>
          <a:xfrm>
            <a:off x="450108" y="3991137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0" name="yt_shape_14230"/>
          <p:cNvSpPr txBox="1"/>
          <p:nvPr/>
        </p:nvSpPr>
        <p:spPr>
          <a:xfrm>
            <a:off x="540000" y="900000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图中的几何图形可看作由哪些简单的图形组成的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231" name="yt_image_14231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1119" y="1531667"/>
            <a:ext cx="2169761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3" name="yt_shape_14233"/>
          <p:cNvSpPr txBox="1"/>
          <p:nvPr/>
        </p:nvSpPr>
        <p:spPr>
          <a:xfrm>
            <a:off x="540120" y="255836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【学生解答】机器猫由三角形、圆以及线段组成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_⨹_12_6ef8d"/>
              </a:rPr>
              <a:t>邮箱由长方形、三角形以及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圆组成</a:t>
            </a:r>
            <a:r>
              <a:rPr lang="en-US" altLang="zh-CN" sz="2400" b="1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" name="yt_shape_14235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34" name="yt_image_142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7" name="yt_shape_14237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认识立体图形</a:t>
            </a:r>
          </a:p>
        </p:txBody>
      </p:sp>
      <p:sp>
        <p:nvSpPr>
          <p:cNvPr id="14238" name="yt_shape_14238"/>
          <p:cNvSpPr txBox="1"/>
          <p:nvPr/>
        </p:nvSpPr>
        <p:spPr>
          <a:xfrm>
            <a:off x="540000" y="2102862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属于立体图形的是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39" name="yt_shape_14239"/>
          <p:cNvSpPr txBox="1"/>
          <p:nvPr/>
        </p:nvSpPr>
        <p:spPr>
          <a:xfrm>
            <a:off x="540000" y="2582165"/>
            <a:ext cx="3321422" cy="10625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550" b="0" i="0" u="none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900" b="0" i="0" u="none">
                <a:solidFill>
                  <a:srgbClr val="1EE3CF"/>
                </a:solidFill>
                <a:effectLst/>
                <a:latin typeface="Times New Roman" pitchFamily="59"/>
                <a:ea typeface="Times New Roman" pitchFamily="5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</a:p>
        </p:txBody>
      </p:sp>
      <p:sp>
        <p:nvSpPr>
          <p:cNvPr id="14240" name="yt_shape_14240"/>
          <p:cNvSpPr txBox="1"/>
          <p:nvPr/>
        </p:nvSpPr>
        <p:spPr>
          <a:xfrm>
            <a:off x="540000" y="3693533"/>
            <a:ext cx="4907928" cy="4341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631245">
            <a:extLst>
              <a:ext uri="{FF2B5EF4-FFF2-40B4-BE49-F238E27FC236}">
                <a16:creationId xmlns:a16="http://schemas.microsoft.com/office/drawing/2014/main" id="{654ADE9C-C0DB-6DD0-638B-2AB4236481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pic>
        <p:nvPicPr>
          <p:cNvPr id="5" name="yt_shape_1723549631366">
            <a:extLst>
              <a:ext uri="{FF2B5EF4-FFF2-40B4-BE49-F238E27FC236}">
                <a16:creationId xmlns:a16="http://schemas.microsoft.com/office/drawing/2014/main" id="{512492AD-7698-17E5-653E-3C8EAE4E02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15614"/>
            <a:ext cx="787592" cy="785361"/>
          </a:xfrm>
          <a:prstGeom prst="rect">
            <a:avLst/>
          </a:prstGeom>
        </p:spPr>
      </p:pic>
      <p:pic>
        <p:nvPicPr>
          <p:cNvPr id="7" name="yt_shape_1723549631392">
            <a:extLst>
              <a:ext uri="{FF2B5EF4-FFF2-40B4-BE49-F238E27FC236}">
                <a16:creationId xmlns:a16="http://schemas.microsoft.com/office/drawing/2014/main" id="{BE6F59C1-910F-3D27-0E19-F3FBC65800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364" y="2794669"/>
            <a:ext cx="627252" cy="627252"/>
          </a:xfrm>
          <a:prstGeom prst="rect">
            <a:avLst/>
          </a:prstGeom>
        </p:spPr>
      </p:pic>
      <p:pic>
        <p:nvPicPr>
          <p:cNvPr id="9" name="yt_shape_1723549631417">
            <a:extLst>
              <a:ext uri="{FF2B5EF4-FFF2-40B4-BE49-F238E27FC236}">
                <a16:creationId xmlns:a16="http://schemas.microsoft.com/office/drawing/2014/main" id="{E06CED6D-0DFC-C680-053E-DBB15258EF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935" y="2780532"/>
            <a:ext cx="555817" cy="655525"/>
          </a:xfrm>
          <a:prstGeom prst="rect">
            <a:avLst/>
          </a:prstGeom>
        </p:spPr>
      </p:pic>
      <p:pic>
        <p:nvPicPr>
          <p:cNvPr id="11" name="yt_shape_1723549631444">
            <a:extLst>
              <a:ext uri="{FF2B5EF4-FFF2-40B4-BE49-F238E27FC236}">
                <a16:creationId xmlns:a16="http://schemas.microsoft.com/office/drawing/2014/main" id="{989344A5-D004-C340-8479-C1B78B4898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612" y="2721422"/>
            <a:ext cx="546292" cy="77374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0995D6-AC75-133B-51D3-85925996B9D0}"/>
              </a:ext>
            </a:extLst>
          </p:cNvPr>
          <p:cNvSpPr txBox="1"/>
          <p:nvPr/>
        </p:nvSpPr>
        <p:spPr>
          <a:xfrm>
            <a:off x="5707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1" name="yt_shape_14241"/>
          <p:cNvSpPr txBox="1"/>
          <p:nvPr/>
        </p:nvSpPr>
        <p:spPr>
          <a:xfrm>
            <a:off x="540000" y="900000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几何体简称为体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按其形体可分为柱体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锥体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球体三类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242" name="yt_image_14242" title="H_101.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699283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4" name="yt_shape_14244"/>
          <p:cNvSpPr txBox="1"/>
          <p:nvPr/>
        </p:nvSpPr>
        <p:spPr>
          <a:xfrm>
            <a:off x="540000" y="2871474"/>
            <a:ext cx="55399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属于柱体的有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属于锥体的有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  <a:tabLst>
                <a:tab pos="9103607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属于球体的有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AA27E-A4C1-DBBF-A805-F10F6FC11DA6}"/>
              </a:ext>
            </a:extLst>
          </p:cNvPr>
          <p:cNvSpPr txBox="1"/>
          <p:nvPr/>
        </p:nvSpPr>
        <p:spPr>
          <a:xfrm>
            <a:off x="3345589" y="282466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①②③⑤⑦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224CD7-BD81-D99D-866F-A5B9BD87370F}"/>
              </a:ext>
            </a:extLst>
          </p:cNvPr>
          <p:cNvSpPr txBox="1"/>
          <p:nvPr/>
        </p:nvSpPr>
        <p:spPr>
          <a:xfrm>
            <a:off x="3345589" y="330015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F77274-916A-C379-0F8F-131B80C9918D}"/>
              </a:ext>
            </a:extLst>
          </p:cNvPr>
          <p:cNvSpPr txBox="1"/>
          <p:nvPr/>
        </p:nvSpPr>
        <p:spPr>
          <a:xfrm>
            <a:off x="3345589" y="37756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7" name="yt_shape_14247"/>
          <p:cNvSpPr txBox="1"/>
          <p:nvPr/>
        </p:nvSpPr>
        <p:spPr>
          <a:xfrm>
            <a:off x="540000" y="900000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把下列物体和与其相似的立体图形连接起来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48" name="yt_image_142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1269" y="1531667"/>
            <a:ext cx="3709461" cy="241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250" name="yt_直接连接符_14250"/>
          <p:cNvCxnSpPr>
            <a:cxnSpLocks/>
          </p:cNvCxnSpPr>
          <p:nvPr/>
        </p:nvCxnSpPr>
        <p:spPr>
          <a:xfrm>
            <a:off x="4655840" y="2348880"/>
            <a:ext cx="2880320" cy="792088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sp>
        <p:nvSpPr>
          <p:cNvPr id="14251" name="yt_shape_14251"/>
          <p:cNvSpPr txBox="1"/>
          <p:nvPr/>
        </p:nvSpPr>
        <p:spPr>
          <a:xfrm>
            <a:off x="4953254" y="1531667"/>
            <a:ext cx="2000548" cy="3693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A65DAA-B367-1A56-B5F3-C6E2D3ACAE37}"/>
              </a:ext>
            </a:extLst>
          </p:cNvPr>
          <p:cNvSpPr txBox="1"/>
          <p:nvPr/>
        </p:nvSpPr>
        <p:spPr>
          <a:xfrm>
            <a:off x="335360" y="4077072"/>
            <a:ext cx="2161286" cy="45937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5" name="yt_直接连接符_14250">
            <a:extLst>
              <a:ext uri="{FF2B5EF4-FFF2-40B4-BE49-F238E27FC236}">
                <a16:creationId xmlns:a16="http://schemas.microsoft.com/office/drawing/2014/main" id="{5A8E6533-5B3E-690A-7375-7739B90FAB22}"/>
              </a:ext>
            </a:extLst>
          </p:cNvPr>
          <p:cNvCxnSpPr>
            <a:cxnSpLocks/>
          </p:cNvCxnSpPr>
          <p:nvPr/>
        </p:nvCxnSpPr>
        <p:spPr>
          <a:xfrm>
            <a:off x="5591944" y="2322168"/>
            <a:ext cx="144016" cy="818800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cxnSp>
        <p:nvCxnSpPr>
          <p:cNvPr id="7" name="yt_直接连接符_14250">
            <a:extLst>
              <a:ext uri="{FF2B5EF4-FFF2-40B4-BE49-F238E27FC236}">
                <a16:creationId xmlns:a16="http://schemas.microsoft.com/office/drawing/2014/main" id="{B17A3210-8832-83E0-B5E3-00FA6A3A27B3}"/>
              </a:ext>
            </a:extLst>
          </p:cNvPr>
          <p:cNvCxnSpPr>
            <a:cxnSpLocks/>
          </p:cNvCxnSpPr>
          <p:nvPr/>
        </p:nvCxnSpPr>
        <p:spPr>
          <a:xfrm>
            <a:off x="6627321" y="2329605"/>
            <a:ext cx="44743" cy="811363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  <p:cxnSp>
        <p:nvCxnSpPr>
          <p:cNvPr id="9" name="yt_直接连接符_14250">
            <a:extLst>
              <a:ext uri="{FF2B5EF4-FFF2-40B4-BE49-F238E27FC236}">
                <a16:creationId xmlns:a16="http://schemas.microsoft.com/office/drawing/2014/main" id="{0D3B1129-DAED-0816-E4EB-6DA789C44CA2}"/>
              </a:ext>
            </a:extLst>
          </p:cNvPr>
          <p:cNvCxnSpPr>
            <a:cxnSpLocks/>
          </p:cNvCxnSpPr>
          <p:nvPr/>
        </p:nvCxnSpPr>
        <p:spPr>
          <a:xfrm flipH="1">
            <a:off x="4727848" y="2322168"/>
            <a:ext cx="2808312" cy="962816"/>
          </a:xfrm>
          <a:prstGeom prst="line">
            <a:avLst/>
          </a:prstGeom>
          <a:grpFill/>
          <a:ln w="19045">
            <a:solidFill>
              <a:srgbClr val="FF0000"/>
            </a:solidFill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2" name="yt_shape_14252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认识平面图形</a:t>
            </a:r>
          </a:p>
        </p:txBody>
      </p:sp>
      <p:sp>
        <p:nvSpPr>
          <p:cNvPr id="14253" name="yt_shape_14253"/>
          <p:cNvSpPr txBox="1"/>
          <p:nvPr/>
        </p:nvSpPr>
        <p:spPr>
          <a:xfrm>
            <a:off x="540000" y="1399565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54" name="yt_shape_14254"/>
          <p:cNvSpPr txBox="1"/>
          <p:nvPr/>
        </p:nvSpPr>
        <p:spPr>
          <a:xfrm>
            <a:off x="540000" y="1878868"/>
            <a:ext cx="4356962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60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</p:txBody>
      </p:sp>
      <p:sp>
        <p:nvSpPr>
          <p:cNvPr id="14255" name="yt_shape_14255"/>
          <p:cNvSpPr txBox="1"/>
          <p:nvPr/>
        </p:nvSpPr>
        <p:spPr>
          <a:xfrm>
            <a:off x="540000" y="2924944"/>
            <a:ext cx="6564112" cy="4403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256" name="yt_shape_14256"/>
          <p:cNvSpPr txBox="1"/>
          <p:nvPr/>
        </p:nvSpPr>
        <p:spPr>
          <a:xfrm>
            <a:off x="540119" y="35292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七巧板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中的数学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用一副七巧板拼成一副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美丽的小天鹅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d4c4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个平行四边形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57" name="yt_image_142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307" y="4624585"/>
            <a:ext cx="1601384" cy="135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631529">
            <a:extLst>
              <a:ext uri="{FF2B5EF4-FFF2-40B4-BE49-F238E27FC236}">
                <a16:creationId xmlns:a16="http://schemas.microsoft.com/office/drawing/2014/main" id="{C20632A4-DB2B-13A1-AD06-43203D2A94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3549631658">
            <a:extLst>
              <a:ext uri="{FF2B5EF4-FFF2-40B4-BE49-F238E27FC236}">
                <a16:creationId xmlns:a16="http://schemas.microsoft.com/office/drawing/2014/main" id="{48B04EED-7348-76AC-3FA0-7648EA3EDC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90282"/>
            <a:ext cx="425642" cy="682962"/>
          </a:xfrm>
          <a:prstGeom prst="rect">
            <a:avLst/>
          </a:prstGeom>
        </p:spPr>
      </p:pic>
      <p:pic>
        <p:nvPicPr>
          <p:cNvPr id="7" name="yt_shape_1723549631685">
            <a:extLst>
              <a:ext uri="{FF2B5EF4-FFF2-40B4-BE49-F238E27FC236}">
                <a16:creationId xmlns:a16="http://schemas.microsoft.com/office/drawing/2014/main" id="{92D322CC-6DEB-64B4-408A-5A6CA2F073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005" y="2066023"/>
            <a:ext cx="1006667" cy="731480"/>
          </a:xfrm>
          <a:prstGeom prst="rect">
            <a:avLst/>
          </a:prstGeom>
        </p:spPr>
      </p:pic>
      <p:pic>
        <p:nvPicPr>
          <p:cNvPr id="9" name="yt_shape_1723549631712">
            <a:extLst>
              <a:ext uri="{FF2B5EF4-FFF2-40B4-BE49-F238E27FC236}">
                <a16:creationId xmlns:a16="http://schemas.microsoft.com/office/drawing/2014/main" id="{598DF470-DE34-ADB5-B1DB-4A1CF2A518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413" y="2030029"/>
            <a:ext cx="803467" cy="803467"/>
          </a:xfrm>
          <a:prstGeom prst="rect">
            <a:avLst/>
          </a:prstGeom>
        </p:spPr>
      </p:pic>
      <p:pic>
        <p:nvPicPr>
          <p:cNvPr id="11" name="yt_shape_1723549631740">
            <a:extLst>
              <a:ext uri="{FF2B5EF4-FFF2-40B4-BE49-F238E27FC236}">
                <a16:creationId xmlns:a16="http://schemas.microsoft.com/office/drawing/2014/main" id="{8F057E23-01CB-9F7A-DCFE-D4699AEFFB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655" y="2009885"/>
            <a:ext cx="657417" cy="8437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B32BE5-2224-2005-0174-749CE7355125}"/>
              </a:ext>
            </a:extLst>
          </p:cNvPr>
          <p:cNvSpPr txBox="1"/>
          <p:nvPr/>
        </p:nvSpPr>
        <p:spPr>
          <a:xfrm>
            <a:off x="5098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BF109C-44F0-A296-48DA-62CA1E6248C2}"/>
              </a:ext>
            </a:extLst>
          </p:cNvPr>
          <p:cNvSpPr txBox="1"/>
          <p:nvPr/>
        </p:nvSpPr>
        <p:spPr>
          <a:xfrm>
            <a:off x="1669308" y="395794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AD28CF-5565-C1AD-144C-0A56F383F683}"/>
              </a:ext>
            </a:extLst>
          </p:cNvPr>
          <p:cNvSpPr txBox="1"/>
          <p:nvPr/>
        </p:nvSpPr>
        <p:spPr>
          <a:xfrm>
            <a:off x="4717308" y="395794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A351C2-19FA-BFAB-9194-E3CDDAAF462F}"/>
              </a:ext>
            </a:extLst>
          </p:cNvPr>
          <p:cNvSpPr txBox="1"/>
          <p:nvPr/>
        </p:nvSpPr>
        <p:spPr>
          <a:xfrm>
            <a:off x="7765307" y="3957948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9" name="yt_shape_14259"/>
          <p:cNvSpPr txBox="1"/>
          <p:nvPr/>
        </p:nvSpPr>
        <p:spPr>
          <a:xfrm>
            <a:off x="540000" y="900000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对具体立体图形认识不清楚而出错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0A7C48A-B0E8-DF78-D65D-A838BAAFF26A}"/>
              </a:ext>
            </a:extLst>
          </p:cNvPr>
          <p:cNvSpPr txBox="1"/>
          <p:nvPr/>
        </p:nvSpPr>
        <p:spPr>
          <a:xfrm>
            <a:off x="449989" y="853194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对具体立体图形认识不清楚而出错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0" name="yt_shape_14260"/>
          <p:cNvSpPr txBox="1"/>
          <p:nvPr/>
        </p:nvSpPr>
        <p:spPr>
          <a:xfrm>
            <a:off x="540000" y="90000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写出几何图形的名称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61" name="yt_image_14261" title="H_75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9057" y="1531667"/>
            <a:ext cx="4453884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3" name="yt_shape_14263"/>
          <p:cNvSpPr txBox="1"/>
          <p:nvPr/>
        </p:nvSpPr>
        <p:spPr>
          <a:xfrm>
            <a:off x="540000" y="2546934"/>
            <a:ext cx="4364015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2008392" algn="l"/>
                <a:tab pos="43215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  <a:p>
            <a:pPr eaLnBrk="1" latinLnBrk="0" hangingPunct="0">
              <a:lnSpc>
                <a:spcPct val="129999"/>
              </a:lnSpc>
              <a:tabLst>
                <a:tab pos="2008392" algn="l"/>
                <a:tab pos="43215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</p:txBody>
      </p:sp>
      <p:pic>
        <p:nvPicPr>
          <p:cNvPr id="14265" name="yt_image_14265" title="H_76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6642" y="3624946"/>
            <a:ext cx="4238715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7" name="yt_shape_14267"/>
          <p:cNvSpPr txBox="1"/>
          <p:nvPr/>
        </p:nvSpPr>
        <p:spPr>
          <a:xfrm>
            <a:off x="540000" y="4645927"/>
            <a:ext cx="4056239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1703660" algn="l"/>
                <a:tab pos="401678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  <a:p>
            <a:pPr eaLnBrk="1" latinLnBrk="0" hangingPunct="0">
              <a:lnSpc>
                <a:spcPct val="129999"/>
              </a:lnSpc>
              <a:tabLst>
                <a:tab pos="1703660" algn="l"/>
                <a:tab pos="401678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⑧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  <a:sym typeface=",isEnd"/>
              </a:rPr>
              <a:t>	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FC3877-944C-271F-1034-CB7495BFF57E}"/>
              </a:ext>
            </a:extLst>
          </p:cNvPr>
          <p:cNvSpPr txBox="1"/>
          <p:nvPr/>
        </p:nvSpPr>
        <p:spPr>
          <a:xfrm>
            <a:off x="1059589" y="25001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850EC5-AA3A-36F5-24AD-D9E9A33AEC0F}"/>
              </a:ext>
            </a:extLst>
          </p:cNvPr>
          <p:cNvSpPr txBox="1"/>
          <p:nvPr/>
        </p:nvSpPr>
        <p:spPr>
          <a:xfrm>
            <a:off x="3220494" y="25001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2E638A-7E12-9F8D-055A-82C9F16A0666}"/>
              </a:ext>
            </a:extLst>
          </p:cNvPr>
          <p:cNvSpPr txBox="1"/>
          <p:nvPr/>
        </p:nvSpPr>
        <p:spPr>
          <a:xfrm>
            <a:off x="1059589" y="2975616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D6670-4A14-90FE-BF67-BB269DEBB486}"/>
              </a:ext>
            </a:extLst>
          </p:cNvPr>
          <p:cNvSpPr txBox="1"/>
          <p:nvPr/>
        </p:nvSpPr>
        <p:spPr>
          <a:xfrm>
            <a:off x="3220494" y="2975616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02F0FA-4C12-0D18-2CE5-DED2492D321B}"/>
              </a:ext>
            </a:extLst>
          </p:cNvPr>
          <p:cNvSpPr txBox="1"/>
          <p:nvPr/>
        </p:nvSpPr>
        <p:spPr>
          <a:xfrm>
            <a:off x="1059589" y="45991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6691B3-63B6-4B36-0820-F954383AF7F3}"/>
              </a:ext>
            </a:extLst>
          </p:cNvPr>
          <p:cNvSpPr txBox="1"/>
          <p:nvPr/>
        </p:nvSpPr>
        <p:spPr>
          <a:xfrm>
            <a:off x="2915694" y="459912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A02D9B-3AB7-9705-468B-EC76182311A4}"/>
              </a:ext>
            </a:extLst>
          </p:cNvPr>
          <p:cNvSpPr txBox="1"/>
          <p:nvPr/>
        </p:nvSpPr>
        <p:spPr>
          <a:xfrm>
            <a:off x="1059589" y="507460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CB64B6-630A-23B7-F66F-DC47A61F50BB}"/>
              </a:ext>
            </a:extLst>
          </p:cNvPr>
          <p:cNvSpPr txBox="1"/>
          <p:nvPr/>
        </p:nvSpPr>
        <p:spPr>
          <a:xfrm>
            <a:off x="2915694" y="5074609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六棱柱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0" name="yt_shape_1427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69" name="yt_image_14269" title="H_50.4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2" name="yt_shape_14272"/>
          <p:cNvSpPr txBox="1"/>
          <p:nvPr/>
        </p:nvSpPr>
        <p:spPr>
          <a:xfrm>
            <a:off x="540119" y="159186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柱体的两个底面一样大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圆柱、圆锥的底面都是圆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棱柱的底面是四边形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23f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长方体一定是柱体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274" name="yt_table_142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748796"/>
              </p:ext>
            </p:extLst>
          </p:nvPr>
        </p:nvGraphicFramePr>
        <p:xfrm>
          <a:off x="540056" y="301412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sp>
        <p:nvSpPr>
          <p:cNvPr id="14276" name="yt_shape_14276"/>
          <p:cNvSpPr txBox="1"/>
          <p:nvPr/>
        </p:nvSpPr>
        <p:spPr>
          <a:xfrm>
            <a:off x="540120" y="35402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几何图形在我们的生活中无处不在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所示的陀螺是由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所示的地板图案中有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个四边形和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个正六边形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77" name="yt_image_14277" title="H_109.2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2496" y="4652097"/>
            <a:ext cx="2767006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4C5DC9-04B0-9B95-A3CD-392317511794}"/>
              </a:ext>
            </a:extLst>
          </p:cNvPr>
          <p:cNvSpPr txBox="1"/>
          <p:nvPr/>
        </p:nvSpPr>
        <p:spPr>
          <a:xfrm>
            <a:off x="4488708" y="154506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867B79-B26E-41A0-A79A-7FBC1F7C989F}"/>
              </a:ext>
            </a:extLst>
          </p:cNvPr>
          <p:cNvSpPr txBox="1"/>
          <p:nvPr/>
        </p:nvSpPr>
        <p:spPr>
          <a:xfrm>
            <a:off x="9060708" y="34934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4E0AFE-9F3F-4680-5087-A40FD38E254F}"/>
              </a:ext>
            </a:extLst>
          </p:cNvPr>
          <p:cNvSpPr txBox="1"/>
          <p:nvPr/>
        </p:nvSpPr>
        <p:spPr>
          <a:xfrm>
            <a:off x="10584708" y="34934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98B258-2DFF-23D0-4D98-421CF7B93E00}"/>
              </a:ext>
            </a:extLst>
          </p:cNvPr>
          <p:cNvSpPr txBox="1"/>
          <p:nvPr/>
        </p:nvSpPr>
        <p:spPr>
          <a:xfrm>
            <a:off x="5326909" y="396898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0ACCA2-93CB-3306-839F-1CF9BC5CEA1B}"/>
              </a:ext>
            </a:extLst>
          </p:cNvPr>
          <p:cNvSpPr txBox="1"/>
          <p:nvPr/>
        </p:nvSpPr>
        <p:spPr>
          <a:xfrm>
            <a:off x="7612908" y="39689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1079</Words>
  <Application>Microsoft Office PowerPoint</Application>
  <PresentationFormat>宽屏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