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69" r:id="rId5"/>
    <p:sldId id="370" r:id="rId6"/>
    <p:sldId id="373" r:id="rId7"/>
    <p:sldId id="374" r:id="rId8"/>
    <p:sldId id="377" r:id="rId9"/>
    <p:sldId id="380" r:id="rId10"/>
    <p:sldId id="381" r:id="rId11"/>
    <p:sldId id="382" r:id="rId12"/>
    <p:sldId id="386" r:id="rId13"/>
    <p:sldId id="387" r:id="rId14"/>
    <p:sldId id="388" r:id="rId15"/>
    <p:sldId id="390" r:id="rId16"/>
    <p:sldId id="393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28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0" name="yt_shape_14550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4551" name="yt_image_14551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53" name="yt_shape_14553"/>
          <p:cNvSpPr txBox="1"/>
          <p:nvPr/>
        </p:nvSpPr>
        <p:spPr>
          <a:xfrm>
            <a:off x="540119" y="1911566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经过两点有一条直线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并且只有一条直线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简单说成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两点确定一条直线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5a1bc,isEnd"/>
              </a:rPr>
              <a:t>当两条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不同的直线有一个公共点时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我们称这两条直线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9_9c090,isEnd"/>
              </a:rPr>
              <a:t>这个公共点叫作它们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直线上的一点和它一旁的部分叫作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直线上的两点和它们之间的部分叫作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5CE580C-62C8-1C84-F0CE-FCA534193C87}"/>
              </a:ext>
            </a:extLst>
          </p:cNvPr>
          <p:cNvSpPr txBox="1"/>
          <p:nvPr/>
        </p:nvSpPr>
        <p:spPr>
          <a:xfrm>
            <a:off x="7155707" y="234024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F9EE128-A581-C9F7-FD39-AED7F04D7C2D}"/>
              </a:ext>
            </a:extLst>
          </p:cNvPr>
          <p:cNvSpPr txBox="1"/>
          <p:nvPr/>
        </p:nvSpPr>
        <p:spPr>
          <a:xfrm>
            <a:off x="1059708" y="281573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交点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997702-BC7E-F377-ADC2-70ABFD2225E3}"/>
              </a:ext>
            </a:extLst>
          </p:cNvPr>
          <p:cNvSpPr txBox="1"/>
          <p:nvPr/>
        </p:nvSpPr>
        <p:spPr>
          <a:xfrm>
            <a:off x="5707908" y="329122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射线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0031A5A-E985-EF74-2140-D28A28BA08A8}"/>
              </a:ext>
            </a:extLst>
          </p:cNvPr>
          <p:cNvSpPr txBox="1"/>
          <p:nvPr/>
        </p:nvSpPr>
        <p:spPr>
          <a:xfrm>
            <a:off x="6012708" y="376671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3" name="yt_shape_14613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612" name="yt_image_14612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15" name="yt_shape_14615"/>
          <p:cNvSpPr txBox="1"/>
          <p:nvPr/>
        </p:nvSpPr>
        <p:spPr>
          <a:xfrm>
            <a:off x="540000" y="1591869"/>
            <a:ext cx="97510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其中能相交的是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616" name="yt_shape_14616"/>
          <p:cNvSpPr txBox="1"/>
          <p:nvPr/>
        </p:nvSpPr>
        <p:spPr>
          <a:xfrm>
            <a:off x="540000" y="2071172"/>
            <a:ext cx="3361498" cy="91852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850" b="0" i="0" u="none">
                <a:solidFill>
                  <a:srgbClr val="1EE3CF"/>
                </a:solidFill>
                <a:effectLst/>
                <a:latin typeface="Times New Roman" pitchFamily="48"/>
                <a:ea typeface="Times New Roman" pitchFamily="4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</a:t>
            </a:r>
            <a:r>
              <a:rPr lang="en-US" altLang="zh-CN" sz="400" b="0" i="0" u="none">
                <a:solidFill>
                  <a:srgbClr val="1EE3CF"/>
                </a:solidFill>
                <a:effectLst/>
                <a:latin typeface="Times New Roman" pitchFamily="4"/>
                <a:ea typeface="宋体" pitchFamily="4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350" b="0" i="0" u="none">
                <a:solidFill>
                  <a:srgbClr val="1EE3CF"/>
                </a:solidFill>
                <a:effectLst/>
                <a:latin typeface="Times New Roman" pitchFamily="44"/>
                <a:ea typeface="Times New Roman" pitchFamily="4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100" b="0" i="0" u="none">
                <a:solidFill>
                  <a:srgbClr val="1EE3CF"/>
                </a:solidFill>
                <a:effectLst/>
                <a:latin typeface="Times New Roman" pitchFamily="1"/>
                <a:ea typeface="宋体" pitchFamily="1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100" b="0" i="0" u="none">
                <a:solidFill>
                  <a:srgbClr val="1EE3CF"/>
                </a:solidFill>
                <a:effectLst/>
                <a:latin typeface="Times New Roman" pitchFamily="51"/>
                <a:ea typeface="Times New Roman" pitchFamily="5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950" b="0" i="0" u="none">
                <a:solidFill>
                  <a:srgbClr val="1EE3CF"/>
                </a:solidFill>
                <a:effectLst/>
                <a:latin typeface="Times New Roman" pitchFamily="50"/>
                <a:ea typeface="Times New Roman" pitchFamily="5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1500" b="0" i="0" u="none">
                <a:solidFill>
                  <a:srgbClr val="1EE3CF"/>
                </a:solidFill>
                <a:effectLst/>
                <a:latin typeface="Times New Roman" pitchFamily="15"/>
                <a:ea typeface="宋体" pitchFamily="15"/>
                <a:sym typeface=""/>
              </a:rPr>
              <a:t> </a:t>
            </a:r>
          </a:p>
        </p:txBody>
      </p:sp>
      <p:sp>
        <p:nvSpPr>
          <p:cNvPr id="14617" name="yt_shape_14617"/>
          <p:cNvSpPr txBox="1"/>
          <p:nvPr/>
        </p:nvSpPr>
        <p:spPr>
          <a:xfrm>
            <a:off x="540000" y="3040481"/>
            <a:ext cx="2491388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	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	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14618" name="yt_shape_14618"/>
          <p:cNvSpPr txBox="1"/>
          <p:nvPr/>
        </p:nvSpPr>
        <p:spPr>
          <a:xfrm>
            <a:off x="540000" y="3523503"/>
            <a:ext cx="95715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若四条直线在平面内交点的个数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的可能取值有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19" name="yt_table_1461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3106609"/>
              </p:ext>
            </p:extLst>
          </p:nvPr>
        </p:nvGraphicFramePr>
        <p:xfrm>
          <a:off x="540056" y="4002806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1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1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14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8"/>
                  </a:ext>
                </a:extLst>
              </a:tr>
            </a:tbl>
          </a:graphicData>
        </a:graphic>
      </p:graphicFrame>
      <p:sp>
        <p:nvSpPr>
          <p:cNvPr id="14621" name="yt_shape_14621"/>
          <p:cNvSpPr txBox="1"/>
          <p:nvPr/>
        </p:nvSpPr>
        <p:spPr>
          <a:xfrm>
            <a:off x="540000" y="4528977"/>
            <a:ext cx="899105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图中有直线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622" name="yt_image_14622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109" y="5160644"/>
            <a:ext cx="1751781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49662181">
            <a:extLst>
              <a:ext uri="{FF2B5EF4-FFF2-40B4-BE49-F238E27FC236}">
                <a16:creationId xmlns:a16="http://schemas.microsoft.com/office/drawing/2014/main" id="{8C89DFD2-841A-F052-A8BD-D92B2954EBB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94314"/>
            <a:ext cx="624077" cy="663355"/>
          </a:xfrm>
          <a:prstGeom prst="rect">
            <a:avLst/>
          </a:prstGeom>
        </p:spPr>
      </p:pic>
      <p:pic>
        <p:nvPicPr>
          <p:cNvPr id="5" name="yt_shape_1723549662207">
            <a:extLst>
              <a:ext uri="{FF2B5EF4-FFF2-40B4-BE49-F238E27FC236}">
                <a16:creationId xmlns:a16="http://schemas.microsoft.com/office/drawing/2014/main" id="{2A1C61FE-E138-AE59-AB93-87D4CE03EE2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627" y="2215913"/>
            <a:ext cx="751077" cy="620155"/>
          </a:xfrm>
          <a:prstGeom prst="rect">
            <a:avLst/>
          </a:prstGeom>
        </p:spPr>
      </p:pic>
      <p:pic>
        <p:nvPicPr>
          <p:cNvPr id="7" name="yt_shape_1723549662236">
            <a:extLst>
              <a:ext uri="{FF2B5EF4-FFF2-40B4-BE49-F238E27FC236}">
                <a16:creationId xmlns:a16="http://schemas.microsoft.com/office/drawing/2014/main" id="{EE0440CC-51E2-976A-EA36-057623A0F9D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867" y="2161304"/>
            <a:ext cx="797117" cy="729373"/>
          </a:xfrm>
          <a:prstGeom prst="rect">
            <a:avLst/>
          </a:prstGeom>
        </p:spPr>
      </p:pic>
      <p:pic>
        <p:nvPicPr>
          <p:cNvPr id="9" name="yt_shape_1723549662264">
            <a:extLst>
              <a:ext uri="{FF2B5EF4-FFF2-40B4-BE49-F238E27FC236}">
                <a16:creationId xmlns:a16="http://schemas.microsoft.com/office/drawing/2014/main" id="{F4C534CB-AA68-3311-BD43-E5BC4407A15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168" y="2189000"/>
            <a:ext cx="585977" cy="67398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13E20DA-DF6F-CAC6-2883-AA64B47483BF}"/>
              </a:ext>
            </a:extLst>
          </p:cNvPr>
          <p:cNvSpPr txBox="1"/>
          <p:nvPr/>
        </p:nvSpPr>
        <p:spPr>
          <a:xfrm>
            <a:off x="9293951" y="154506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158594A-C0AE-A26E-9FAA-1530DB8A7908}"/>
              </a:ext>
            </a:extLst>
          </p:cNvPr>
          <p:cNvSpPr txBox="1"/>
          <p:nvPr/>
        </p:nvSpPr>
        <p:spPr>
          <a:xfrm>
            <a:off x="9098689" y="347669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4365DC0-DCCD-875B-0E21-FBA1CE69C119}"/>
              </a:ext>
            </a:extLst>
          </p:cNvPr>
          <p:cNvSpPr txBox="1"/>
          <p:nvPr/>
        </p:nvSpPr>
        <p:spPr>
          <a:xfrm>
            <a:off x="4324886" y="448217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95C52D4-696F-0413-C916-9F0AFE15B9CC}"/>
              </a:ext>
            </a:extLst>
          </p:cNvPr>
          <p:cNvSpPr txBox="1"/>
          <p:nvPr/>
        </p:nvSpPr>
        <p:spPr>
          <a:xfrm>
            <a:off x="6306086" y="448217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FB70E45-CD18-610E-64BF-2AC938E8DF5A}"/>
              </a:ext>
            </a:extLst>
          </p:cNvPr>
          <p:cNvSpPr txBox="1"/>
          <p:nvPr/>
        </p:nvSpPr>
        <p:spPr>
          <a:xfrm>
            <a:off x="8439686" y="448217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4" name="yt_shape_14624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四点在同一平面内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并且每三点都不在同一条直线上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9385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读下列语句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按要求画出图形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625" name="yt_image_14625" title="H_149.149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2304" y="1918928"/>
            <a:ext cx="1916145" cy="1894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27" name="yt_shape_14627"/>
          <p:cNvSpPr txBox="1"/>
          <p:nvPr/>
        </p:nvSpPr>
        <p:spPr>
          <a:xfrm>
            <a:off x="540000" y="1824198"/>
            <a:ext cx="513281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并延长线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并反向延长线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4630" name="yt_shape_14630"/>
          <p:cNvSpPr txBox="1"/>
          <p:nvPr/>
        </p:nvSpPr>
        <p:spPr>
          <a:xfrm>
            <a:off x="540000" y="3184905"/>
            <a:ext cx="6588342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的反向延长线交于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633" name="yt_shape_14633"/>
          <p:cNvSpPr txBox="1"/>
          <p:nvPr/>
        </p:nvSpPr>
        <p:spPr>
          <a:xfrm>
            <a:off x="540000" y="4336515"/>
            <a:ext cx="2405530" cy="93653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200" b="0" i="0" u="none" spc="-5200">
                <a:solidFill>
                  <a:srgbClr val="1EE3CF"/>
                </a:solidFill>
                <a:effectLst/>
                <a:latin typeface="Times New Roman" pitchFamily="52"/>
                <a:ea typeface="宋体" pitchFamily="52"/>
              </a:rPr>
              <a:t> </a:t>
            </a:r>
            <a:r>
              <a:rPr lang="en-US" altLang="zh-CN" sz="5200" b="0" i="0" u="none" spc="17458">
                <a:solidFill>
                  <a:srgbClr val="1EE3CF"/>
                </a:solidFill>
                <a:effectLst/>
                <a:latin typeface="Times New Roman" pitchFamily="52"/>
                <a:ea typeface="宋体" pitchFamily="52"/>
              </a:rPr>
              <a:t> </a:t>
            </a:r>
          </a:p>
        </p:txBody>
      </p:sp>
      <p:pic>
        <p:nvPicPr>
          <p:cNvPr id="14632" name="yt_image_14632" title="H_81.6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336515"/>
            <a:ext cx="2381684" cy="103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0F250C-7C97-E532-3651-0D0917AA2EFA}"/>
              </a:ext>
            </a:extLst>
          </p:cNvPr>
          <p:cNvSpPr txBox="1"/>
          <p:nvPr/>
        </p:nvSpPr>
        <p:spPr>
          <a:xfrm>
            <a:off x="449989" y="3670706"/>
            <a:ext cx="216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35" name="yt_shape_14635"/>
              <p:cNvSpPr txBox="1"/>
              <p:nvPr/>
            </p:nvSpPr>
            <p:spPr>
              <a:xfrm>
                <a:off x="540000" y="900000"/>
                <a:ext cx="8114401" cy="1586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已知数轴的原点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数轴是什么图形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数轴是一条直线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35" name="yt_shape_14635" descr="{&quot;rangeId&quot;:22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114401" cy="1586653"/>
              </a:xfrm>
              <a:prstGeom prst="rect">
                <a:avLst/>
              </a:prstGeom>
              <a:blipFill>
                <a:blip r:embed="rId2"/>
                <a:stretch>
                  <a:fillRect l="-2329" r="-1277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39" name="yt_image_14639" title="H_37.9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4376" y="1916832"/>
            <a:ext cx="3427623" cy="482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641" name="yt_shape_14641"/>
              <p:cNvSpPr txBox="1"/>
              <p:nvPr/>
            </p:nvSpPr>
            <p:spPr>
              <a:xfrm>
                <a:off x="540119" y="2754375"/>
                <a:ext cx="11492915" cy="27447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数轴在原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左边的部分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包括原点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是什么图形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怎样表示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数轴在原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左边的部分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包括原点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是一条射线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表示为射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数轴上不小于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且不大于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的部分是什么图形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怎样表示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数轴上不小于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且不大于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的部分是一条线段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表示为线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或线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_7407d"/>
                  </a:rPr>
                  <a:t>段</a:t>
                </a:r>
                <a:b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41" name="yt_shape_14641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54375"/>
                <a:ext cx="11492915" cy="2744790"/>
              </a:xfrm>
              <a:prstGeom prst="rect">
                <a:avLst/>
              </a:prstGeom>
              <a:blipFill>
                <a:blip r:embed="rId4"/>
                <a:stretch>
                  <a:fillRect l="-1645" t="-2000" b="-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1137FFF-7E8C-76FE-5D2C-4D574BA6B8F8}"/>
              </a:ext>
            </a:extLst>
          </p:cNvPr>
          <p:cNvSpPr txBox="1"/>
          <p:nvPr/>
        </p:nvSpPr>
        <p:spPr>
          <a:xfrm>
            <a:off x="449989" y="2000131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数轴是一条直线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A77205-4AD2-EEFD-5CBE-A2ACA4CD2378}"/>
              </a:ext>
            </a:extLst>
          </p:cNvPr>
          <p:cNvSpPr txBox="1"/>
          <p:nvPr/>
        </p:nvSpPr>
        <p:spPr>
          <a:xfrm>
            <a:off x="450108" y="3183057"/>
            <a:ext cx="10827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数轴在原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左边的部分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包括原点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是一条射线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表示为射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3D41250-7A2C-DF37-77E4-4E4F9B1F1432}"/>
                  </a:ext>
                </a:extLst>
              </p:cNvPr>
              <p:cNvSpPr txBox="1"/>
              <p:nvPr/>
            </p:nvSpPr>
            <p:spPr>
              <a:xfrm>
                <a:off x="450108" y="4329994"/>
                <a:ext cx="1149291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数轴上不小于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且不大于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的部分是一条线段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表示为线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或线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sym typeface="_⨹_1_7407d"/>
                  </a:rPr>
                  <a:t>段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i="1" spc="375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b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3D41250-7A2C-DF37-77E4-4E4F9B1F14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29994"/>
                <a:ext cx="11492914" cy="765061"/>
              </a:xfrm>
              <a:prstGeom prst="rect">
                <a:avLst/>
              </a:prstGeom>
              <a:blipFill>
                <a:blip r:embed="rId5"/>
                <a:stretch>
                  <a:fillRect l="-849" t="-5556" r="-14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2" name="yt_shape_14652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651" name="yt_image_14651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54" name="yt_shape_14654"/>
          <p:cNvSpPr txBox="1"/>
          <p:nvPr/>
        </p:nvSpPr>
        <p:spPr>
          <a:xfrm>
            <a:off x="540119" y="1546795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往返于甲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乙两地的客车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中途有三个站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d93ee"/>
              </a:rPr>
              <a:t>其中每两站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的票价不同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要有多少种不同的票价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种不同的票价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657" name="yt_image_14657" title="H_44.4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02516" y="2708920"/>
            <a:ext cx="4749483" cy="564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59" name="yt_shape_14659"/>
          <p:cNvSpPr txBox="1"/>
          <p:nvPr/>
        </p:nvSpPr>
        <p:spPr>
          <a:xfrm>
            <a:off x="540119" y="3096183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要准备多少种车票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根据线段的定义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可知图中线段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15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zh-CN" altLang="zh-CN" sz="15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15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dd905"/>
              </a:rPr>
              <a:t> </a:t>
            </a:r>
            <a:br>
              <a:rPr lang="zh-CN" altLang="zh-CN" sz="15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共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因车票需要考虑方向性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票价相同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但方向不同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51767"/>
              </a:rPr>
              <a:t>，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故需要准备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种车票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6FE644E-BC97-2871-A6BD-379CFF65F9A1}"/>
              </a:ext>
            </a:extLst>
          </p:cNvPr>
          <p:cNvSpPr txBox="1"/>
          <p:nvPr/>
        </p:nvSpPr>
        <p:spPr>
          <a:xfrm>
            <a:off x="450108" y="4495193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种不同的票价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7F96EE5-7C68-D9D7-8546-13BD13488E18}"/>
              </a:ext>
            </a:extLst>
          </p:cNvPr>
          <p:cNvSpPr txBox="1"/>
          <p:nvPr/>
        </p:nvSpPr>
        <p:spPr>
          <a:xfrm>
            <a:off x="450108" y="3573016"/>
            <a:ext cx="109972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根据线段的定义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可知图中线段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15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</a:t>
            </a:r>
            <a:r>
              <a:rPr kumimoji="0" lang="zh-CN" altLang="zh-CN" sz="15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15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dd905"/>
              </a:rPr>
              <a:t> </a:t>
            </a:r>
            <a:br>
              <a:rPr kumimoji="0" lang="zh-CN" altLang="zh-CN" sz="15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AEEB484-8C6A-1894-49A8-FDB06C0AAD95}"/>
              </a:ext>
            </a:extLst>
          </p:cNvPr>
          <p:cNvSpPr txBox="1"/>
          <p:nvPr/>
        </p:nvSpPr>
        <p:spPr>
          <a:xfrm>
            <a:off x="450108" y="4048504"/>
            <a:ext cx="327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03E4B45-84F2-B385-79D2-BA3BC27C0521}"/>
              </a:ext>
            </a:extLst>
          </p:cNvPr>
          <p:cNvSpPr txBox="1"/>
          <p:nvPr/>
        </p:nvSpPr>
        <p:spPr>
          <a:xfrm>
            <a:off x="450108" y="4972364"/>
            <a:ext cx="113972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因车票需要考虑方向性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→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→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票价相同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但方向不同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51767"/>
              </a:rPr>
              <a:t>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DB8D759-32E4-49CD-4799-932B65D24428}"/>
              </a:ext>
            </a:extLst>
          </p:cNvPr>
          <p:cNvSpPr txBox="1"/>
          <p:nvPr/>
        </p:nvSpPr>
        <p:spPr>
          <a:xfrm>
            <a:off x="450108" y="5447852"/>
            <a:ext cx="307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故需要准备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种车票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5" name="yt_shape_14665"/>
          <p:cNvSpPr txBox="1"/>
          <p:nvPr/>
        </p:nvSpPr>
        <p:spPr>
          <a:xfrm>
            <a:off x="540000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4664" name="yt_image_14664" title="H_26.34952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0404" y="943694"/>
            <a:ext cx="5339892" cy="334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67" name="yt_shape_14667"/>
          <p:cNvSpPr txBox="1"/>
          <p:nvPr/>
        </p:nvSpPr>
        <p:spPr>
          <a:xfrm>
            <a:off x="3172122" y="1412776"/>
            <a:ext cx="58477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直线的条数与交点个数的关系</a:t>
            </a:r>
          </a:p>
        </p:txBody>
      </p:sp>
      <p:sp>
        <p:nvSpPr>
          <p:cNvPr id="14668" name="yt_shape_14668"/>
          <p:cNvSpPr txBox="1"/>
          <p:nvPr/>
        </p:nvSpPr>
        <p:spPr>
          <a:xfrm>
            <a:off x="540000" y="3284984"/>
            <a:ext cx="138499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669" name="yt_image_1466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2124" y="1988840"/>
            <a:ext cx="4187750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71" name="yt_shape_14671"/>
          <p:cNvSpPr txBox="1"/>
          <p:nvPr/>
        </p:nvSpPr>
        <p:spPr>
          <a:xfrm>
            <a:off x="540000" y="3829933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【直接应用】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试验观察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如果每过两点可以画一条直线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组最多可以画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组最多可以画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组最多可以画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CF077CF-1744-2A28-940C-C791244C4CEF}"/>
              </a:ext>
            </a:extLst>
          </p:cNvPr>
          <p:cNvSpPr txBox="1"/>
          <p:nvPr/>
        </p:nvSpPr>
        <p:spPr>
          <a:xfrm>
            <a:off x="3193189" y="473410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5F2A36-8643-FC1A-1917-65E8C4B6F67D}"/>
              </a:ext>
            </a:extLst>
          </p:cNvPr>
          <p:cNvSpPr txBox="1"/>
          <p:nvPr/>
        </p:nvSpPr>
        <p:spPr>
          <a:xfrm>
            <a:off x="3193189" y="520959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0146B55-26DB-3B9E-986A-88AB7BF15462}"/>
              </a:ext>
            </a:extLst>
          </p:cNvPr>
          <p:cNvSpPr txBox="1"/>
          <p:nvPr/>
        </p:nvSpPr>
        <p:spPr>
          <a:xfrm>
            <a:off x="3193189" y="568507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76" name="yt_shape_14676"/>
              <p:cNvSpPr txBox="1"/>
              <p:nvPr/>
            </p:nvSpPr>
            <p:spPr>
              <a:xfrm>
                <a:off x="540119" y="900000"/>
                <a:ext cx="11492915" cy="31724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【探索归纳】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探索归纳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如果平面上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且任意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个点均不在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条直线上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bc303,isEnd"/>
                  </a:rPr>
                  <a:t>那么最多可以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画</a:t>
                </a:r>
                <a:r>
                  <a:rPr sz="4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</a:t>
                </a:r>
                <a:r>
                  <a:rPr sz="1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条直线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含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的代数式表示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【变式应用】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解决问题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某班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名同学在毕业后的一次聚会中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若每两人握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次手问好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那么共握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br>
                  <a:rPr lang="zh-CN" altLang="zh-CN" sz="2400" b="0" i="0" u="sng" spc="15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W:7.505039,H:37.44"/>
                  </a:rPr>
                </a:b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次手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76" name="yt_shape_146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172472"/>
              </a:xfrm>
              <a:prstGeom prst="rect">
                <a:avLst/>
              </a:prstGeom>
              <a:blipFill>
                <a:blip r:embed="rId2"/>
                <a:stretch>
                  <a:fillRect l="-1645" t="-1731" b="-48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464448B-E2F6-5B7E-915E-B6E48BAA9E1A}"/>
                  </a:ext>
                </a:extLst>
              </p:cNvPr>
              <p:cNvSpPr txBox="1"/>
              <p:nvPr/>
            </p:nvSpPr>
            <p:spPr>
              <a:xfrm>
                <a:off x="1107333" y="1628800"/>
                <a:ext cx="3039808" cy="9253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464448B-E2F6-5B7E-915E-B6E48BAA9E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3" y="1628800"/>
                <a:ext cx="3039808" cy="925399"/>
              </a:xfrm>
              <a:prstGeom prst="rect">
                <a:avLst/>
              </a:prstGeom>
              <a:blipFill>
                <a:blip r:embed="rId3"/>
                <a:stretch>
                  <a:fillRect b="-3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B1EC03A-A094-6C74-6716-713968C19307}"/>
              </a:ext>
            </a:extLst>
          </p:cNvPr>
          <p:cNvSpPr txBox="1"/>
          <p:nvPr/>
        </p:nvSpPr>
        <p:spPr>
          <a:xfrm>
            <a:off x="11026032" y="3111445"/>
            <a:ext cx="1113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990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a35c6"/>
              </a:rPr>
              <a:t>　</a:t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7" name="yt_shape_14557"/>
          <p:cNvSpPr txBox="1"/>
          <p:nvPr/>
        </p:nvSpPr>
        <p:spPr>
          <a:xfrm>
            <a:off x="4655840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50" b="0" i="0" u="none" spc="21531" dirty="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4556" name="yt_image_14556" title="H_25.92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5840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59" name="yt_shape_14559"/>
          <p:cNvSpPr txBox="1"/>
          <p:nvPr/>
        </p:nvSpPr>
        <p:spPr>
          <a:xfrm>
            <a:off x="540000" y="1353857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下列给直线取名正确的是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60" name="yt_table_1456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5075391"/>
              </p:ext>
            </p:extLst>
          </p:nvPr>
        </p:nvGraphicFramePr>
        <p:xfrm>
          <a:off x="540056" y="1833160"/>
          <a:ext cx="5129531" cy="950976"/>
        </p:xfrm>
        <a:graphic>
          <a:graphicData uri="http://schemas.openxmlformats.org/drawingml/2006/table">
            <a:tbl>
              <a:tblPr/>
              <a:tblGrid>
                <a:gridCol w="3022918">
                  <a:extLst>
                    <a:ext uri="{9D8B030D-6E8A-4147-A177-3AD203B41FA5}">
                      <a16:colId xmlns:a16="http://schemas.microsoft.com/office/drawing/2014/main" val="10697"/>
                    </a:ext>
                  </a:extLst>
                </a:gridCol>
                <a:gridCol w="2106613">
                  <a:extLst>
                    <a:ext uri="{9D8B030D-6E8A-4147-A177-3AD203B41FA5}">
                      <a16:colId xmlns:a16="http://schemas.microsoft.com/office/drawing/2014/main" val="106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0"/>
                  </a:ext>
                </a:extLst>
              </a:tr>
            </a:tbl>
          </a:graphicData>
        </a:graphic>
      </p:graphicFrame>
      <p:sp>
        <p:nvSpPr>
          <p:cNvPr id="14562" name="yt_shape_14562"/>
          <p:cNvSpPr txBox="1"/>
          <p:nvPr/>
        </p:nvSpPr>
        <p:spPr>
          <a:xfrm>
            <a:off x="540000" y="2834714"/>
            <a:ext cx="692497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根据直线的概念及表示方法判断即可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4" name="yt_shape_14564"/>
          <p:cNvSpPr txBox="1"/>
          <p:nvPr/>
        </p:nvSpPr>
        <p:spPr>
          <a:xfrm>
            <a:off x="540000" y="900000"/>
            <a:ext cx="108715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是同一直线上的三点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565" name="yt_image_14565" title="H_20.7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5558" y="1531667"/>
            <a:ext cx="2690602" cy="262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567" name="yt_table_1456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996876"/>
              </p:ext>
            </p:extLst>
          </p:nvPr>
        </p:nvGraphicFramePr>
        <p:xfrm>
          <a:off x="540052" y="1845287"/>
          <a:ext cx="5384800" cy="1901952"/>
        </p:xfrm>
        <a:graphic>
          <a:graphicData uri="http://schemas.openxmlformats.org/drawingml/2006/table">
            <a:tbl>
              <a:tblPr/>
              <a:tblGrid>
                <a:gridCol w="5384800">
                  <a:extLst>
                    <a:ext uri="{9D8B030D-6E8A-4147-A177-3AD203B41FA5}">
                      <a16:colId xmlns:a16="http://schemas.microsoft.com/office/drawing/2014/main" val="106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14603" indent="-41460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是同一条射线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14603" indent="-41460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是同一条射线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是同一条射线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</a:t>
                      </a:r>
                      <a:r>
                        <a:rPr lang="zh-CN" altLang="zh-CN" sz="2400" b="0" i="0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与射</a:t>
                      </a:r>
                      <a:r>
                        <a:rPr lang="zh-CN" altLang="zh-CN" sz="2400" b="0" i="0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是同一条射线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4"/>
                  </a:ext>
                </a:extLst>
              </a:tr>
            </a:tbl>
          </a:graphicData>
        </a:graphic>
      </p:graphicFrame>
      <p:sp>
        <p:nvSpPr>
          <p:cNvPr id="14569" name="yt_shape_14569"/>
          <p:cNvSpPr txBox="1"/>
          <p:nvPr/>
        </p:nvSpPr>
        <p:spPr>
          <a:xfrm>
            <a:off x="540000" y="3797607"/>
            <a:ext cx="20694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1" name="yt_shape_14571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570" name="yt_image_1457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73" name="yt_shape_14573"/>
          <p:cNvSpPr txBox="1"/>
          <p:nvPr/>
        </p:nvSpPr>
        <p:spPr>
          <a:xfrm>
            <a:off x="540000" y="1603297"/>
            <a:ext cx="221214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直线</a:t>
            </a:r>
          </a:p>
        </p:txBody>
      </p:sp>
      <p:sp>
        <p:nvSpPr>
          <p:cNvPr id="14574" name="yt_shape_14574"/>
          <p:cNvSpPr txBox="1"/>
          <p:nvPr/>
        </p:nvSpPr>
        <p:spPr>
          <a:xfrm>
            <a:off x="540000" y="2102862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下列关于直线的表示方法正确的是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575" name="yt_shape_14575"/>
          <p:cNvSpPr txBox="1"/>
          <p:nvPr/>
        </p:nvSpPr>
        <p:spPr>
          <a:xfrm>
            <a:off x="540000" y="2582165"/>
            <a:ext cx="648094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>
                <a:solidFill>
                  <a:srgbClr val="1EE3CF"/>
                </a:solidFill>
                <a:effectLst/>
                <a:latin typeface="Times New Roman" pitchFamily="32"/>
                <a:ea typeface="Times New Roman" pitchFamily="3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</a:t>
            </a:r>
            <a:r>
              <a:rPr lang="en-US" altLang="zh-CN" sz="2200" b="0" i="0" u="none">
                <a:solidFill>
                  <a:srgbClr val="1EE3CF"/>
                </a:solidFill>
                <a:effectLst/>
                <a:latin typeface="Times New Roman" pitchFamily="22"/>
                <a:ea typeface="宋体" pitchFamily="22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250" b="0" i="0" u="none">
                <a:solidFill>
                  <a:srgbClr val="1EE3CF"/>
                </a:solidFill>
                <a:effectLst/>
                <a:latin typeface="Times New Roman" pitchFamily="32"/>
                <a:ea typeface="Times New Roman" pitchFamily="3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</a:t>
            </a:r>
            <a:r>
              <a:rPr lang="en-US" altLang="zh-CN" sz="2200" b="0" i="0" u="none">
                <a:solidFill>
                  <a:srgbClr val="1EE3CF"/>
                </a:solidFill>
                <a:effectLst/>
                <a:latin typeface="Times New Roman" pitchFamily="22"/>
                <a:ea typeface="宋体" pitchFamily="22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250" b="0" i="0" u="none">
                <a:solidFill>
                  <a:srgbClr val="1EE3CF"/>
                </a:solidFill>
                <a:effectLst/>
                <a:latin typeface="Times New Roman" pitchFamily="32"/>
                <a:ea typeface="Times New Roman" pitchFamily="3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</a:t>
            </a:r>
            <a:r>
              <a:rPr lang="en-US" altLang="zh-CN" sz="2200" b="0" i="0" u="none">
                <a:solidFill>
                  <a:srgbClr val="1EE3CF"/>
                </a:solidFill>
                <a:effectLst/>
                <a:latin typeface="Times New Roman" pitchFamily="22"/>
                <a:ea typeface="宋体" pitchFamily="22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250" b="0" i="0" u="none">
                <a:solidFill>
                  <a:srgbClr val="1EE3CF"/>
                </a:solidFill>
                <a:effectLst/>
                <a:latin typeface="Times New Roman" pitchFamily="32"/>
                <a:ea typeface="Times New Roman" pitchFamily="3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宋体" pitchFamily="21"/>
                <a:sym typeface=""/>
              </a:rPr>
              <a:t> </a:t>
            </a:r>
          </a:p>
        </p:txBody>
      </p:sp>
      <p:sp>
        <p:nvSpPr>
          <p:cNvPr id="14576" name="yt_shape_14576"/>
          <p:cNvSpPr txBox="1"/>
          <p:nvPr/>
        </p:nvSpPr>
        <p:spPr>
          <a:xfrm>
            <a:off x="539999" y="3218306"/>
            <a:ext cx="6615707" cy="44484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	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14577" name="yt_shape_14577"/>
          <p:cNvSpPr txBox="1"/>
          <p:nvPr/>
        </p:nvSpPr>
        <p:spPr>
          <a:xfrm>
            <a:off x="540119" y="3701328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经过刨平的木板上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能弹出一条笔直的墨线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db5c7,isEnd"/>
              </a:rPr>
              <a:t>而且只能弹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出一条墨线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能解释这一实际应用的数学知识是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4578" name="yt_shape_14578" title="H_118.39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70745" y="4796647"/>
            <a:ext cx="2250509" cy="1503567"/>
            <a:chOff x="0" y="0"/>
            <a:chExt cx="2250509" cy="1503567"/>
          </a:xfrm>
        </p:grpSpPr>
        <p:pic>
          <p:nvPicPr>
            <p:cNvPr id="2" name="yt_image_1457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50509" cy="11075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80" name="yt_shape_14580" descr="{&quot;rangeId&quot;:0,&quot;IgnoreLineSpacing&quot;:1}"/>
            <p:cNvSpPr txBox="1"/>
            <p:nvPr/>
          </p:nvSpPr>
          <p:spPr>
            <a:xfrm>
              <a:off x="591973" y="114356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pic>
        <p:nvPicPr>
          <p:cNvPr id="4" name="yt_shape_1723549661672">
            <a:extLst>
              <a:ext uri="{FF2B5EF4-FFF2-40B4-BE49-F238E27FC236}">
                <a16:creationId xmlns:a16="http://schemas.microsoft.com/office/drawing/2014/main" id="{FF2BBDE5-4C2C-3F7D-9B38-6D41C3481C1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pic>
        <p:nvPicPr>
          <p:cNvPr id="6" name="yt_shape_1723549661793">
            <a:extLst>
              <a:ext uri="{FF2B5EF4-FFF2-40B4-BE49-F238E27FC236}">
                <a16:creationId xmlns:a16="http://schemas.microsoft.com/office/drawing/2014/main" id="{C89D9914-88ED-436E-70F6-EBF46C512E8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42455"/>
            <a:ext cx="935227" cy="459111"/>
          </a:xfrm>
          <a:prstGeom prst="rect">
            <a:avLst/>
          </a:prstGeom>
        </p:spPr>
      </p:pic>
      <p:pic>
        <p:nvPicPr>
          <p:cNvPr id="8" name="yt_shape_1723549661819">
            <a:extLst>
              <a:ext uri="{FF2B5EF4-FFF2-40B4-BE49-F238E27FC236}">
                <a16:creationId xmlns:a16="http://schemas.microsoft.com/office/drawing/2014/main" id="{B35FE0A8-CBCA-1025-4D0D-65AB5F2E63C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800" y="2642455"/>
            <a:ext cx="935227" cy="459111"/>
          </a:xfrm>
          <a:prstGeom prst="rect">
            <a:avLst/>
          </a:prstGeom>
        </p:spPr>
      </p:pic>
      <p:pic>
        <p:nvPicPr>
          <p:cNvPr id="10" name="yt_shape_1723549661846">
            <a:extLst>
              <a:ext uri="{FF2B5EF4-FFF2-40B4-BE49-F238E27FC236}">
                <a16:creationId xmlns:a16="http://schemas.microsoft.com/office/drawing/2014/main" id="{7A5E7634-9A21-E3D0-4285-4CBD209E8CA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600" y="2642455"/>
            <a:ext cx="935227" cy="459111"/>
          </a:xfrm>
          <a:prstGeom prst="rect">
            <a:avLst/>
          </a:prstGeom>
        </p:spPr>
      </p:pic>
      <p:pic>
        <p:nvPicPr>
          <p:cNvPr id="12" name="yt_shape_1723549661872">
            <a:extLst>
              <a:ext uri="{FF2B5EF4-FFF2-40B4-BE49-F238E27FC236}">
                <a16:creationId xmlns:a16="http://schemas.microsoft.com/office/drawing/2014/main" id="{9F835CB5-C18A-EF6C-D771-92B1B50E966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400" y="2642639"/>
            <a:ext cx="932052" cy="45874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258ADCD-CE56-7657-34AA-A4CDBE29A96A}"/>
              </a:ext>
            </a:extLst>
          </p:cNvPr>
          <p:cNvSpPr txBox="1"/>
          <p:nvPr/>
        </p:nvSpPr>
        <p:spPr>
          <a:xfrm>
            <a:off x="60125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886A2E-34BC-9996-80F4-AE92721AE507}"/>
              </a:ext>
            </a:extLst>
          </p:cNvPr>
          <p:cNvSpPr txBox="1"/>
          <p:nvPr/>
        </p:nvSpPr>
        <p:spPr>
          <a:xfrm>
            <a:off x="7155707" y="4130010"/>
            <a:ext cx="2923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两点确定一条直线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2" name="yt_shape_14582"/>
          <p:cNvSpPr txBox="1"/>
          <p:nvPr/>
        </p:nvSpPr>
        <p:spPr>
          <a:xfrm>
            <a:off x="540000" y="900000"/>
            <a:ext cx="34624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完成下列填空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pSp>
        <p:nvGrpSpPr>
          <p:cNvPr id="14583" name="yt_shape_14583" title="H_100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0196" y="1531667"/>
            <a:ext cx="1611606" cy="1273824"/>
            <a:chOff x="0" y="0"/>
            <a:chExt cx="1611606" cy="1273824"/>
          </a:xfrm>
        </p:grpSpPr>
        <p:pic>
          <p:nvPicPr>
            <p:cNvPr id="2" name="yt_image_1458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11606" cy="877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85" name="yt_shape_14585" descr="{&quot;rangeId&quot;:0,&quot;IgnoreLineSpacing&quot;:1}"/>
            <p:cNvSpPr txBox="1"/>
            <p:nvPr/>
          </p:nvSpPr>
          <p:spPr>
            <a:xfrm>
              <a:off x="272522" y="9138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sp>
        <p:nvSpPr>
          <p:cNvPr id="14587" name="yt_shape_14587"/>
          <p:cNvSpPr txBox="1"/>
          <p:nvPr/>
        </p:nvSpPr>
        <p:spPr>
          <a:xfrm>
            <a:off x="540000" y="2855998"/>
            <a:ext cx="77473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经过点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但不经过点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588" name="yt_shape_14588"/>
          <p:cNvSpPr txBox="1"/>
          <p:nvPr/>
        </p:nvSpPr>
        <p:spPr>
          <a:xfrm>
            <a:off x="540000" y="3335301"/>
            <a:ext cx="61699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589" name="yt_shape_14589"/>
          <p:cNvSpPr txBox="1"/>
          <p:nvPr/>
        </p:nvSpPr>
        <p:spPr>
          <a:xfrm>
            <a:off x="540000" y="3814604"/>
            <a:ext cx="66316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既在直线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又在直线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1B301F-ECCD-4E46-3EF3-044D1B2C96FC}"/>
              </a:ext>
            </a:extLst>
          </p:cNvPr>
          <p:cNvSpPr txBox="1"/>
          <p:nvPr/>
        </p:nvSpPr>
        <p:spPr>
          <a:xfrm>
            <a:off x="3336064" y="2809192"/>
            <a:ext cx="13214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F00694-89E9-725F-4190-D39B4F1D5754}"/>
              </a:ext>
            </a:extLst>
          </p:cNvPr>
          <p:cNvSpPr txBox="1"/>
          <p:nvPr/>
        </p:nvSpPr>
        <p:spPr>
          <a:xfrm>
            <a:off x="6658701" y="2809192"/>
            <a:ext cx="1338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ED19BCC-5BD5-7AA4-8CBE-6D723B624D54}"/>
              </a:ext>
            </a:extLst>
          </p:cNvPr>
          <p:cNvSpPr txBox="1"/>
          <p:nvPr/>
        </p:nvSpPr>
        <p:spPr>
          <a:xfrm>
            <a:off x="3064602" y="3288495"/>
            <a:ext cx="68491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70352B9-7F79-C363-0DEF-CE316B21CE9A}"/>
              </a:ext>
            </a:extLst>
          </p:cNvPr>
          <p:cNvSpPr txBox="1"/>
          <p:nvPr/>
        </p:nvSpPr>
        <p:spPr>
          <a:xfrm>
            <a:off x="5445852" y="3288495"/>
            <a:ext cx="68491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5C70BDE-1C1F-9131-53BF-CF8723683747}"/>
              </a:ext>
            </a:extLst>
          </p:cNvPr>
          <p:cNvSpPr txBox="1"/>
          <p:nvPr/>
        </p:nvSpPr>
        <p:spPr>
          <a:xfrm>
            <a:off x="3369402" y="3767798"/>
            <a:ext cx="68491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0B46611-6DFC-B70B-15F2-05958DB47849}"/>
              </a:ext>
            </a:extLst>
          </p:cNvPr>
          <p:cNvSpPr txBox="1"/>
          <p:nvPr/>
        </p:nvSpPr>
        <p:spPr>
          <a:xfrm>
            <a:off x="6055452" y="3767798"/>
            <a:ext cx="68491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0" name="yt_shape_14590"/>
          <p:cNvSpPr txBox="1"/>
          <p:nvPr/>
        </p:nvSpPr>
        <p:spPr>
          <a:xfrm>
            <a:off x="540000" y="900000"/>
            <a:ext cx="221214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射线</a:t>
            </a:r>
          </a:p>
        </p:txBody>
      </p:sp>
      <p:sp>
        <p:nvSpPr>
          <p:cNvPr id="14591" name="yt_shape_14591"/>
          <p:cNvSpPr txBox="1"/>
          <p:nvPr/>
        </p:nvSpPr>
        <p:spPr>
          <a:xfrm>
            <a:off x="540000" y="1399565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手电筒射出的光线可近似地看成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92" name="yt_table_1459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187180"/>
              </p:ext>
            </p:extLst>
          </p:nvPr>
        </p:nvGraphicFramePr>
        <p:xfrm>
          <a:off x="540056" y="1878868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70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0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02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7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曲线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5"/>
                  </a:ext>
                </a:extLst>
              </a:tr>
            </a:tbl>
          </a:graphicData>
        </a:graphic>
      </p:graphicFrame>
      <p:sp>
        <p:nvSpPr>
          <p:cNvPr id="14594" name="yt_shape_14594"/>
          <p:cNvSpPr txBox="1"/>
          <p:nvPr/>
        </p:nvSpPr>
        <p:spPr>
          <a:xfrm>
            <a:off x="540000" y="2405039"/>
            <a:ext cx="43858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不同的射线有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4595" name="yt_shape_14595" title="H_126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5772" y="3036706"/>
            <a:ext cx="1400454" cy="1603008"/>
            <a:chOff x="0" y="0"/>
            <a:chExt cx="1400454" cy="1603008"/>
          </a:xfrm>
        </p:grpSpPr>
        <p:pic>
          <p:nvPicPr>
            <p:cNvPr id="2" name="yt_image_14595">
              <a:extLst>
                <a:ext uri="">
  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00454" cy="1207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97" name="yt_shape_14597" descr="{&quot;rangeId&quot;:0,&quot;IgnoreLineSpacing&quot;:1}"/>
            <p:cNvSpPr txBox="1"/>
            <p:nvPr/>
          </p:nvSpPr>
          <p:spPr>
            <a:xfrm>
              <a:off x="166946" y="12430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pic>
        <p:nvPicPr>
          <p:cNvPr id="4" name="yt_shape_1723549661951">
            <a:extLst>
              <a:ext uri="{FF2B5EF4-FFF2-40B4-BE49-F238E27FC236}">
                <a16:creationId xmlns:a16="http://schemas.microsoft.com/office/drawing/2014/main" id="{97130E84-3325-3BA6-F425-BD533CD80F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9F6F54E-3A60-C3F5-D852-AF975C6E835E}"/>
              </a:ext>
            </a:extLst>
          </p:cNvPr>
          <p:cNvSpPr txBox="1"/>
          <p:nvPr/>
        </p:nvSpPr>
        <p:spPr>
          <a:xfrm>
            <a:off x="57077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D6285A7-A76A-2647-603B-D3FAD02093B9}"/>
              </a:ext>
            </a:extLst>
          </p:cNvPr>
          <p:cNvSpPr txBox="1"/>
          <p:nvPr/>
        </p:nvSpPr>
        <p:spPr>
          <a:xfrm>
            <a:off x="3878989" y="235823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9" name="yt_shape_14599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线段及延长线</a:t>
            </a:r>
          </a:p>
        </p:txBody>
      </p:sp>
      <p:sp>
        <p:nvSpPr>
          <p:cNvPr id="14600" name="yt_shape_14600"/>
          <p:cNvSpPr txBox="1"/>
          <p:nvPr/>
        </p:nvSpPr>
        <p:spPr>
          <a:xfrm>
            <a:off x="540000" y="1399565"/>
            <a:ext cx="64552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下列表示线段的方法中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01" name="yt_table_1460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9465522"/>
              </p:ext>
            </p:extLst>
          </p:nvPr>
        </p:nvGraphicFramePr>
        <p:xfrm>
          <a:off x="540056" y="1878868"/>
          <a:ext cx="11105516" cy="475488"/>
        </p:xfrm>
        <a:graphic>
          <a:graphicData uri="http://schemas.openxmlformats.org/drawingml/2006/table">
            <a:tbl>
              <a:tblPr/>
              <a:tblGrid>
                <a:gridCol w="2903855">
                  <a:extLst>
                    <a:ext uri="{9D8B030D-6E8A-4147-A177-3AD203B41FA5}">
                      <a16:colId xmlns:a16="http://schemas.microsoft.com/office/drawing/2014/main" val="10704"/>
                    </a:ext>
                  </a:extLst>
                </a:gridCol>
                <a:gridCol w="3005455">
                  <a:extLst>
                    <a:ext uri="{9D8B030D-6E8A-4147-A177-3AD203B41FA5}">
                      <a16:colId xmlns:a16="http://schemas.microsoft.com/office/drawing/2014/main" val="10705"/>
                    </a:ext>
                  </a:extLst>
                </a:gridCol>
                <a:gridCol w="3038793">
                  <a:extLst>
                    <a:ext uri="{9D8B030D-6E8A-4147-A177-3AD203B41FA5}">
                      <a16:colId xmlns:a16="http://schemas.microsoft.com/office/drawing/2014/main" val="10706"/>
                    </a:ext>
                  </a:extLst>
                </a:gridCol>
                <a:gridCol w="2157413">
                  <a:extLst>
                    <a:ext uri="{9D8B030D-6E8A-4147-A177-3AD203B41FA5}">
                      <a16:colId xmlns:a16="http://schemas.microsoft.com/office/drawing/2014/main" val="107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段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6"/>
                  </a:ext>
                </a:extLst>
              </a:tr>
            </a:tbl>
          </a:graphicData>
        </a:graphic>
      </p:graphicFrame>
      <p:sp>
        <p:nvSpPr>
          <p:cNvPr id="14603" name="yt_shape_14603"/>
          <p:cNvSpPr txBox="1"/>
          <p:nvPr/>
        </p:nvSpPr>
        <p:spPr>
          <a:xfrm>
            <a:off x="540000" y="2405039"/>
            <a:ext cx="101662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为端点的线段有哪些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共有多少条线段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4604" name="yt_image_14604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809" y="3036706"/>
            <a:ext cx="4032381" cy="28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06" name="yt_shape_14606"/>
          <p:cNvSpPr txBox="1"/>
          <p:nvPr/>
        </p:nvSpPr>
        <p:spPr>
          <a:xfrm>
            <a:off x="540119" y="337203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图中的线段有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aea2a"/>
              </a:rPr>
              <a:t>段</a:t>
            </a:r>
            <a:b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zh-CN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条线段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49662027">
            <a:extLst>
              <a:ext uri="{FF2B5EF4-FFF2-40B4-BE49-F238E27FC236}">
                <a16:creationId xmlns:a16="http://schemas.microsoft.com/office/drawing/2014/main" id="{E98BCF0A-DFEB-A5A2-5528-6209E04C39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975CF69-F621-A97B-4748-42530E145945}"/>
              </a:ext>
            </a:extLst>
          </p:cNvPr>
          <p:cNvSpPr txBox="1"/>
          <p:nvPr/>
        </p:nvSpPr>
        <p:spPr>
          <a:xfrm>
            <a:off x="60125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D542A8-D739-BBEE-D8F3-B15740E677B0}"/>
              </a:ext>
            </a:extLst>
          </p:cNvPr>
          <p:cNvSpPr txBox="1"/>
          <p:nvPr/>
        </p:nvSpPr>
        <p:spPr>
          <a:xfrm>
            <a:off x="450108" y="3325232"/>
            <a:ext cx="106797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图中的线段有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aea2a"/>
              </a:rPr>
              <a:t>段</a:t>
            </a:r>
            <a:b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E467D2-CCE6-79E4-F8FB-78159F3D399E}"/>
              </a:ext>
            </a:extLst>
          </p:cNvPr>
          <p:cNvSpPr txBox="1"/>
          <p:nvPr/>
        </p:nvSpPr>
        <p:spPr>
          <a:xfrm>
            <a:off x="450108" y="3800720"/>
            <a:ext cx="85493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BE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条线段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7" name="yt_shape_14607"/>
          <p:cNvSpPr txBox="1"/>
          <p:nvPr/>
        </p:nvSpPr>
        <p:spPr>
          <a:xfrm>
            <a:off x="540000" y="900000"/>
            <a:ext cx="523220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三线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的理解有误而出错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839A3E-24FD-3C4A-8CCC-B9FABBAF6FDE}"/>
              </a:ext>
            </a:extLst>
          </p:cNvPr>
          <p:cNvSpPr txBox="1"/>
          <p:nvPr/>
        </p:nvSpPr>
        <p:spPr>
          <a:xfrm>
            <a:off x="449989" y="853194"/>
            <a:ext cx="5361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三线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的理解有误而出错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8" name="yt_shape_14608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正确的个数有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延长直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延长射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延长线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5972"/>
              </a:rPr>
              <a:t>3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厘米长的直线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厘米长的射线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厘米长的线段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8806d"/>
              </a:rPr>
              <a:t>射线长度是直线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长度的一半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4610" name="yt_table_1461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485058"/>
              </p:ext>
            </p:extLst>
          </p:nvPr>
        </p:nvGraphicFramePr>
        <p:xfrm>
          <a:off x="540056" y="2802390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0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0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1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C1ED380-B26C-D43F-E8EE-2362EAD1A255}"/>
              </a:ext>
            </a:extLst>
          </p:cNvPr>
          <p:cNvSpPr txBox="1"/>
          <p:nvPr/>
        </p:nvSpPr>
        <p:spPr>
          <a:xfrm>
            <a:off x="5098308" y="853194"/>
            <a:ext cx="40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1609</Words>
  <Application>Microsoft Office PowerPoint</Application>
  <PresentationFormat>宽屏</PresentationFormat>
  <Paragraphs>139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11</cp:revision>
  <dcterms:created xsi:type="dcterms:W3CDTF">2024-08-13T11:38:23Z</dcterms:created>
  <dcterms:modified xsi:type="dcterms:W3CDTF">2024-08-14T06:45:35Z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