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1" r:id="rId6"/>
    <p:sldId id="372" r:id="rId7"/>
    <p:sldId id="373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900000"/>
            <a:ext cx="491641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1" name="yt_table_12981" title="H_147.4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934489"/>
                  </p:ext>
                </p:extLst>
              </p:nvPr>
            </p:nvGraphicFramePr>
            <p:xfrm>
              <a:off x="540056" y="1858606"/>
              <a:ext cx="5397500" cy="1872553"/>
            </p:xfrm>
            <a:graphic>
              <a:graphicData uri="http://schemas.openxmlformats.org/drawingml/2006/table">
                <a:tbl>
                  <a:tblPr/>
                  <a:tblGrid>
                    <a:gridCol w="5397500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81" name="yt_table_12981" descr="{&quot;rangeId&quot;:2,&quot;type&quot;:&quot;Option&quot;}" title="H_147.44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7934489"/>
                  </p:ext>
                </p:extLst>
              </p:nvPr>
            </p:nvGraphicFramePr>
            <p:xfrm>
              <a:off x="540056" y="1858606"/>
              <a:ext cx="5397500" cy="1872553"/>
            </p:xfrm>
            <a:graphic>
              <a:graphicData uri="http://schemas.openxmlformats.org/drawingml/2006/table">
                <a:tbl>
                  <a:tblPr/>
                  <a:tblGrid>
                    <a:gridCol w="5397500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8788" b="-17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是三次二项式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82" name="yt_shape_12982"/>
          <p:cNvSpPr txBox="1"/>
          <p:nvPr/>
        </p:nvSpPr>
        <p:spPr>
          <a:xfrm>
            <a:off x="540000" y="378153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3" name="yt_table_129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438085"/>
              </p:ext>
            </p:extLst>
          </p:nvPr>
        </p:nvGraphicFramePr>
        <p:xfrm>
          <a:off x="540056" y="4260837"/>
          <a:ext cx="4106863" cy="1901952"/>
        </p:xfrm>
        <a:graphic>
          <a:graphicData uri="http://schemas.openxmlformats.org/drawingml/2006/table">
            <a:tbl>
              <a:tblPr/>
              <a:tblGrid>
                <a:gridCol w="41068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ECE7C1-C71E-D954-C65D-85BDF9079AD0}"/>
              </a:ext>
            </a:extLst>
          </p:cNvPr>
          <p:cNvSpPr txBox="1"/>
          <p:nvPr/>
        </p:nvSpPr>
        <p:spPr>
          <a:xfrm>
            <a:off x="44885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74AB1F-54EB-5005-195B-0241827FCF32}"/>
              </a:ext>
            </a:extLst>
          </p:cNvPr>
          <p:cNvSpPr txBox="1"/>
          <p:nvPr/>
        </p:nvSpPr>
        <p:spPr>
          <a:xfrm>
            <a:off x="3878989" y="37347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85" name="yt_shape_12985"/>
              <p:cNvSpPr txBox="1"/>
              <p:nvPr/>
            </p:nvSpPr>
            <p:spPr>
              <a:xfrm>
                <a:off x="540120" y="900000"/>
                <a:ext cx="11492915" cy="1667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某商店在甲批发市场以每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元的价格进了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包茶叶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9b1b"/>
                  </a:rPr>
                  <a:t>又在乙批发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市场以每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的价格进了同样的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包茶叶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如果商家以每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7533"/>
                  </a:rPr>
                  <a:t>元的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价格卖出这种茶叶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卖完后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这家商店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85" name="yt_shape_1298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667251"/>
              </a:xfrm>
              <a:prstGeom prst="rect">
                <a:avLst/>
              </a:prstGeom>
              <a:blipFill>
                <a:blip r:embed="rId2"/>
                <a:stretch>
                  <a:fillRect l="-1645" t="-3297" b="-10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87" name="yt_table_129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669027"/>
              </p:ext>
            </p:extLst>
          </p:nvPr>
        </p:nvGraphicFramePr>
        <p:xfrm>
          <a:off x="540056" y="2618039"/>
          <a:ext cx="60296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盈亏不能确定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C5DB8B1-0224-1BA6-0CF5-0B03D6A234FE}"/>
              </a:ext>
            </a:extLst>
          </p:cNvPr>
          <p:cNvSpPr txBox="1"/>
          <p:nvPr/>
        </p:nvSpPr>
        <p:spPr>
          <a:xfrm>
            <a:off x="6241309" y="207995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91" name="yt_shape_12991"/>
              <p:cNvSpPr txBox="1"/>
              <p:nvPr/>
            </p:nvSpPr>
            <p:spPr>
              <a:xfrm>
                <a:off x="540119" y="900000"/>
                <a:ext cx="11492915" cy="35833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6f2a,isEnd"/>
                  </a:rPr>
                  <a:t>的取值无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按一定规律排列的一列数依次为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16db,isEnd"/>
                  </a:rPr>
                  <a:t>按此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规律排列下去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这列数中的第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91" name="yt_shape_12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83353"/>
              </a:xfrm>
              <a:prstGeom prst="rect">
                <a:avLst/>
              </a:prstGeom>
              <a:blipFill>
                <a:blip r:embed="rId2"/>
                <a:stretch>
                  <a:fillRect l="-1645" t="-1533" b="-2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96BEF3-DEDF-6DF3-020E-6179BA45649E}"/>
              </a:ext>
            </a:extLst>
          </p:cNvPr>
          <p:cNvSpPr txBox="1"/>
          <p:nvPr/>
        </p:nvSpPr>
        <p:spPr>
          <a:xfrm>
            <a:off x="640323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21B9D7-E7C8-F72F-23E6-D21F84E553C1}"/>
                  </a:ext>
                </a:extLst>
              </p:cNvPr>
              <p:cNvSpPr txBox="1"/>
              <p:nvPr/>
            </p:nvSpPr>
            <p:spPr>
              <a:xfrm>
                <a:off x="2861521" y="2132856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21B9D7-E7C8-F72F-23E6-D21F84E55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521" y="2132856"/>
                <a:ext cx="661099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266BE0-0B40-0D69-0921-D7A55D8A1172}"/>
                  </a:ext>
                </a:extLst>
              </p:cNvPr>
              <p:cNvSpPr txBox="1"/>
              <p:nvPr/>
            </p:nvSpPr>
            <p:spPr>
              <a:xfrm>
                <a:off x="5984133" y="3501008"/>
                <a:ext cx="918274" cy="793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29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266BE0-0B40-0D69-0921-D7A55D8A1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133" y="3501008"/>
                <a:ext cx="918274" cy="7931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5" name="yt_shape_1299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某公园里一块草坪的形状如图中的阴影部分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用整式表示草坪的面积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4b56"/>
              </a:rPr>
              <a:t>a</a:t>
            </a:r>
            <a:b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pic>
        <p:nvPicPr>
          <p:cNvPr id="12999" name="yt_image_12999" title="H_114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0982" y="2852936"/>
            <a:ext cx="2150899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1" name="yt_shape_13001"/>
          <p:cNvSpPr txBox="1"/>
          <p:nvPr/>
        </p:nvSpPr>
        <p:spPr>
          <a:xfrm>
            <a:off x="540000" y="3573016"/>
            <a:ext cx="682039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阴影部分的面积为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0C319D-5687-2C6F-74FE-84F7C846FA05}"/>
              </a:ext>
            </a:extLst>
          </p:cNvPr>
          <p:cNvSpPr txBox="1"/>
          <p:nvPr/>
        </p:nvSpPr>
        <p:spPr>
          <a:xfrm>
            <a:off x="450108" y="2279658"/>
            <a:ext cx="97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b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C126DB-3D98-DFF0-1789-2D131096F1BA}"/>
              </a:ext>
            </a:extLst>
          </p:cNvPr>
          <p:cNvSpPr txBox="1"/>
          <p:nvPr/>
        </p:nvSpPr>
        <p:spPr>
          <a:xfrm>
            <a:off x="450108" y="2755146"/>
            <a:ext cx="247754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spc="375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0</a:t>
            </a:r>
            <a:r>
              <a:rPr lang="en-US" altLang="zh-CN" sz="2400" i="1" spc="375" dirty="0">
                <a:solidFill>
                  <a:srgbClr val="FF0000"/>
                </a:solidFill>
                <a:latin typeface="Times New Roman" pitchFamily="24"/>
                <a:ea typeface="宋体" pitchFamily="24"/>
                <a:sym typeface="_⨹_1_e4b56"/>
              </a:rPr>
              <a:t>a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9AD48B-46B0-C188-6A6C-142524779605}"/>
              </a:ext>
            </a:extLst>
          </p:cNvPr>
          <p:cNvSpPr txBox="1"/>
          <p:nvPr/>
        </p:nvSpPr>
        <p:spPr>
          <a:xfrm>
            <a:off x="449989" y="4001698"/>
            <a:ext cx="69345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5CCCEF-2FA4-26A6-1D86-1B6827C0B9C1}"/>
              </a:ext>
            </a:extLst>
          </p:cNvPr>
          <p:cNvSpPr txBox="1"/>
          <p:nvPr/>
        </p:nvSpPr>
        <p:spPr>
          <a:xfrm>
            <a:off x="449989" y="4477186"/>
            <a:ext cx="417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" name="yt_shape_13006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对于三位自然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各位数字都不为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343cf"/>
              </a:rPr>
              <a:t>且百位数字与十位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数字之和恰好能被个位数字整除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则称这个自然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0e569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a7bb0"/>
              </a:rPr>
              <a:t>开心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开心数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都不为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454CE5-08B3-55BE-9C59-4E602868ED9F}"/>
              </a:ext>
            </a:extLst>
          </p:cNvPr>
          <p:cNvSpPr txBox="1"/>
          <p:nvPr/>
        </p:nvSpPr>
        <p:spPr>
          <a:xfrm>
            <a:off x="450108" y="3230634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A45D1C-DC44-99F7-22C2-92DDC964D775}"/>
              </a:ext>
            </a:extLst>
          </p:cNvPr>
          <p:cNvSpPr txBox="1"/>
          <p:nvPr/>
        </p:nvSpPr>
        <p:spPr>
          <a:xfrm>
            <a:off x="450108" y="37061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1FC95E-152B-A8C7-B088-139AD44FD344}"/>
              </a:ext>
            </a:extLst>
          </p:cNvPr>
          <p:cNvSpPr txBox="1"/>
          <p:nvPr/>
        </p:nvSpPr>
        <p:spPr>
          <a:xfrm>
            <a:off x="450108" y="4181610"/>
            <a:ext cx="42722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676C69-538D-BC88-29C7-DC169338C1D1}"/>
              </a:ext>
            </a:extLst>
          </p:cNvPr>
          <p:cNvSpPr txBox="1"/>
          <p:nvPr/>
        </p:nvSpPr>
        <p:spPr>
          <a:xfrm>
            <a:off x="450108" y="465709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CE7597-5946-77D3-6D96-1682DBA44B86}"/>
              </a:ext>
            </a:extLst>
          </p:cNvPr>
          <p:cNvSpPr txBox="1"/>
          <p:nvPr/>
        </p:nvSpPr>
        <p:spPr>
          <a:xfrm>
            <a:off x="450108" y="5132586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都不为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6BA5FD-7A18-C2BF-C586-BD61D9BC334F}"/>
              </a:ext>
            </a:extLst>
          </p:cNvPr>
          <p:cNvSpPr txBox="1"/>
          <p:nvPr/>
        </p:nvSpPr>
        <p:spPr>
          <a:xfrm>
            <a:off x="450108" y="5608074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9" name="yt_shape_13009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求满足百位数字比十位数字大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开心数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的十位数字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百位数字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1e99e"/>
              </a:rPr>
              <a:t>是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所以满足条件的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所以满足条件的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满足条件的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开心数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283F26-3899-2C35-B65F-D062043597E4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的十位数字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百位数字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e99e"/>
              </a:rPr>
              <a:t>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EED2DA-46C1-489F-D547-982A891EA01E}"/>
              </a:ext>
            </a:extLst>
          </p:cNvPr>
          <p:cNvSpPr txBox="1"/>
          <p:nvPr/>
        </p:nvSpPr>
        <p:spPr>
          <a:xfrm>
            <a:off x="450108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B4F4C5-9B0D-6676-2451-A809D25A6819}"/>
              </a:ext>
            </a:extLst>
          </p:cNvPr>
          <p:cNvSpPr txBox="1"/>
          <p:nvPr/>
        </p:nvSpPr>
        <p:spPr>
          <a:xfrm>
            <a:off x="450108" y="2279658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B2487-51DE-D676-13DE-1FE2B3E5DBB2}"/>
              </a:ext>
            </a:extLst>
          </p:cNvPr>
          <p:cNvSpPr txBox="1"/>
          <p:nvPr/>
        </p:nvSpPr>
        <p:spPr>
          <a:xfrm>
            <a:off x="450108" y="2755146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698E15-C86E-6A37-6C1E-4576CBC2A309}"/>
              </a:ext>
            </a:extLst>
          </p:cNvPr>
          <p:cNvSpPr txBox="1"/>
          <p:nvPr/>
        </p:nvSpPr>
        <p:spPr>
          <a:xfrm>
            <a:off x="450108" y="32306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7C951D-A972-11F7-2591-E41D89180556}"/>
              </a:ext>
            </a:extLst>
          </p:cNvPr>
          <p:cNvSpPr txBox="1"/>
          <p:nvPr/>
        </p:nvSpPr>
        <p:spPr>
          <a:xfrm>
            <a:off x="450108" y="3706122"/>
            <a:ext cx="6417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所以满足条件的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784178-E606-7356-6511-3C014A6C7E2E}"/>
              </a:ext>
            </a:extLst>
          </p:cNvPr>
          <p:cNvSpPr txBox="1"/>
          <p:nvPr/>
        </p:nvSpPr>
        <p:spPr>
          <a:xfrm>
            <a:off x="450108" y="4181610"/>
            <a:ext cx="35596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FE14B8-EC73-5D8A-902A-C926AA032894}"/>
              </a:ext>
            </a:extLst>
          </p:cNvPr>
          <p:cNvSpPr txBox="1"/>
          <p:nvPr/>
        </p:nvSpPr>
        <p:spPr>
          <a:xfrm>
            <a:off x="450108" y="4657098"/>
            <a:ext cx="2759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2CC6B07-E372-DC01-04AD-15F5103B595E}"/>
              </a:ext>
            </a:extLst>
          </p:cNvPr>
          <p:cNvSpPr txBox="1"/>
          <p:nvPr/>
        </p:nvSpPr>
        <p:spPr>
          <a:xfrm>
            <a:off x="450108" y="513258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所以满足条件的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36F1D6-647E-F3E0-FB4B-E01203C0A082}"/>
              </a:ext>
            </a:extLst>
          </p:cNvPr>
          <p:cNvSpPr txBox="1"/>
          <p:nvPr/>
        </p:nvSpPr>
        <p:spPr>
          <a:xfrm>
            <a:off x="450108" y="5608074"/>
            <a:ext cx="870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满足条件的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开心数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1191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2024-08-14T03:04:14Z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