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8" r:id="rId5"/>
    <p:sldId id="369" r:id="rId6"/>
    <p:sldId id="372" r:id="rId7"/>
    <p:sldId id="374" r:id="rId8"/>
    <p:sldId id="379" r:id="rId9"/>
    <p:sldId id="380" r:id="rId10"/>
    <p:sldId id="381" r:id="rId11"/>
    <p:sldId id="384" r:id="rId12"/>
    <p:sldId id="385" r:id="rId13"/>
    <p:sldId id="386" r:id="rId14"/>
    <p:sldId id="388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5" name="yt_shape_13805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806" name="yt_image_13806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8" name="yt_shape_13808"/>
          <p:cNvSpPr txBox="1"/>
          <p:nvPr/>
        </p:nvSpPr>
        <p:spPr>
          <a:xfrm>
            <a:off x="540119" y="1911566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解决配套问题时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关键是明确配套的物品之间的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545be,isEnd"/>
              </a:rPr>
              <a:t>它是列方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程的依据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解决工程问题时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常把总工作量看作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工作量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人均效率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的关系考虑问题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204A0C-D94A-5AEE-34A3-BF7F4707AD4A}"/>
              </a:ext>
            </a:extLst>
          </p:cNvPr>
          <p:cNvSpPr txBox="1"/>
          <p:nvPr/>
        </p:nvSpPr>
        <p:spPr>
          <a:xfrm>
            <a:off x="8035182" y="1864760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数量关系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7144D6-5794-02C2-E018-3D3FCD7390E8}"/>
              </a:ext>
            </a:extLst>
          </p:cNvPr>
          <p:cNvSpPr txBox="1"/>
          <p:nvPr/>
        </p:nvSpPr>
        <p:spPr>
          <a:xfrm>
            <a:off x="6012708" y="281573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E7BC78-896D-25BD-E8B6-91D70EE642ED}"/>
              </a:ext>
            </a:extLst>
          </p:cNvPr>
          <p:cNvSpPr txBox="1"/>
          <p:nvPr/>
        </p:nvSpPr>
        <p:spPr>
          <a:xfrm>
            <a:off x="11041907" y="2815736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0f2db"/>
              </a:rPr>
              <a:t>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EB035D-455F-9DAD-77F3-6529509AB19B}"/>
              </a:ext>
            </a:extLst>
          </p:cNvPr>
          <p:cNvSpPr txBox="1"/>
          <p:nvPr/>
        </p:nvSpPr>
        <p:spPr>
          <a:xfrm>
            <a:off x="450108" y="3291224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0B0E15-0420-8E98-491E-7B3F0442D98A}"/>
              </a:ext>
            </a:extLst>
          </p:cNvPr>
          <p:cNvSpPr txBox="1"/>
          <p:nvPr/>
        </p:nvSpPr>
        <p:spPr>
          <a:xfrm>
            <a:off x="1669308" y="3291224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时间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4" name="yt_shape_1385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东方红机械厂加工车间有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平均每人每天加工大齿轮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个或小齿轮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8790"/>
              </a:rPr>
              <a:t>15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个大齿轮与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个小齿轮配成一套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5bce5"/>
              </a:rPr>
              <a:t>问一天最多可以生产多少套这样成套的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名工人加工大齿轮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则加工小齿轮的人数为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故需要安排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人加工大齿轮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人加工小齿轮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5_563c6"/>
              </a:rPr>
              <a:t>才能使每天加工的大、小齿轮刚好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配套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一天最多可以生产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套这样成套的产品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7EDE77-C4E2-377B-B735-98D35F4D76D8}"/>
              </a:ext>
            </a:extLst>
          </p:cNvPr>
          <p:cNvSpPr txBox="1"/>
          <p:nvPr/>
        </p:nvSpPr>
        <p:spPr>
          <a:xfrm>
            <a:off x="450108" y="2279658"/>
            <a:ext cx="9632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名工人加工大齿轮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则加工小齿轮的人数为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EFB956-6576-83F0-D094-ACE4AFD1F799}"/>
              </a:ext>
            </a:extLst>
          </p:cNvPr>
          <p:cNvSpPr txBox="1"/>
          <p:nvPr/>
        </p:nvSpPr>
        <p:spPr>
          <a:xfrm>
            <a:off x="450108" y="2755146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A2238E-4D79-A01B-346E-A6FCC0D8D9EE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0D3916-09D2-CB8B-A891-233A74A6AE72}"/>
              </a:ext>
            </a:extLst>
          </p:cNvPr>
          <p:cNvSpPr txBox="1"/>
          <p:nvPr/>
        </p:nvSpPr>
        <p:spPr>
          <a:xfrm>
            <a:off x="450108" y="3706122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EC6DB1-F232-377E-19BD-B44CBC390C29}"/>
              </a:ext>
            </a:extLst>
          </p:cNvPr>
          <p:cNvSpPr txBox="1"/>
          <p:nvPr/>
        </p:nvSpPr>
        <p:spPr>
          <a:xfrm>
            <a:off x="450108" y="418161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故需要安排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人加工大齿轮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人加工小齿轮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5_563c6"/>
              </a:rPr>
              <a:t>才能使每天加工的大、小齿轮刚好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D1DFE0-E021-CEE4-A24A-EFBC79A42E43}"/>
              </a:ext>
            </a:extLst>
          </p:cNvPr>
          <p:cNvSpPr txBox="1"/>
          <p:nvPr/>
        </p:nvSpPr>
        <p:spPr>
          <a:xfrm>
            <a:off x="450108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配套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85ED1E-CE68-D06B-7F64-DF2B66CC5542}"/>
              </a:ext>
            </a:extLst>
          </p:cNvPr>
          <p:cNvSpPr txBox="1"/>
          <p:nvPr/>
        </p:nvSpPr>
        <p:spPr>
          <a:xfrm>
            <a:off x="450108" y="513258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25859E-1100-9748-24E0-FB99CF23528B}"/>
              </a:ext>
            </a:extLst>
          </p:cNvPr>
          <p:cNvSpPr txBox="1"/>
          <p:nvPr/>
        </p:nvSpPr>
        <p:spPr>
          <a:xfrm>
            <a:off x="450108" y="5608074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一天最多可以生产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套这样成套的产品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58" name="yt_shape_13858"/>
              <p:cNvSpPr txBox="1"/>
              <p:nvPr/>
            </p:nvSpPr>
            <p:spPr>
              <a:xfrm>
                <a:off x="540119" y="900000"/>
                <a:ext cx="11492915" cy="35082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陕西省中考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星期天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妈妈做饭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小峰和爸爸进行一次家庭卫生大扫除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c5d5"/>
                  </a:rPr>
                  <a:t>根据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这次大扫除的任务量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若小峰单独完成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若爸爸单独完成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a999"/>
                  </a:rPr>
                  <a:t>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峰先单独打扫了一段时间后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去参加篮球训练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7fa75"/>
                  </a:rPr>
                  <a:t>接着由爸爸单独完成了剩余的打扫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小峰和爸爸这次一共打扫了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求这次小峰打扫了多长时间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设这次小峰打扫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则爸爸打扫了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这次小峰打扫了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58" name="yt_shape_13858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8204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50CD91-BA6A-6728-FA67-E90704C17A0F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11505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设这次小峰打扫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了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则爸爸打扫了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}">
                <a:extLst>
                  <a:ext uri="{FF2B5EF4-FFF2-40B4-BE49-F238E27FC236}">
                    <a16:creationId xmlns:a16="http://schemas.microsoft.com/office/drawing/2014/main" id="{EE50CD91-BA6A-6728-FA67-E90704C17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1150536" cy="766077"/>
              </a:xfrm>
              <a:prstGeom prst="rect">
                <a:avLst/>
              </a:prstGeom>
              <a:blipFill>
                <a:blip r:embed="rId3"/>
                <a:stretch>
                  <a:fillRect l="-875" r="-8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8109330-5940-3B9F-6DA5-FB64220C222D}"/>
              </a:ext>
            </a:extLst>
          </p:cNvPr>
          <p:cNvSpPr txBox="1"/>
          <p:nvPr/>
        </p:nvSpPr>
        <p:spPr>
          <a:xfrm>
            <a:off x="450108" y="3427611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A0E39E-7317-BF31-2EEB-BE304E70B908}"/>
              </a:ext>
            </a:extLst>
          </p:cNvPr>
          <p:cNvSpPr txBox="1"/>
          <p:nvPr/>
        </p:nvSpPr>
        <p:spPr>
          <a:xfrm>
            <a:off x="450108" y="3903099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这次小峰打扫了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4" name="yt_shape_13864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63" name="yt_image_13863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6" name="yt_shape_13866"/>
          <p:cNvSpPr txBox="1"/>
          <p:nvPr/>
        </p:nvSpPr>
        <p:spPr>
          <a:xfrm>
            <a:off x="540120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黔西南州期末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在某新区的建设中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4e76"/>
              </a:rPr>
              <a:t>吨物资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从某地运往甲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小两种货车共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辆恰好能一次性运完这批物资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28a9"/>
              </a:rPr>
              <a:t>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小货车的载重量分别为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乙两地的运费如下表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867" name="yt_table_1386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087742"/>
              </p:ext>
            </p:extLst>
          </p:nvPr>
        </p:nvGraphicFramePr>
        <p:xfrm>
          <a:off x="540000" y="3189513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11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21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小货车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9" name="yt_shape_13869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小货车各用了多少辆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设需大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车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则需小车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259e1"/>
              </a:rPr>
              <a:t>）＝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大、小货车各需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如果安排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辆货车前往甲地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其余货车前往乙地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设前往甲地的大货车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23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的代数式表示运往甲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乙两地的总运费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68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10440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2E2858-F280-BC6C-F399-9C27A99F8664}"/>
              </a:ext>
            </a:extLst>
          </p:cNvPr>
          <p:cNvSpPr txBox="1"/>
          <p:nvPr/>
        </p:nvSpPr>
        <p:spPr>
          <a:xfrm>
            <a:off x="450108" y="1328682"/>
            <a:ext cx="11006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设需大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车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则需小车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259e1"/>
              </a:rPr>
              <a:t>）＝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930BA8-FA94-56BF-1804-5CF9C5CFD3DB}"/>
              </a:ext>
            </a:extLst>
          </p:cNvPr>
          <p:cNvSpPr txBox="1"/>
          <p:nvPr/>
        </p:nvSpPr>
        <p:spPr>
          <a:xfrm>
            <a:off x="450108" y="180417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569003-2595-1892-CEBD-BF7669075642}"/>
              </a:ext>
            </a:extLst>
          </p:cNvPr>
          <p:cNvSpPr txBox="1"/>
          <p:nvPr/>
        </p:nvSpPr>
        <p:spPr>
          <a:xfrm>
            <a:off x="450108" y="2279658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566D0B-8860-DCCF-CA7F-079D928F2157}"/>
              </a:ext>
            </a:extLst>
          </p:cNvPr>
          <p:cNvSpPr txBox="1"/>
          <p:nvPr/>
        </p:nvSpPr>
        <p:spPr>
          <a:xfrm>
            <a:off x="450108" y="275514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D999DBA-0355-528B-6B77-8A32A7E922E1}"/>
              </a:ext>
            </a:extLst>
          </p:cNvPr>
          <p:cNvSpPr txBox="1"/>
          <p:nvPr/>
        </p:nvSpPr>
        <p:spPr>
          <a:xfrm>
            <a:off x="450108" y="323063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大、小货车各需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BEE201-C556-E3F2-EDC5-6E6A48D84901}"/>
              </a:ext>
            </a:extLst>
          </p:cNvPr>
          <p:cNvSpPr txBox="1"/>
          <p:nvPr/>
        </p:nvSpPr>
        <p:spPr>
          <a:xfrm>
            <a:off x="450108" y="4657098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6DFB0D-1DB6-49F6-9B75-6885495213E8}"/>
              </a:ext>
            </a:extLst>
          </p:cNvPr>
          <p:cNvSpPr txBox="1"/>
          <p:nvPr/>
        </p:nvSpPr>
        <p:spPr>
          <a:xfrm>
            <a:off x="450108" y="5132586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93EB8D-822B-2515-DAAD-7D42C78B0F14}"/>
              </a:ext>
            </a:extLst>
          </p:cNvPr>
          <p:cNvSpPr txBox="1"/>
          <p:nvPr/>
        </p:nvSpPr>
        <p:spPr>
          <a:xfrm>
            <a:off x="450108" y="5608074"/>
            <a:ext cx="225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3" name="yt_shape_1387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若运往甲地的物资为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3b88"/>
              </a:rPr>
              <a:t>请求出安排运往甲地的大货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车有多少辆及运往甲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乙两地的总运费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安排前往甲地的大货车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总运费为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E8329D-7554-422C-B298-9AC8F4EED263}"/>
              </a:ext>
            </a:extLst>
          </p:cNvPr>
          <p:cNvSpPr txBox="1"/>
          <p:nvPr/>
        </p:nvSpPr>
        <p:spPr>
          <a:xfrm>
            <a:off x="450108" y="1804170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DF6748-1C3B-31FB-F833-5E7A7A8660A9}"/>
              </a:ext>
            </a:extLst>
          </p:cNvPr>
          <p:cNvSpPr txBox="1"/>
          <p:nvPr/>
        </p:nvSpPr>
        <p:spPr>
          <a:xfrm>
            <a:off x="450108" y="2279658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5D1826-C61A-45B1-0AA9-BEECAAA12D07}"/>
              </a:ext>
            </a:extLst>
          </p:cNvPr>
          <p:cNvSpPr txBox="1"/>
          <p:nvPr/>
        </p:nvSpPr>
        <p:spPr>
          <a:xfrm>
            <a:off x="450108" y="2755146"/>
            <a:ext cx="7380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2BD829-A50F-AE66-08BE-AF769AE57DA8}"/>
              </a:ext>
            </a:extLst>
          </p:cNvPr>
          <p:cNvSpPr txBox="1"/>
          <p:nvPr/>
        </p:nvSpPr>
        <p:spPr>
          <a:xfrm>
            <a:off x="450108" y="3230634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安排前往甲地的大货车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总运费为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1" name="yt_shape_13811"/>
          <p:cNvSpPr txBox="1"/>
          <p:nvPr/>
        </p:nvSpPr>
        <p:spPr>
          <a:xfrm>
            <a:off x="4722120" y="900000"/>
            <a:ext cx="2814040" cy="2971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3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810" name="yt_image_13810" title="H_25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120" y="973974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3" name="yt_shape_13813"/>
          <p:cNvSpPr txBox="1"/>
          <p:nvPr/>
        </p:nvSpPr>
        <p:spPr>
          <a:xfrm>
            <a:off x="540119" y="1353857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某童车厂生产由一个车身和三个车轮组成的童车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13f"/>
              </a:rPr>
              <a:t>每名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工人每个星期可生产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个车身或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个车轮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问如何安排这些工人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7e72"/>
              </a:rPr>
              <a:t>使得他们每个星期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生产的车身和车轮配套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排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名工人生产车身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名工人生产车轮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1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应安排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名工人生产车身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名工人生产车轮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18" name="yt_shape_13818"/>
              <p:cNvSpPr txBox="1"/>
              <p:nvPr/>
            </p:nvSpPr>
            <p:spPr>
              <a:xfrm>
                <a:off x="540119" y="900000"/>
                <a:ext cx="11492915" cy="39916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检查一处住宅区的自来水管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0696"/>
                  </a:rPr>
                  <a:t>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天先由甲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乙两人合作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但乙中途离开了一段时间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2666"/>
                  </a:rPr>
                  <a:t>剩下的部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丙合作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天恰好完成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问乙中途离开了几天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设乙中途离开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了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天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乙中途离开了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天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818" name="yt_shape_13818" descr="{&quot;rangeId&quot;:4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991606"/>
              </a:xfrm>
              <a:prstGeom prst="rect">
                <a:avLst/>
              </a:prstGeom>
              <a:blipFill>
                <a:blip r:embed="rId2"/>
                <a:stretch>
                  <a:fillRect l="-1701" t="-1376" r="-439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6" name="yt_shape_13826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25" name="yt_image_138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8" name="yt_shape_13828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产品配套问题</a:t>
            </a:r>
          </a:p>
        </p:txBody>
      </p:sp>
      <p:sp>
        <p:nvSpPr>
          <p:cNvPr id="13829" name="yt_shape_13829"/>
          <p:cNvSpPr txBox="1"/>
          <p:nvPr/>
        </p:nvSpPr>
        <p:spPr>
          <a:xfrm>
            <a:off x="540119" y="21028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的木料制作桌子和椅子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张桌子需要配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把椅子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0073,isEnd"/>
              </a:rPr>
              <a:t>的木料可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张桌子或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把椅子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要使制作的桌子和椅子刚好配套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的木料做桌子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e0c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81334">
            <a:extLst>
              <a:ext uri="{FF2B5EF4-FFF2-40B4-BE49-F238E27FC236}">
                <a16:creationId xmlns:a16="http://schemas.microsoft.com/office/drawing/2014/main" id="{D0830B18-A17B-74A7-07A6-73CC3947B1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972D07-5179-AE1A-32C5-F41FBEB0BBE8}"/>
              </a:ext>
            </a:extLst>
          </p:cNvPr>
          <p:cNvSpPr txBox="1"/>
          <p:nvPr/>
        </p:nvSpPr>
        <p:spPr>
          <a:xfrm>
            <a:off x="2278908" y="3007032"/>
            <a:ext cx="29151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1" name="yt_shape_13831"/>
          <p:cNvSpPr txBox="1"/>
          <p:nvPr/>
        </p:nvSpPr>
        <p:spPr>
          <a:xfrm>
            <a:off x="540000" y="2496031"/>
            <a:ext cx="815607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张制盒身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张制盒底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张制盒身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张制盒底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可以正好制成整套罐头盒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7436E1-9173-6F6B-96C5-848EF8C1C66A}"/>
              </a:ext>
            </a:extLst>
          </p:cNvPr>
          <p:cNvSpPr txBox="1"/>
          <p:nvPr/>
        </p:nvSpPr>
        <p:spPr>
          <a:xfrm>
            <a:off x="449989" y="2449225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张制盒身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张制盒底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D5A4AF-130D-4E11-2119-F55FC8F16994}"/>
              </a:ext>
            </a:extLst>
          </p:cNvPr>
          <p:cNvSpPr txBox="1"/>
          <p:nvPr/>
        </p:nvSpPr>
        <p:spPr>
          <a:xfrm>
            <a:off x="449989" y="2924713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238176-4D8D-B912-2FCC-FB0F70684F0B}"/>
              </a:ext>
            </a:extLst>
          </p:cNvPr>
          <p:cNvSpPr txBox="1"/>
          <p:nvPr/>
        </p:nvSpPr>
        <p:spPr>
          <a:xfrm>
            <a:off x="449989" y="3400201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A1B5EE-02EF-51BB-C8FF-BDA03E22A992}"/>
              </a:ext>
            </a:extLst>
          </p:cNvPr>
          <p:cNvSpPr txBox="1"/>
          <p:nvPr/>
        </p:nvSpPr>
        <p:spPr>
          <a:xfrm>
            <a:off x="449989" y="3875689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5D0342-620D-5703-57C8-50669E5B0F16}"/>
              </a:ext>
            </a:extLst>
          </p:cNvPr>
          <p:cNvSpPr txBox="1"/>
          <p:nvPr/>
        </p:nvSpPr>
        <p:spPr>
          <a:xfrm>
            <a:off x="449989" y="4351177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张制盒身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张制盒底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可以正好制成整套罐头盒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830" name="yt_shape_13830"/>
          <p:cNvSpPr txBox="1"/>
          <p:nvPr/>
        </p:nvSpPr>
        <p:spPr>
          <a:xfrm>
            <a:off x="540119" y="1064591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用白铁皮做罐头盒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每张铁片可制盒身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个或制盒底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5350"/>
              </a:rPr>
              <a:t>一个盒身与两个盒底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配成一套罐头盒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张白铁皮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用多少张制盒身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多少张制盒底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4399"/>
              </a:rPr>
              <a:t>可以正好制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成整套罐头盒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4" name="yt_shape_13834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工程问题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35" name="yt_shape_13835"/>
              <p:cNvSpPr txBox="1"/>
              <p:nvPr/>
            </p:nvSpPr>
            <p:spPr>
              <a:xfrm>
                <a:off x="540119" y="1399565"/>
                <a:ext cx="11111999" cy="1086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一件工作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甲单独做需要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乙单独做需要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a379a,isEnd"/>
                  </a:rPr>
                  <a:t>乙合作需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5" name="yt_shape_138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086003"/>
              </a:xfrm>
              <a:prstGeom prst="rect">
                <a:avLst/>
              </a:prstGeom>
              <a:blipFill>
                <a:blip r:embed="rId2"/>
                <a:stretch>
                  <a:fillRect l="-1701" t="-5056" r="-1098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37" name="yt_shape_13837"/>
          <p:cNvSpPr txBox="1"/>
          <p:nvPr/>
        </p:nvSpPr>
        <p:spPr>
          <a:xfrm>
            <a:off x="540119" y="253635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一个道路工程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甲队单独施工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乙队单独施工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eb49"/>
              </a:rPr>
              <a:t>、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乙两队共同施工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因甲另有任务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剩下的工程由乙队完成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27f5"/>
              </a:rPr>
              <a:t>则乙队还需几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天才能完成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38" name="yt_shape_13838"/>
              <p:cNvSpPr txBox="1"/>
              <p:nvPr/>
            </p:nvSpPr>
            <p:spPr>
              <a:xfrm>
                <a:off x="540000" y="3959443"/>
                <a:ext cx="5772414" cy="1121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设乙队还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天才能完成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38" name="yt_shape_13838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9443"/>
                <a:ext cx="5772414" cy="1121397"/>
              </a:xfrm>
              <a:prstGeom prst="rect">
                <a:avLst/>
              </a:prstGeom>
              <a:blipFill>
                <a:blip r:embed="rId3"/>
                <a:stretch>
                  <a:fillRect l="-3273" t="-4918" r="-22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40" name="yt_shape_13840"/>
          <p:cNvSpPr txBox="1"/>
          <p:nvPr/>
        </p:nvSpPr>
        <p:spPr>
          <a:xfrm>
            <a:off x="540000" y="5131628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41" name="yt_shape_13841"/>
          <p:cNvSpPr txBox="1"/>
          <p:nvPr/>
        </p:nvSpPr>
        <p:spPr>
          <a:xfrm>
            <a:off x="540000" y="5610931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乙队还需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天才能完成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581408">
            <a:extLst>
              <a:ext uri="{FF2B5EF4-FFF2-40B4-BE49-F238E27FC236}">
                <a16:creationId xmlns:a16="http://schemas.microsoft.com/office/drawing/2014/main" id="{F3524D58-105F-3ECA-2541-7683C8B17E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D6F876-4DA2-A751-F747-018AB405973B}"/>
                  </a:ext>
                </a:extLst>
              </p:cNvPr>
              <p:cNvSpPr txBox="1"/>
              <p:nvPr/>
            </p:nvSpPr>
            <p:spPr>
              <a:xfrm>
                <a:off x="4690321" y="1700808"/>
                <a:ext cx="1904111" cy="6936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D6F876-4DA2-A751-F747-018AB4059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321" y="1700808"/>
                <a:ext cx="1904111" cy="693624"/>
              </a:xfrm>
              <a:prstGeom prst="rect">
                <a:avLst/>
              </a:prstGeom>
              <a:blipFill>
                <a:blip r:embed="rId5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D460F30-231A-5C58-4383-B1C038E5FE09}"/>
              </a:ext>
            </a:extLst>
          </p:cNvPr>
          <p:cNvSpPr txBox="1"/>
          <p:nvPr/>
        </p:nvSpPr>
        <p:spPr>
          <a:xfrm>
            <a:off x="8168532" y="1828247"/>
            <a:ext cx="637286" cy="6936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FA83E7-2D61-FDE5-20F1-29A3CCD19028}"/>
              </a:ext>
            </a:extLst>
          </p:cNvPr>
          <p:cNvSpPr txBox="1"/>
          <p:nvPr/>
        </p:nvSpPr>
        <p:spPr>
          <a:xfrm>
            <a:off x="449989" y="3912637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设乙队还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天才能完成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9D936D4-E5FB-8905-034D-E2A7AD74C451}"/>
                  </a:ext>
                </a:extLst>
              </p:cNvPr>
              <p:cNvSpPr txBox="1"/>
              <p:nvPr/>
            </p:nvSpPr>
            <p:spPr>
              <a:xfrm>
                <a:off x="449989" y="4388125"/>
                <a:ext cx="3377311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C9D936D4-E5FB-8905-034D-E2A7AD74C4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8125"/>
                <a:ext cx="3377311" cy="728676"/>
              </a:xfrm>
              <a:prstGeom prst="rect">
                <a:avLst/>
              </a:prstGeom>
              <a:blipFill>
                <a:blip r:embed="rId6"/>
                <a:stretch>
                  <a:fillRect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BD1665E-0862-C59D-1002-542B9B24825A}"/>
              </a:ext>
            </a:extLst>
          </p:cNvPr>
          <p:cNvSpPr txBox="1"/>
          <p:nvPr/>
        </p:nvSpPr>
        <p:spPr>
          <a:xfrm>
            <a:off x="449989" y="5084822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DB0CA3-5DA7-6622-51D4-E0EC3A09108A}"/>
              </a:ext>
            </a:extLst>
          </p:cNvPr>
          <p:cNvSpPr txBox="1"/>
          <p:nvPr/>
        </p:nvSpPr>
        <p:spPr>
          <a:xfrm>
            <a:off x="449989" y="5564125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乙队还需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天才能完成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2" name="yt_shape_13842"/>
          <p:cNvSpPr txBox="1"/>
          <p:nvPr/>
        </p:nvSpPr>
        <p:spPr>
          <a:xfrm>
            <a:off x="540000" y="900000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理解题意有误导致错误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A10748-89D8-4E50-4E69-75807F3D0A7E}"/>
              </a:ext>
            </a:extLst>
          </p:cNvPr>
          <p:cNvSpPr txBox="1"/>
          <p:nvPr/>
        </p:nvSpPr>
        <p:spPr>
          <a:xfrm>
            <a:off x="449989" y="853194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理解题意有误导致错误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43" name="yt_shape_13843"/>
              <p:cNvSpPr txBox="1"/>
              <p:nvPr/>
            </p:nvSpPr>
            <p:spPr>
              <a:xfrm>
                <a:off x="540119" y="900000"/>
                <a:ext cx="11492915" cy="13384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某单位男同志比总人数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且男同志比女同志人数少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8390,isEnd"/>
                  </a:rPr>
                  <a:t>若设男同志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43" name="yt_shape_138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338443"/>
              </a:xfrm>
              <a:prstGeom prst="rect">
                <a:avLst/>
              </a:prstGeom>
              <a:blipFill>
                <a:blip r:embed="rId2"/>
                <a:stretch>
                  <a:fillRect l="-1645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B2CEE-290D-010B-BDE1-4CF8A4FCC2E1}"/>
                  </a:ext>
                </a:extLst>
              </p:cNvPr>
              <p:cNvSpPr txBox="1"/>
              <p:nvPr/>
            </p:nvSpPr>
            <p:spPr>
              <a:xfrm>
                <a:off x="3471121" y="1412776"/>
                <a:ext cx="3790061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B2CEE-290D-010B-BDE1-4CF8A4FCC2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1121" y="1412776"/>
                <a:ext cx="3790061" cy="736676"/>
              </a:xfrm>
              <a:prstGeom prst="rect">
                <a:avLst/>
              </a:prstGeom>
              <a:blipFill>
                <a:blip r:embed="rId3"/>
                <a:stretch>
                  <a:fillRect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6" name="yt_shape_1384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45" name="yt_image_13845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8" name="yt_shape_13848"/>
          <p:cNvSpPr txBox="1"/>
          <p:nvPr/>
        </p:nvSpPr>
        <p:spPr>
          <a:xfrm>
            <a:off x="540120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人参加运土劳动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根扁担可供使用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抬土的两人用一根扁担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b3ff"/>
              </a:rPr>
              <a:t>挑土的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一人用一根扁担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应安排多少人抬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多少人挑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可使扁担和人数相配不多不少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d59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人挑土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49" name="yt_table_13849" title="H_97.4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1876992"/>
                  </p:ext>
                </p:extLst>
              </p:nvPr>
            </p:nvGraphicFramePr>
            <p:xfrm>
              <a:off x="540056" y="3031435"/>
              <a:ext cx="8187183" cy="1237235"/>
            </p:xfrm>
            <a:graphic>
              <a:graphicData uri="http://schemas.openxmlformats.org/drawingml/2006/table">
                <a:tbl>
                  <a:tblPr/>
                  <a:tblGrid>
                    <a:gridCol w="5121720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306546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849" name="yt_table_13849" descr="{&quot;rangeId&quot;:12,&quot;type&quot;:&quot;Option&quot;}" title="H_97.4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1876992"/>
                  </p:ext>
                </p:extLst>
              </p:nvPr>
            </p:nvGraphicFramePr>
            <p:xfrm>
              <a:off x="540056" y="3031435"/>
              <a:ext cx="8187183" cy="1237235"/>
            </p:xfrm>
            <a:graphic>
              <a:graphicData uri="http://schemas.openxmlformats.org/drawingml/2006/table">
                <a:tbl>
                  <a:tblPr/>
                  <a:tblGrid>
                    <a:gridCol w="5121720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3065463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7197" b="-1084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8163" r="-59810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50" name="yt_shape_13850"/>
              <p:cNvSpPr txBox="1"/>
              <p:nvPr/>
            </p:nvSpPr>
            <p:spPr>
              <a:xfrm>
                <a:off x="540000" y="4319185"/>
                <a:ext cx="1089561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天完成一件工作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而余下的工作要在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天内完成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则需增加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3850" name="yt_shape_13850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9185"/>
                <a:ext cx="10895611" cy="642740"/>
              </a:xfrm>
              <a:prstGeom prst="rect">
                <a:avLst/>
              </a:prstGeom>
              <a:blipFill>
                <a:blip r:embed="rId4"/>
                <a:stretch>
                  <a:fillRect l="-1735" r="-72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852" name="yt_table_138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536478"/>
              </p:ext>
            </p:extLst>
          </p:nvPr>
        </p:nvGraphicFramePr>
        <p:xfrm>
          <a:off x="540056" y="5012713"/>
          <a:ext cx="9322563" cy="475488"/>
        </p:xfrm>
        <a:graphic>
          <a:graphicData uri="http://schemas.openxmlformats.org/drawingml/2006/table">
            <a:tbl>
              <a:tblPr/>
              <a:tblGrid>
                <a:gridCol w="2563940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6980733-D8A7-F3F7-28C6-1805A33B5469}"/>
              </a:ext>
            </a:extLst>
          </p:cNvPr>
          <p:cNvSpPr txBox="1"/>
          <p:nvPr/>
        </p:nvSpPr>
        <p:spPr>
          <a:xfrm>
            <a:off x="4947497" y="249603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A20F73-BEA9-3BE7-2EAD-13698F9AEE24}"/>
              </a:ext>
            </a:extLst>
          </p:cNvPr>
          <p:cNvSpPr txBox="1"/>
          <p:nvPr/>
        </p:nvSpPr>
        <p:spPr>
          <a:xfrm>
            <a:off x="10427426" y="4272379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2108</Words>
  <Application>Microsoft Office PowerPoint</Application>
  <PresentationFormat>宽屏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11</cp:revision>
  <dcterms:created xsi:type="dcterms:W3CDTF">2024-08-13T11:38:23Z</dcterms:created>
  <dcterms:modified xsi:type="dcterms:W3CDTF">2024-08-14T05:35:34Z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