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69" r:id="rId6"/>
    <p:sldId id="374" r:id="rId7"/>
    <p:sldId id="377" r:id="rId8"/>
    <p:sldId id="378" r:id="rId9"/>
    <p:sldId id="379" r:id="rId10"/>
    <p:sldId id="380" r:id="rId11"/>
    <p:sldId id="381" r:id="rId12"/>
    <p:sldId id="383" r:id="rId13"/>
    <p:sldId id="384" r:id="rId14"/>
    <p:sldId id="385" r:id="rId15"/>
    <p:sldId id="386" r:id="rId16"/>
    <p:sldId id="390" r:id="rId17"/>
    <p:sldId id="388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7" name="yt_shape_12707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2708" name="yt_image_12708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0" name="yt_shape_12710"/>
          <p:cNvSpPr txBox="1"/>
          <p:nvPr/>
        </p:nvSpPr>
        <p:spPr>
          <a:xfrm>
            <a:off x="540119" y="1911566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所含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并且相同字母的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也相同的项叫作同类项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16c13,isEnd"/>
              </a:rPr>
              <a:t>几个常数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项也是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把多项式中的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合并成一项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叫作合并同类项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7fc73,isEnd"/>
              </a:rPr>
              <a:t>所得的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项的系数是合并前各同类项的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且字母连同它的指数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5985F0-C7B4-7863-5B5B-0A4D60EA5346}"/>
              </a:ext>
            </a:extLst>
          </p:cNvPr>
          <p:cNvSpPr txBox="1"/>
          <p:nvPr/>
        </p:nvSpPr>
        <p:spPr>
          <a:xfrm>
            <a:off x="17455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975054-C988-1688-939F-A5997A56E983}"/>
              </a:ext>
            </a:extLst>
          </p:cNvPr>
          <p:cNvSpPr txBox="1"/>
          <p:nvPr/>
        </p:nvSpPr>
        <p:spPr>
          <a:xfrm>
            <a:off x="60127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0C903B-A35D-8021-F512-08359ACC0006}"/>
              </a:ext>
            </a:extLst>
          </p:cNvPr>
          <p:cNvSpPr txBox="1"/>
          <p:nvPr/>
        </p:nvSpPr>
        <p:spPr>
          <a:xfrm>
            <a:off x="1669308" y="234024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142F12-BF4B-FC39-18EA-5211A10BA0E4}"/>
              </a:ext>
            </a:extLst>
          </p:cNvPr>
          <p:cNvSpPr txBox="1"/>
          <p:nvPr/>
        </p:nvSpPr>
        <p:spPr>
          <a:xfrm>
            <a:off x="2964708" y="281573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C555E2-20E9-B1D4-7FB6-F1AAE29ED714}"/>
              </a:ext>
            </a:extLst>
          </p:cNvPr>
          <p:cNvSpPr txBox="1"/>
          <p:nvPr/>
        </p:nvSpPr>
        <p:spPr>
          <a:xfrm>
            <a:off x="4717308" y="3291224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系数的和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0E2A06-95D6-04BD-2A4F-EC9C8E0EB291}"/>
              </a:ext>
            </a:extLst>
          </p:cNvPr>
          <p:cNvSpPr txBox="1"/>
          <p:nvPr/>
        </p:nvSpPr>
        <p:spPr>
          <a:xfrm>
            <a:off x="9594107" y="3291224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4" name="yt_shape_1276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63" name="yt_image_12763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6" name="yt_shape_12766"/>
          <p:cNvSpPr txBox="1"/>
          <p:nvPr/>
        </p:nvSpPr>
        <p:spPr>
          <a:xfrm>
            <a:off x="540000" y="1591869"/>
            <a:ext cx="91820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都是三次多项式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67" name="yt_table_1276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14168"/>
              </p:ext>
            </p:extLst>
          </p:nvPr>
        </p:nvGraphicFramePr>
        <p:xfrm>
          <a:off x="540056" y="2071172"/>
          <a:ext cx="4978400" cy="1901952"/>
        </p:xfrm>
        <a:graphic>
          <a:graphicData uri="http://schemas.openxmlformats.org/drawingml/2006/table">
            <a:tbl>
              <a:tblPr/>
              <a:tblGrid>
                <a:gridCol w="4978400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六次多项式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不高于三次的多项式或单项式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D876C6E-C8E1-8103-7ECE-2B17622E4BC0}"/>
              </a:ext>
            </a:extLst>
          </p:cNvPr>
          <p:cNvSpPr txBox="1"/>
          <p:nvPr/>
        </p:nvSpPr>
        <p:spPr>
          <a:xfrm>
            <a:off x="87303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9" name="yt_shape_12769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将长为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0734b,isEnd"/>
              </a:rPr>
              <a:t>的长方形分割成四个大小一样的直角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赵爽弦图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得到大小两个正方形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31cb,isEnd"/>
              </a:rPr>
              <a:t>的式子表示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中小正方形的边长为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770" name="yt_image_12770" title="H_115.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1565" y="2491930"/>
            <a:ext cx="2928868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41D9C0-3BFA-328F-384E-C966BAFF8A22}"/>
              </a:ext>
            </a:extLst>
          </p:cNvPr>
          <p:cNvSpPr txBox="1"/>
          <p:nvPr/>
        </p:nvSpPr>
        <p:spPr>
          <a:xfrm>
            <a:off x="4155334" y="1804170"/>
            <a:ext cx="1142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72" name="yt_shape_12772"/>
              <p:cNvSpPr txBox="1"/>
              <p:nvPr/>
            </p:nvSpPr>
            <p:spPr>
              <a:xfrm>
                <a:off x="540119" y="900000"/>
                <a:ext cx="11492915" cy="46206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2626"/>
                  </a:rPr>
                  <a:t>｜</a:t>
                </a:r>
                <a:b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72" name="yt_shape_12772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20689"/>
              </a:xfrm>
              <a:prstGeom prst="rect">
                <a:avLst/>
              </a:prstGeom>
              <a:blipFill>
                <a:blip r:embed="rId2"/>
                <a:stretch>
                  <a:fillRect l="-1645" b="-1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5A02458-55CD-9560-682D-9E32B578A603}"/>
                  </a:ext>
                </a:extLst>
              </p:cNvPr>
              <p:cNvSpPr txBox="1"/>
              <p:nvPr/>
            </p:nvSpPr>
            <p:spPr>
              <a:xfrm>
                <a:off x="450108" y="2003560"/>
                <a:ext cx="410756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65A02458-55CD-9560-682D-9E32B578A6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3560"/>
                <a:ext cx="4107561" cy="775221"/>
              </a:xfrm>
              <a:prstGeom prst="rect">
                <a:avLst/>
              </a:prstGeom>
              <a:blipFill>
                <a:blip r:embed="rId3"/>
                <a:stretch>
                  <a:fillRect l="-2374" r="-222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0719D0A-0B63-47AE-8724-FC10EEF88D2E}"/>
              </a:ext>
            </a:extLst>
          </p:cNvPr>
          <p:cNvSpPr txBox="1"/>
          <p:nvPr/>
        </p:nvSpPr>
        <p:spPr>
          <a:xfrm>
            <a:off x="450108" y="2685169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4BF82F-5D1F-44B4-86E5-327D47A23A4D}"/>
              </a:ext>
            </a:extLst>
          </p:cNvPr>
          <p:cNvSpPr txBox="1"/>
          <p:nvPr/>
        </p:nvSpPr>
        <p:spPr>
          <a:xfrm>
            <a:off x="450108" y="3160657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29782C-EC6C-4B71-59E8-C2E6A19678FC}"/>
              </a:ext>
            </a:extLst>
          </p:cNvPr>
          <p:cNvSpPr txBox="1"/>
          <p:nvPr/>
        </p:nvSpPr>
        <p:spPr>
          <a:xfrm>
            <a:off x="450108" y="3636145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28CBA2-1070-F7C5-8D1C-1A0CF1F36997}"/>
                  </a:ext>
                </a:extLst>
              </p:cNvPr>
              <p:cNvSpPr txBox="1"/>
              <p:nvPr/>
            </p:nvSpPr>
            <p:spPr>
              <a:xfrm>
                <a:off x="450108" y="4111633"/>
                <a:ext cx="7180962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, 'hasSerialNum': 1}">
                <a:extLst>
                  <a:ext uri="{FF2B5EF4-FFF2-40B4-BE49-F238E27FC236}">
                    <a16:creationId xmlns:a16="http://schemas.microsoft.com/office/drawing/2014/main" id="{A128CBA2-1070-F7C5-8D1C-1A0CF1F369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11633"/>
                <a:ext cx="7180962" cy="775221"/>
              </a:xfrm>
              <a:prstGeom prst="rect">
                <a:avLst/>
              </a:prstGeom>
              <a:blipFill>
                <a:blip r:embed="rId4"/>
                <a:stretch>
                  <a:fillRect l="-1358" r="-509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FD81806-6316-20BF-8CD5-793D2CAF8A53}"/>
                  </a:ext>
                </a:extLst>
              </p:cNvPr>
              <p:cNvSpPr txBox="1"/>
              <p:nvPr/>
            </p:nvSpPr>
            <p:spPr>
              <a:xfrm>
                <a:off x="1033260" y="4793242"/>
                <a:ext cx="13183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FD81806-6316-20BF-8CD5-793D2CAF8A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3260" y="4793242"/>
                <a:ext cx="1318324" cy="729565"/>
              </a:xfrm>
              <a:prstGeom prst="rect">
                <a:avLst/>
              </a:prstGeom>
              <a:blipFill>
                <a:blip r:embed="rId5"/>
                <a:stretch>
                  <a:fillRect l="-6912" r="-737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6" name="yt_shape_1277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小王购买了一套经济适用房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他准备将地面铺上地砖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地面结构如图所示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f3a5"/>
              </a:rPr>
              <a:t>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据图中的数据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的代数式表示地面总面积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779" name="yt_image_12779" title="H_174.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9092" y="2491102"/>
            <a:ext cx="1892907" cy="221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BBCC11-FB0C-270D-3CB2-BE4EAE27A363}"/>
              </a:ext>
            </a:extLst>
          </p:cNvPr>
          <p:cNvSpPr txBox="1"/>
          <p:nvPr/>
        </p:nvSpPr>
        <p:spPr>
          <a:xfrm>
            <a:off x="450108" y="2279658"/>
            <a:ext cx="7046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781" name="yt_shape_12781"/>
          <p:cNvSpPr txBox="1"/>
          <p:nvPr/>
        </p:nvSpPr>
        <p:spPr>
          <a:xfrm>
            <a:off x="692520" y="2928242"/>
            <a:ext cx="8685538" cy="10048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地砖的平均费用为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c98b"/>
              </a:rPr>
              <a:t>那么铺地砖的总费用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费用为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7E1DC1-E586-777E-D0D3-DC840A832139}"/>
              </a:ext>
            </a:extLst>
          </p:cNvPr>
          <p:cNvSpPr txBox="1"/>
          <p:nvPr/>
        </p:nvSpPr>
        <p:spPr>
          <a:xfrm>
            <a:off x="450108" y="3933056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ECEAD6-8864-6A02-3D54-2E5D10026B5B}"/>
              </a:ext>
            </a:extLst>
          </p:cNvPr>
          <p:cNvSpPr txBox="1"/>
          <p:nvPr/>
        </p:nvSpPr>
        <p:spPr>
          <a:xfrm>
            <a:off x="450108" y="4408544"/>
            <a:ext cx="673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费用为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66DE17-8718-12E5-4E2F-1A41E6C7F92C}"/>
              </a:ext>
            </a:extLst>
          </p:cNvPr>
          <p:cNvSpPr txBox="1"/>
          <p:nvPr/>
        </p:nvSpPr>
        <p:spPr>
          <a:xfrm>
            <a:off x="449989" y="4941168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铺地砖的费用是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7" name="yt_shape_12787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86" name="yt_image_127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9" name="yt_shape_12789"/>
          <p:cNvSpPr txBox="1"/>
          <p:nvPr/>
        </p:nvSpPr>
        <p:spPr>
          <a:xfrm>
            <a:off x="540119" y="159758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整体思想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是中学数学解题中一种重要的思想方法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365e"/>
              </a:rPr>
              <a:t>它在多项式的化简与求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值中应用极为广泛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90" name="yt_shape_12790"/>
          <p:cNvSpPr txBox="1"/>
          <p:nvPr/>
        </p:nvSpPr>
        <p:spPr>
          <a:xfrm>
            <a:off x="540119" y="2540538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9e03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91" name="yt_shape_12791"/>
          <p:cNvSpPr txBox="1"/>
          <p:nvPr/>
        </p:nvSpPr>
        <p:spPr>
          <a:xfrm>
            <a:off x="540000" y="3572676"/>
            <a:ext cx="92333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792" name="yt_shape_12792"/>
          <p:cNvSpPr txBox="1"/>
          <p:nvPr/>
        </p:nvSpPr>
        <p:spPr>
          <a:xfrm>
            <a:off x="540000" y="4035500"/>
            <a:ext cx="384720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利用上述思想解决下列问题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93" name="yt_shape_12793"/>
          <p:cNvSpPr txBox="1"/>
          <p:nvPr/>
        </p:nvSpPr>
        <p:spPr>
          <a:xfrm>
            <a:off x="540000" y="4498324"/>
            <a:ext cx="75020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794" name="yt_shape_12794"/>
          <p:cNvSpPr txBox="1"/>
          <p:nvPr/>
        </p:nvSpPr>
        <p:spPr>
          <a:xfrm>
            <a:off x="540000" y="4977627"/>
            <a:ext cx="55271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9F8A77-E787-1698-619F-86437BD2BC12}"/>
              </a:ext>
            </a:extLst>
          </p:cNvPr>
          <p:cNvSpPr txBox="1"/>
          <p:nvPr/>
        </p:nvSpPr>
        <p:spPr>
          <a:xfrm>
            <a:off x="449989" y="4930822"/>
            <a:ext cx="565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AA514A-8D48-3412-2956-1A982EB2DC79}"/>
              </a:ext>
            </a:extLst>
          </p:cNvPr>
          <p:cNvSpPr txBox="1"/>
          <p:nvPr/>
        </p:nvSpPr>
        <p:spPr>
          <a:xfrm>
            <a:off x="2426862" y="5406309"/>
            <a:ext cx="2300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95" name="yt_shape_12795"/>
              <p:cNvSpPr txBox="1"/>
              <p:nvPr/>
            </p:nvSpPr>
            <p:spPr>
              <a:xfrm>
                <a:off x="540000" y="900000"/>
                <a:ext cx="6650860" cy="34301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95" name="yt_shape_12795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50860" cy="3430106"/>
              </a:xfrm>
              <a:prstGeom prst="rect">
                <a:avLst/>
              </a:prstGeom>
              <a:blipFill>
                <a:blip r:embed="rId2"/>
                <a:stretch>
                  <a:fillRect l="-2841" r="-1833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35AC27-0751-BD14-E424-6FE8D4635A12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42710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6C35AC27-0751-BD14-E424-6FE8D4635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4271073" cy="767474"/>
              </a:xfrm>
              <a:prstGeom prst="rect">
                <a:avLst/>
              </a:prstGeom>
              <a:blipFill>
                <a:blip r:embed="rId3"/>
                <a:stretch>
                  <a:fillRect l="-2286" r="-228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C502381-9CB3-5452-DCF9-98B62C13F76C}"/>
              </a:ext>
            </a:extLst>
          </p:cNvPr>
          <p:cNvSpPr txBox="1"/>
          <p:nvPr/>
        </p:nvSpPr>
        <p:spPr>
          <a:xfrm>
            <a:off x="449989" y="2200918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C5C366-5BF7-F82D-4B4D-07436B2C260C}"/>
              </a:ext>
            </a:extLst>
          </p:cNvPr>
          <p:cNvSpPr txBox="1"/>
          <p:nvPr/>
        </p:nvSpPr>
        <p:spPr>
          <a:xfrm>
            <a:off x="1018948" y="2676406"/>
            <a:ext cx="313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1D6F1A3-671C-EC48-5480-CAA02099A145}"/>
                  </a:ext>
                </a:extLst>
              </p:cNvPr>
              <p:cNvSpPr txBox="1"/>
              <p:nvPr/>
            </p:nvSpPr>
            <p:spPr>
              <a:xfrm>
                <a:off x="1018948" y="3151894"/>
                <a:ext cx="29947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1D6F1A3-671C-EC48-5480-CAA02099A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948" y="3151894"/>
                <a:ext cx="2994724" cy="767474"/>
              </a:xfrm>
              <a:prstGeom prst="rect">
                <a:avLst/>
              </a:prstGeom>
              <a:blipFill>
                <a:blip r:embed="rId4"/>
                <a:stretch>
                  <a:fillRect l="-3055" r="-346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CE7A380-519A-338A-685C-33FFE351C08B}"/>
              </a:ext>
            </a:extLst>
          </p:cNvPr>
          <p:cNvSpPr txBox="1"/>
          <p:nvPr/>
        </p:nvSpPr>
        <p:spPr>
          <a:xfrm>
            <a:off x="1018948" y="3825756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" name="yt_shape_12800"/>
          <p:cNvSpPr txBox="1"/>
          <p:nvPr/>
        </p:nvSpPr>
        <p:spPr>
          <a:xfrm>
            <a:off x="540000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2799" name="yt_image_1279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4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2" name="yt_shape_12802"/>
          <p:cNvSpPr txBox="1"/>
          <p:nvPr/>
        </p:nvSpPr>
        <p:spPr>
          <a:xfrm>
            <a:off x="5018782" y="1378425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教材变式与拓展</a:t>
            </a:r>
          </a:p>
        </p:txBody>
      </p:sp>
      <p:sp>
        <p:nvSpPr>
          <p:cNvPr id="12803" name="yt_shape_12803"/>
          <p:cNvSpPr txBox="1"/>
          <p:nvPr/>
        </p:nvSpPr>
        <p:spPr>
          <a:xfrm>
            <a:off x="540000" y="1857728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变式与拓展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804" name="yt_shape_12804"/>
          <p:cNvSpPr txBox="1"/>
          <p:nvPr/>
        </p:nvSpPr>
        <p:spPr>
          <a:xfrm>
            <a:off x="540000" y="2337031"/>
            <a:ext cx="95987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05" name="yt_shape_12805"/>
              <p:cNvSpPr txBox="1"/>
              <p:nvPr/>
            </p:nvSpPr>
            <p:spPr>
              <a:xfrm>
                <a:off x="540119" y="2816334"/>
                <a:ext cx="11111999" cy="11213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不含三次项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cc88,isEnd"/>
                  </a:rPr>
                  <a:t>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05" name="yt_shape_128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16334"/>
                <a:ext cx="11111999" cy="1121397"/>
              </a:xfrm>
              <a:prstGeom prst="rect">
                <a:avLst/>
              </a:prstGeom>
              <a:blipFill>
                <a:blip r:embed="rId3"/>
                <a:stretch>
                  <a:fillRect l="-1701" t="-4891" r="-165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07" name="yt_shape_12807"/>
              <p:cNvSpPr txBox="1"/>
              <p:nvPr/>
            </p:nvSpPr>
            <p:spPr>
              <a:xfrm>
                <a:off x="540119" y="3988519"/>
                <a:ext cx="11492915" cy="11197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的值与字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c927,isEnd"/>
                  </a:rPr>
                  <a:t>的取值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07" name="yt_shape_128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88519"/>
                <a:ext cx="11492915" cy="1119794"/>
              </a:xfrm>
              <a:prstGeom prst="rect">
                <a:avLst/>
              </a:prstGeom>
              <a:blipFill>
                <a:blip r:embed="rId4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CB831C-780D-5AA6-47F9-548A021C0905}"/>
              </a:ext>
            </a:extLst>
          </p:cNvPr>
          <p:cNvSpPr txBox="1"/>
          <p:nvPr/>
        </p:nvSpPr>
        <p:spPr>
          <a:xfrm>
            <a:off x="3051902" y="229022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4DE2D9-B7A1-8611-B933-59E88A22FE81}"/>
                  </a:ext>
                </a:extLst>
              </p:cNvPr>
              <p:cNvSpPr txBox="1"/>
              <p:nvPr/>
            </p:nvSpPr>
            <p:spPr>
              <a:xfrm>
                <a:off x="1789958" y="3068960"/>
                <a:ext cx="661099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4DE2D9-B7A1-8611-B933-59E88A22FE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9958" y="3068960"/>
                <a:ext cx="661099" cy="72867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89129F-D624-0250-925E-6A9E7957F62E}"/>
                  </a:ext>
                </a:extLst>
              </p:cNvPr>
              <p:cNvSpPr txBox="1"/>
              <p:nvPr/>
            </p:nvSpPr>
            <p:spPr>
              <a:xfrm>
                <a:off x="3009158" y="4221088"/>
                <a:ext cx="789686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89129F-D624-0250-925E-6A9E7957F6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9158" y="4221088"/>
                <a:ext cx="789686" cy="7270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3" name="yt_shape_12713"/>
          <p:cNvSpPr txBox="1"/>
          <p:nvPr/>
        </p:nvSpPr>
        <p:spPr>
          <a:xfrm>
            <a:off x="465584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712" name="yt_image_12712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5" name="yt_shape_12715"/>
          <p:cNvSpPr txBox="1"/>
          <p:nvPr/>
        </p:nvSpPr>
        <p:spPr>
          <a:xfrm>
            <a:off x="540119" y="1353857"/>
            <a:ext cx="11492915" cy="4733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下列各式哪些是同类项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同类项只与字母及指数有关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与系数无关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79ef6"/>
              </a:rPr>
              <a:t>判定同类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项要抓住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两个相同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一是所含的字母要完全相同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29ef9"/>
              </a:rPr>
              <a:t>二是相同字母的指数要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分别相同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因为相同字母的指数不同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是同类项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再代入求值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3" name="yt_shape_12723"/>
          <p:cNvSpPr txBox="1"/>
          <p:nvPr/>
        </p:nvSpPr>
        <p:spPr>
          <a:xfrm>
            <a:off x="540000" y="900000"/>
            <a:ext cx="718465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原式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  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原式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0" name="yt_shape_12730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29" name="yt_image_1272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2" name="yt_shape_12732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同类项的概念</a:t>
            </a:r>
          </a:p>
        </p:txBody>
      </p:sp>
      <p:sp>
        <p:nvSpPr>
          <p:cNvPr id="12733" name="yt_shape_12733"/>
          <p:cNvSpPr txBox="1"/>
          <p:nvPr/>
        </p:nvSpPr>
        <p:spPr>
          <a:xfrm>
            <a:off x="540000" y="2102862"/>
            <a:ext cx="93326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734" name="yt_shape_12734"/>
          <p:cNvSpPr txBox="1"/>
          <p:nvPr/>
        </p:nvSpPr>
        <p:spPr>
          <a:xfrm>
            <a:off x="540000" y="2582165"/>
            <a:ext cx="9109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若单项式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735" name="yt_shape_12735"/>
          <p:cNvSpPr txBox="1"/>
          <p:nvPr/>
        </p:nvSpPr>
        <p:spPr>
          <a:xfrm>
            <a:off x="540000" y="3061468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个参数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个参数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36" name="yt_shape_12736"/>
              <p:cNvSpPr txBox="1"/>
              <p:nvPr/>
            </p:nvSpPr>
            <p:spPr>
              <a:xfrm>
                <a:off x="540000" y="3540771"/>
                <a:ext cx="6620402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736" name="yt_shape_127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40771"/>
                <a:ext cx="6620402" cy="641779"/>
              </a:xfrm>
              <a:prstGeom prst="rect">
                <a:avLst/>
              </a:prstGeom>
              <a:blipFill>
                <a:blip r:embed="rId3"/>
                <a:stretch>
                  <a:fillRect l="-2855" r="-175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444344">
            <a:extLst>
              <a:ext uri="{FF2B5EF4-FFF2-40B4-BE49-F238E27FC236}">
                <a16:creationId xmlns:a16="http://schemas.microsoft.com/office/drawing/2014/main" id="{88FAB872-6A08-B23C-4C57-37F47E634B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DF58B1-53C2-5C37-A1A9-E6AC41A731EB}"/>
              </a:ext>
            </a:extLst>
          </p:cNvPr>
          <p:cNvSpPr txBox="1"/>
          <p:nvPr/>
        </p:nvSpPr>
        <p:spPr>
          <a:xfrm>
            <a:off x="6833326" y="2056056"/>
            <a:ext cx="2886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03F584-E80B-9044-9411-AAA66273342D}"/>
              </a:ext>
            </a:extLst>
          </p:cNvPr>
          <p:cNvSpPr txBox="1"/>
          <p:nvPr/>
        </p:nvSpPr>
        <p:spPr>
          <a:xfrm>
            <a:off x="8862151" y="253535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BB3737-FA22-F53C-A5F0-069B73C6DB42}"/>
              </a:ext>
            </a:extLst>
          </p:cNvPr>
          <p:cNvSpPr txBox="1"/>
          <p:nvPr/>
        </p:nvSpPr>
        <p:spPr>
          <a:xfrm>
            <a:off x="6091964" y="3493965"/>
            <a:ext cx="9420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8" name="yt_shape_12738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合并同类项及应用</a:t>
            </a:r>
          </a:p>
        </p:txBody>
      </p:sp>
      <p:sp>
        <p:nvSpPr>
          <p:cNvPr id="12739" name="yt_shape_12739"/>
          <p:cNvSpPr txBox="1"/>
          <p:nvPr/>
        </p:nvSpPr>
        <p:spPr>
          <a:xfrm>
            <a:off x="540000" y="1399565"/>
            <a:ext cx="7878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0" name="yt_table_127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068592"/>
              </p:ext>
            </p:extLst>
          </p:nvPr>
        </p:nvGraphicFramePr>
        <p:xfrm>
          <a:off x="540056" y="1878868"/>
          <a:ext cx="86480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2376805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1462088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</a:tbl>
          </a:graphicData>
        </a:graphic>
      </p:graphicFrame>
      <p:sp>
        <p:nvSpPr>
          <p:cNvPr id="12742" name="yt_shape_12742"/>
          <p:cNvSpPr txBox="1"/>
          <p:nvPr/>
        </p:nvSpPr>
        <p:spPr>
          <a:xfrm>
            <a:off x="540000" y="2405039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43" name="yt_shape_12743"/>
              <p:cNvSpPr txBox="1"/>
              <p:nvPr/>
            </p:nvSpPr>
            <p:spPr>
              <a:xfrm>
                <a:off x="540000" y="2884342"/>
                <a:ext cx="510716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5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y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743" name="yt_shape_12743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4342"/>
                <a:ext cx="5107167" cy="642163"/>
              </a:xfrm>
              <a:prstGeom prst="rect">
                <a:avLst/>
              </a:prstGeom>
              <a:blipFill>
                <a:blip r:embed="rId2"/>
                <a:stretch>
                  <a:fillRect l="-3704" r="-262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444407">
            <a:extLst>
              <a:ext uri="{FF2B5EF4-FFF2-40B4-BE49-F238E27FC236}">
                <a16:creationId xmlns:a16="http://schemas.microsoft.com/office/drawing/2014/main" id="{567D7A9B-F3EA-92A5-B0F6-778E212CA1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DCE1A0-843E-06C6-FD1E-8F6C0EBF3AB8}"/>
              </a:ext>
            </a:extLst>
          </p:cNvPr>
          <p:cNvSpPr txBox="1"/>
          <p:nvPr/>
        </p:nvSpPr>
        <p:spPr>
          <a:xfrm>
            <a:off x="74222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79437F-A1E1-36E3-6BA7-7E76159BB6ED}"/>
              </a:ext>
            </a:extLst>
          </p:cNvPr>
          <p:cNvSpPr txBox="1"/>
          <p:nvPr/>
        </p:nvSpPr>
        <p:spPr>
          <a:xfrm>
            <a:off x="5383939" y="2358233"/>
            <a:ext cx="884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EBEE7B5-106B-4FDF-8D48-75D83FE0D834}"/>
                  </a:ext>
                </a:extLst>
              </p:cNvPr>
              <p:cNvSpPr txBox="1"/>
              <p:nvPr/>
            </p:nvSpPr>
            <p:spPr>
              <a:xfrm>
                <a:off x="4369527" y="2809789"/>
                <a:ext cx="11659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9, 'mathAnswerShape': 1}">
                <a:extLst>
                  <a:ext uri="{FF2B5EF4-FFF2-40B4-BE49-F238E27FC236}">
                    <a16:creationId xmlns:a16="http://schemas.microsoft.com/office/drawing/2014/main" id="{8EBEE7B5-106B-4FDF-8D48-75D83FE0D8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9527" y="2809789"/>
                <a:ext cx="1165924" cy="729565"/>
              </a:xfrm>
              <a:prstGeom prst="rect">
                <a:avLst/>
              </a:prstGeom>
              <a:blipFill>
                <a:blip r:embed="rId4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6F8E8EB-0A5F-DD73-6EF9-A81E3ED87197}"/>
              </a:ext>
            </a:extLst>
          </p:cNvPr>
          <p:cNvCxnSpPr/>
          <p:nvPr/>
        </p:nvCxnSpPr>
        <p:spPr>
          <a:xfrm>
            <a:off x="4107113" y="3539345"/>
            <a:ext cx="13383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45" name="yt_shape_12745"/>
              <p:cNvSpPr txBox="1"/>
              <p:nvPr/>
            </p:nvSpPr>
            <p:spPr>
              <a:xfrm>
                <a:off x="540000" y="900000"/>
                <a:ext cx="5929508" cy="3435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合并下列各式的同类项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745" name="yt_shape_127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29508" cy="3435299"/>
              </a:xfrm>
              <a:prstGeom prst="rect">
                <a:avLst/>
              </a:prstGeom>
              <a:blipFill>
                <a:blip r:embed="rId2"/>
                <a:stretch>
                  <a:fillRect l="-3189" t="-1599" b="-159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543BED4-5D12-D831-360D-7AFBA9F243D6}"/>
              </a:ext>
            </a:extLst>
          </p:cNvPr>
          <p:cNvSpPr txBox="1"/>
          <p:nvPr/>
        </p:nvSpPr>
        <p:spPr>
          <a:xfrm>
            <a:off x="449989" y="1804170"/>
            <a:ext cx="5706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CC50C1-117E-D80B-46C7-E42BF5DDA836}"/>
              </a:ext>
            </a:extLst>
          </p:cNvPr>
          <p:cNvSpPr txBox="1"/>
          <p:nvPr/>
        </p:nvSpPr>
        <p:spPr>
          <a:xfrm>
            <a:off x="1631504" y="2279658"/>
            <a:ext cx="189617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816069-0E9D-5E5D-FD2A-D98E1073178D}"/>
                  </a:ext>
                </a:extLst>
              </p:cNvPr>
              <p:cNvSpPr txBox="1"/>
              <p:nvPr/>
            </p:nvSpPr>
            <p:spPr>
              <a:xfrm>
                <a:off x="449989" y="3399377"/>
                <a:ext cx="58823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375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816069-0E9D-5E5D-FD2A-D98E107317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9377"/>
                <a:ext cx="5882386" cy="765061"/>
              </a:xfrm>
              <a:prstGeom prst="rect">
                <a:avLst/>
              </a:prstGeom>
              <a:blipFill>
                <a:blip r:embed="rId3"/>
                <a:stretch>
                  <a:fillRect l="-1658" r="-62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D22343-134A-AE87-C841-458F744938B4}"/>
                  </a:ext>
                </a:extLst>
              </p:cNvPr>
              <p:cNvSpPr txBox="1"/>
              <p:nvPr/>
            </p:nvSpPr>
            <p:spPr>
              <a:xfrm>
                <a:off x="1631504" y="4070826"/>
                <a:ext cx="16516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D22343-134A-AE87-C841-458F744938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070826"/>
                <a:ext cx="1651698" cy="726326"/>
              </a:xfrm>
              <a:prstGeom prst="rect">
                <a:avLst/>
              </a:prstGeom>
              <a:blipFill>
                <a:blip r:embed="rId4"/>
                <a:stretch>
                  <a:fillRect l="-5904" r="-590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1" name="yt_shape_12751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某学校组织七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八年级全体学生参观革命老区西柏坡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座大巴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db3c"/>
              </a:rPr>
              <a:t>x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座大巴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座大巴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座中巴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3dfb"/>
              </a:rPr>
              <a:t>当每辆车恰好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坐满时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的式子表示出该学校七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八年级的总人数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该学校七、八年级的总人数为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该学校七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八年级共有多少名学生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所以该学校七、八年级共有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名学生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2535FD-7574-F728-3F33-9402535D41AD}"/>
              </a:ext>
            </a:extLst>
          </p:cNvPr>
          <p:cNvSpPr txBox="1"/>
          <p:nvPr/>
        </p:nvSpPr>
        <p:spPr>
          <a:xfrm>
            <a:off x="450108" y="2755146"/>
            <a:ext cx="10552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该学校七、八年级的总人数为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B2358A-BA68-5FE5-ECFB-25B070BC812F}"/>
              </a:ext>
            </a:extLst>
          </p:cNvPr>
          <p:cNvSpPr txBox="1"/>
          <p:nvPr/>
        </p:nvSpPr>
        <p:spPr>
          <a:xfrm>
            <a:off x="450108" y="3706122"/>
            <a:ext cx="9178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3B27BF-23C2-001A-51C0-EAB36920D959}"/>
              </a:ext>
            </a:extLst>
          </p:cNvPr>
          <p:cNvSpPr txBox="1"/>
          <p:nvPr/>
        </p:nvSpPr>
        <p:spPr>
          <a:xfrm>
            <a:off x="450108" y="4181610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所以该学校七、八年级共有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6" name="yt_shape_12756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对单项式能合并的条件理解不透彻致错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56CD6E-E420-2BE0-1108-61AA1FEF8331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对单项式能合并的条件理解不透彻致错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57" name="yt_shape_12757"/>
              <p:cNvSpPr txBox="1"/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如果单项式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1c08"/>
                  </a:rPr>
                  <a:t>的值为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757" name="yt_shape_12757" descr="{&quot;rangeId&quot;:13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59" name="yt_table_1275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614441"/>
              </p:ext>
            </p:extLst>
          </p:nvPr>
        </p:nvGraphicFramePr>
        <p:xfrm>
          <a:off x="540056" y="2057309"/>
          <a:ext cx="81908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sp>
        <p:nvSpPr>
          <p:cNvPr id="12761" name="yt_shape_12761"/>
          <p:cNvSpPr txBox="1"/>
          <p:nvPr/>
        </p:nvSpPr>
        <p:spPr>
          <a:xfrm>
            <a:off x="540000" y="2583480"/>
            <a:ext cx="69746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【变式】变条件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C68F04-82C3-0C61-E762-2284F72680C8}"/>
              </a:ext>
            </a:extLst>
          </p:cNvPr>
          <p:cNvSpPr txBox="1"/>
          <p:nvPr/>
        </p:nvSpPr>
        <p:spPr>
          <a:xfrm>
            <a:off x="1059708" y="15246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9111AD-824E-6A0A-0F26-DD9B07A686AF}"/>
              </a:ext>
            </a:extLst>
          </p:cNvPr>
          <p:cNvSpPr txBox="1"/>
          <p:nvPr/>
        </p:nvSpPr>
        <p:spPr>
          <a:xfrm>
            <a:off x="6747601" y="301216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1844</Words>
  <Application>Microsoft Office PowerPoint</Application>
  <PresentationFormat>宽屏</PresentationFormat>
  <Paragraphs>142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2024-08-14T02:44:46Z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