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70" r:id="rId6"/>
    <p:sldId id="371" r:id="rId7"/>
    <p:sldId id="373" r:id="rId8"/>
    <p:sldId id="374" r:id="rId9"/>
    <p:sldId id="375" r:id="rId10"/>
    <p:sldId id="376" r:id="rId11"/>
    <p:sldId id="378" r:id="rId12"/>
    <p:sldId id="379" r:id="rId13"/>
    <p:sldId id="380" r:id="rId14"/>
    <p:sldId id="381" r:id="rId15"/>
    <p:sldId id="38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8" name="yt_shape_14468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4469" name="yt_image_14469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1" name="yt_shape_14471"/>
          <p:cNvSpPr txBox="1"/>
          <p:nvPr/>
        </p:nvSpPr>
        <p:spPr>
          <a:xfrm>
            <a:off x="540119" y="191156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包围着体的是面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面有平面和曲面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面与面相交的地方是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5f950,isEnd"/>
              </a:rPr>
              <a:t>它分为直线和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曲线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线与线相交的地方是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它是构成图形的基本元素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从运动的观点来看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F969FB-46C3-6AEF-8A3C-A93B649F925C}"/>
              </a:ext>
            </a:extLst>
          </p:cNvPr>
          <p:cNvSpPr txBox="1"/>
          <p:nvPr/>
        </p:nvSpPr>
        <p:spPr>
          <a:xfrm>
            <a:off x="8603507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8982BB-06B7-9A4B-C42A-0CD8D8F750E8}"/>
              </a:ext>
            </a:extLst>
          </p:cNvPr>
          <p:cNvSpPr txBox="1"/>
          <p:nvPr/>
        </p:nvSpPr>
        <p:spPr>
          <a:xfrm>
            <a:off x="4412508" y="2340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C5C8A1-7A4A-F026-764E-C87A68295D93}"/>
              </a:ext>
            </a:extLst>
          </p:cNvPr>
          <p:cNvSpPr txBox="1"/>
          <p:nvPr/>
        </p:nvSpPr>
        <p:spPr>
          <a:xfrm>
            <a:off x="4793508" y="28157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FC1B04-BF1A-514D-9EE2-434948A8B672}"/>
              </a:ext>
            </a:extLst>
          </p:cNvPr>
          <p:cNvSpPr txBox="1"/>
          <p:nvPr/>
        </p:nvSpPr>
        <p:spPr>
          <a:xfrm>
            <a:off x="6927107" y="28157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2DC41F-0309-EA68-CBB9-2827CC527A21}"/>
              </a:ext>
            </a:extLst>
          </p:cNvPr>
          <p:cNvSpPr txBox="1"/>
          <p:nvPr/>
        </p:nvSpPr>
        <p:spPr>
          <a:xfrm>
            <a:off x="9060707" y="281573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0" name="yt_shape_14520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9886,isEnd"/>
              </a:rPr>
              <a:t>它是由简单的几何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521" name="yt_shape_14521" title="H_158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9066" y="1995319"/>
            <a:ext cx="1213866" cy="2014488"/>
            <a:chOff x="0" y="0"/>
            <a:chExt cx="1213866" cy="2014488"/>
          </a:xfrm>
        </p:grpSpPr>
        <p:pic>
          <p:nvPicPr>
            <p:cNvPr id="2" name="yt_image_1452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3866" cy="1618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23" name="yt_shape_14523" descr="{&quot;rangeId&quot;:0,&quot;IgnoreLineSpacing&quot;:1}"/>
            <p:cNvSpPr txBox="1"/>
            <p:nvPr/>
          </p:nvSpPr>
          <p:spPr>
            <a:xfrm>
              <a:off x="73652" y="16544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59F0F96-9FCE-08F5-F7E6-559B4769258C}"/>
              </a:ext>
            </a:extLst>
          </p:cNvPr>
          <p:cNvSpPr txBox="1"/>
          <p:nvPr/>
        </p:nvSpPr>
        <p:spPr>
          <a:xfrm>
            <a:off x="3574308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F9D140-5ABD-CED4-5C6E-B60E8396BAF8}"/>
              </a:ext>
            </a:extLst>
          </p:cNvPr>
          <p:cNvSpPr txBox="1"/>
          <p:nvPr/>
        </p:nvSpPr>
        <p:spPr>
          <a:xfrm>
            <a:off x="52507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ACF822-AFA3-378E-2AFB-70ABF0146592}"/>
              </a:ext>
            </a:extLst>
          </p:cNvPr>
          <p:cNvSpPr txBox="1"/>
          <p:nvPr/>
        </p:nvSpPr>
        <p:spPr>
          <a:xfrm>
            <a:off x="70795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B2FB94-12AC-BBC1-AB61-45372F26EF9C}"/>
              </a:ext>
            </a:extLst>
          </p:cNvPr>
          <p:cNvSpPr txBox="1"/>
          <p:nvPr/>
        </p:nvSpPr>
        <p:spPr>
          <a:xfrm>
            <a:off x="1059708" y="132868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73B594-AEC0-ECE7-1EAF-C447633AF94D}"/>
              </a:ext>
            </a:extLst>
          </p:cNvPr>
          <p:cNvSpPr txBox="1"/>
          <p:nvPr/>
        </p:nvSpPr>
        <p:spPr>
          <a:xfrm>
            <a:off x="2888508" y="132868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5" name="yt_shape_1452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一个六棱柱的底面是一个六边形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侧面都是长方形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bec2"/>
              </a:rPr>
              <a:t>六边形每条边长为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这个六棱柱有多少条棱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它们的长度总和是多少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长度总和是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28" name="yt_image_14528" title="H_121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8640" y="2491102"/>
            <a:ext cx="133335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0" name="yt_shape_14530"/>
          <p:cNvSpPr txBox="1"/>
          <p:nvPr/>
        </p:nvSpPr>
        <p:spPr>
          <a:xfrm>
            <a:off x="540000" y="4088028"/>
            <a:ext cx="601767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这个六棱柱的侧面积是多少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3F78F5-29D0-3B69-0947-6ED14EFC4902}"/>
              </a:ext>
            </a:extLst>
          </p:cNvPr>
          <p:cNvSpPr txBox="1"/>
          <p:nvPr/>
        </p:nvSpPr>
        <p:spPr>
          <a:xfrm>
            <a:off x="450108" y="2279658"/>
            <a:ext cx="7714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长度总和是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0D73B5-A83A-7D1D-0DC5-ED92583BB5D3}"/>
              </a:ext>
            </a:extLst>
          </p:cNvPr>
          <p:cNvSpPr txBox="1"/>
          <p:nvPr/>
        </p:nvSpPr>
        <p:spPr>
          <a:xfrm>
            <a:off x="449989" y="4516710"/>
            <a:ext cx="6139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4" name="yt_shape_1453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将正方形绕直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bf61"/>
              </a:rPr>
              <a:t>所得圆柱从前面看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得到的平面图形的周长为多少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535" name="yt_image_14535" title="H_149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4871" y="1995319"/>
            <a:ext cx="1662256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7" name="yt_shape_14537"/>
          <p:cNvSpPr txBox="1"/>
          <p:nvPr/>
        </p:nvSpPr>
        <p:spPr>
          <a:xfrm>
            <a:off x="540000" y="3943068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从前面看是一个长为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所以它的周长为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D36C6D-F8B9-8E5B-6002-A36DFCE3F894}"/>
              </a:ext>
            </a:extLst>
          </p:cNvPr>
          <p:cNvSpPr txBox="1"/>
          <p:nvPr/>
        </p:nvSpPr>
        <p:spPr>
          <a:xfrm>
            <a:off x="449989" y="3896262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从前面看是一个长为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所以它的周长为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9" name="yt_shape_14539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38" name="yt_image_1453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1" name="yt_shape_14541"/>
          <p:cNvSpPr txBox="1"/>
          <p:nvPr/>
        </p:nvSpPr>
        <p:spPr>
          <a:xfrm>
            <a:off x="540000" y="1560325"/>
            <a:ext cx="81817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然后填表并探索规律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42" name="yt_shape_14542"/>
          <p:cNvSpPr txBox="1"/>
          <p:nvPr/>
        </p:nvSpPr>
        <p:spPr>
          <a:xfrm>
            <a:off x="540000" y="2026098"/>
            <a:ext cx="3335850" cy="11346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56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5700" b="0" i="0" u="none">
                <a:solidFill>
                  <a:srgbClr val="1EE3CF"/>
                </a:solidFill>
                <a:effectLst/>
                <a:latin typeface="Times New Roman" pitchFamily="57"/>
                <a:ea typeface="Times New Roman" pitchFamily="5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6300" b="0" i="0" u="none">
                <a:solidFill>
                  <a:srgbClr val="1EE3CF"/>
                </a:solidFill>
                <a:effectLst/>
                <a:latin typeface="Times New Roman" pitchFamily="63"/>
                <a:ea typeface="Times New Roman" pitchFamily="6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	</a:t>
            </a:r>
            <a:r>
              <a:rPr lang="en-US" altLang="zh-CN" sz="615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sp>
        <p:nvSpPr>
          <p:cNvPr id="14544" name="yt_shape_14544"/>
          <p:cNvSpPr txBox="1"/>
          <p:nvPr/>
        </p:nvSpPr>
        <p:spPr>
          <a:xfrm>
            <a:off x="540000" y="3573016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数一数每个几何体的顶点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填入下表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545" name="yt_table_14545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752898"/>
              </p:ext>
            </p:extLst>
          </p:nvPr>
        </p:nvGraphicFramePr>
        <p:xfrm>
          <a:off x="540000" y="3984456"/>
          <a:ext cx="11111999" cy="2468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1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1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3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36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几何体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1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E0EAC0E-576F-DB3A-02B8-1C11FE0C50ED}"/>
              </a:ext>
            </a:extLst>
          </p:cNvPr>
          <p:cNvSpPr txBox="1"/>
          <p:nvPr/>
        </p:nvSpPr>
        <p:spPr>
          <a:xfrm>
            <a:off x="4598701" y="450912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DDB4D2-6D68-CEC4-19A5-1DD3576FA722}"/>
              </a:ext>
            </a:extLst>
          </p:cNvPr>
          <p:cNvSpPr txBox="1"/>
          <p:nvPr/>
        </p:nvSpPr>
        <p:spPr>
          <a:xfrm>
            <a:off x="7536477" y="450912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723E43-4681-BF55-C5D7-13AF034CCB54}"/>
              </a:ext>
            </a:extLst>
          </p:cNvPr>
          <p:cNvSpPr txBox="1"/>
          <p:nvPr/>
        </p:nvSpPr>
        <p:spPr>
          <a:xfrm>
            <a:off x="10159619" y="450912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E9CA3A-D579-C7B0-1C97-7F0AAF936244}"/>
              </a:ext>
            </a:extLst>
          </p:cNvPr>
          <p:cNvSpPr txBox="1"/>
          <p:nvPr/>
        </p:nvSpPr>
        <p:spPr>
          <a:xfrm>
            <a:off x="4617751" y="501317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66B357-EF68-7D50-3114-17D8E204A26A}"/>
              </a:ext>
            </a:extLst>
          </p:cNvPr>
          <p:cNvSpPr txBox="1"/>
          <p:nvPr/>
        </p:nvSpPr>
        <p:spPr>
          <a:xfrm>
            <a:off x="7546002" y="501317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08208E-3C1B-951D-6A5C-457F3901522E}"/>
              </a:ext>
            </a:extLst>
          </p:cNvPr>
          <p:cNvSpPr txBox="1"/>
          <p:nvPr/>
        </p:nvSpPr>
        <p:spPr>
          <a:xfrm>
            <a:off x="10111994" y="501317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D5A488C-0215-AD50-EBBA-202E4487B19D}"/>
              </a:ext>
            </a:extLst>
          </p:cNvPr>
          <p:cNvSpPr txBox="1"/>
          <p:nvPr/>
        </p:nvSpPr>
        <p:spPr>
          <a:xfrm>
            <a:off x="4608226" y="551723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BED284-F70B-339A-C710-0877B89B81AD}"/>
              </a:ext>
            </a:extLst>
          </p:cNvPr>
          <p:cNvSpPr txBox="1"/>
          <p:nvPr/>
        </p:nvSpPr>
        <p:spPr>
          <a:xfrm>
            <a:off x="7546002" y="551723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01D10B9-2D01-F474-A145-84486663930E}"/>
              </a:ext>
            </a:extLst>
          </p:cNvPr>
          <p:cNvSpPr txBox="1"/>
          <p:nvPr/>
        </p:nvSpPr>
        <p:spPr>
          <a:xfrm>
            <a:off x="10159619" y="551723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3B7741-CC66-3E9D-25DB-48613EF7F997}"/>
              </a:ext>
            </a:extLst>
          </p:cNvPr>
          <p:cNvSpPr txBox="1"/>
          <p:nvPr/>
        </p:nvSpPr>
        <p:spPr>
          <a:xfrm>
            <a:off x="4570126" y="602825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2E840E8-292A-9A06-C02C-0DBF077F55A2}"/>
              </a:ext>
            </a:extLst>
          </p:cNvPr>
          <p:cNvSpPr txBox="1"/>
          <p:nvPr/>
        </p:nvSpPr>
        <p:spPr>
          <a:xfrm>
            <a:off x="7555527" y="602825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125519F-37F1-3CF7-7D68-4CB2C7E92B84}"/>
              </a:ext>
            </a:extLst>
          </p:cNvPr>
          <p:cNvSpPr txBox="1"/>
          <p:nvPr/>
        </p:nvSpPr>
        <p:spPr>
          <a:xfrm>
            <a:off x="10121519" y="602825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F5196B-1199-20DF-1141-08F367018DB9}"/>
              </a:ext>
            </a:extLst>
          </p:cNvPr>
          <p:cNvGrpSpPr/>
          <p:nvPr/>
        </p:nvGrpSpPr>
        <p:grpSpPr>
          <a:xfrm>
            <a:off x="3143672" y="1975310"/>
            <a:ext cx="5031969" cy="1567675"/>
            <a:chOff x="3143672" y="1975310"/>
            <a:chExt cx="5031969" cy="1567675"/>
          </a:xfrm>
        </p:grpSpPr>
        <p:sp>
          <p:nvSpPr>
            <p:cNvPr id="14543" name="yt_shape_14543"/>
            <p:cNvSpPr txBox="1"/>
            <p:nvPr/>
          </p:nvSpPr>
          <p:spPr>
            <a:xfrm>
              <a:off x="3519250" y="3049068"/>
              <a:ext cx="4368762" cy="451940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10000"/>
                </a:lnSpc>
                <a:tabLst>
                  <a:tab pos="760068" algn="l"/>
                  <a:tab pos="1503322" algn="l"/>
                  <a:tab pos="2246576" algn="l"/>
                </a:tabLst>
              </a:pP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A</a:t>
              </a:r>
              <a:r>
                <a:rPr lang="en-US" altLang="zh-CN" sz="1200" b="0" i="0" u="none" dirty="0">
                  <a:solidFill>
                    <a:srgbClr val="000000"/>
                  </a:solidFill>
                  <a:effectLst/>
                  <a:latin typeface="宋体" pitchFamily="12"/>
                  <a:ea typeface="宋体" pitchFamily="12"/>
                </a:rPr>
                <a:t>	</a:t>
              </a:r>
              <a:r>
                <a:rPr lang="en-US" altLang="zh-CN" sz="1200" dirty="0">
                  <a:solidFill>
                    <a:srgbClr val="000000"/>
                  </a:solidFill>
                  <a:latin typeface="宋体" pitchFamily="12"/>
                  <a:ea typeface="宋体" pitchFamily="12"/>
                </a:rPr>
                <a:t>      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B</a:t>
              </a:r>
              <a:r>
                <a:rPr lang="en-US" altLang="zh-CN" sz="1200" b="0" i="0" u="none" dirty="0">
                  <a:solidFill>
                    <a:srgbClr val="000000"/>
                  </a:solidFill>
                  <a:effectLst/>
                  <a:latin typeface="宋体" pitchFamily="12"/>
                  <a:ea typeface="宋体" pitchFamily="12"/>
                </a:rPr>
                <a:t>	                  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C</a:t>
              </a:r>
              <a:r>
                <a:rPr lang="en-US" altLang="zh-CN" sz="1200" b="0" i="0" u="none" dirty="0">
                  <a:solidFill>
                    <a:srgbClr val="000000"/>
                  </a:solidFill>
                  <a:effectLst/>
                  <a:latin typeface="宋体" pitchFamily="12"/>
                  <a:ea typeface="宋体" pitchFamily="12"/>
                </a:rPr>
                <a:t>	      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D</a:t>
              </a:r>
            </a:p>
          </p:txBody>
        </p:sp>
        <p:pic>
          <p:nvPicPr>
            <p:cNvPr id="3" name="yt_shape_1723549652858">
              <a:extLst>
                <a:ext uri="{FF2B5EF4-FFF2-40B4-BE49-F238E27FC236}">
                  <a16:creationId xmlns:a16="http://schemas.microsoft.com/office/drawing/2014/main" id="{61D5BCF0-C04B-E4F5-2290-FC7123D82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4271" y="2192175"/>
              <a:ext cx="719327" cy="791478"/>
            </a:xfrm>
            <a:prstGeom prst="rect">
              <a:avLst/>
            </a:prstGeom>
          </p:spPr>
        </p:pic>
        <p:pic>
          <p:nvPicPr>
            <p:cNvPr id="5" name="yt_shape_1723549652883">
              <a:extLst>
                <a:ext uri="{FF2B5EF4-FFF2-40B4-BE49-F238E27FC236}">
                  <a16:creationId xmlns:a16="http://schemas.microsoft.com/office/drawing/2014/main" id="{4AE92C6A-C0DB-743F-836B-5F7E6990F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1824" y="2183497"/>
              <a:ext cx="749492" cy="808836"/>
            </a:xfrm>
            <a:prstGeom prst="rect">
              <a:avLst/>
            </a:prstGeom>
          </p:spPr>
        </p:pic>
        <p:pic>
          <p:nvPicPr>
            <p:cNvPr id="7" name="yt_shape_1723549652908">
              <a:extLst>
                <a:ext uri="{FF2B5EF4-FFF2-40B4-BE49-F238E27FC236}">
                  <a16:creationId xmlns:a16="http://schemas.microsoft.com/office/drawing/2014/main" id="{BBCB7D9C-28DA-FEA0-7434-AA518764D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8255" y="2173560"/>
              <a:ext cx="555817" cy="828709"/>
            </a:xfrm>
            <a:prstGeom prst="rect">
              <a:avLst/>
            </a:prstGeom>
          </p:spPr>
        </p:pic>
        <p:pic>
          <p:nvPicPr>
            <p:cNvPr id="9" name="yt_shape_1723549652933">
              <a:extLst>
                <a:ext uri="{FF2B5EF4-FFF2-40B4-BE49-F238E27FC236}">
                  <a16:creationId xmlns:a16="http://schemas.microsoft.com/office/drawing/2014/main" id="{6DCB2CBA-9F96-9937-83AC-118D63785F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639" y="2183166"/>
              <a:ext cx="560577" cy="809497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8431F13-F049-6086-B8BD-71B521F01DFF}"/>
                </a:ext>
              </a:extLst>
            </p:cNvPr>
            <p:cNvSpPr/>
            <p:nvPr/>
          </p:nvSpPr>
          <p:spPr>
            <a:xfrm>
              <a:off x="3143672" y="1975310"/>
              <a:ext cx="5031969" cy="1567675"/>
            </a:xfrm>
            <a:prstGeom prst="rect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7" name="yt_shape_1454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观察上表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你能发现一个几何体的顶点数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面数和棱数之间的关系式是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一个多面体的面数比顶点数大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ae53,isEnd"/>
              </a:rPr>
              <a:t>则这个多边形的面数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某个玻璃饰品的外形是一个简单的多面体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425b,isEnd"/>
              </a:rPr>
              <a:t>它的外表面是由三角形和八边形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两种多边形拼接而成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每个顶点处都有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d307,isEnd"/>
              </a:rPr>
              <a:t>设该多面体外表面三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角形的个数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八边形的个数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3BFD7B-413D-6363-EEB2-16FC5D40EB52}"/>
              </a:ext>
            </a:extLst>
          </p:cNvPr>
          <p:cNvSpPr txBox="1"/>
          <p:nvPr/>
        </p:nvSpPr>
        <p:spPr>
          <a:xfrm>
            <a:off x="779668" y="1305279"/>
            <a:ext cx="213945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502a4"/>
              </a:rPr>
              <a:t>E</a:t>
            </a:r>
            <a:r>
              <a:rPr lang="zh-CN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V</a:t>
            </a:r>
            <a:r>
              <a:rPr lang="zh-CN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i="1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F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96F660-53E0-F1EC-704D-4262A28A7F60}"/>
              </a:ext>
            </a:extLst>
          </p:cNvPr>
          <p:cNvSpPr txBox="1"/>
          <p:nvPr/>
        </p:nvSpPr>
        <p:spPr>
          <a:xfrm>
            <a:off x="10776520" y="17728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20C048-DE6F-10BA-1307-4C6CA537817D}"/>
              </a:ext>
            </a:extLst>
          </p:cNvPr>
          <p:cNvSpPr txBox="1"/>
          <p:nvPr/>
        </p:nvSpPr>
        <p:spPr>
          <a:xfrm>
            <a:off x="7162057" y="32129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4" name="yt_shape_14474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473" name="yt_image_14473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6" name="yt_shape_14476"/>
          <p:cNvSpPr txBox="1"/>
          <p:nvPr/>
        </p:nvSpPr>
        <p:spPr>
          <a:xfrm>
            <a:off x="540000" y="1353857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477" name="yt_image_14477" title="H_81.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4045" y="1969045"/>
            <a:ext cx="1063909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79" name="yt_shape_14479"/>
          <p:cNvSpPr txBox="1"/>
          <p:nvPr/>
        </p:nvSpPr>
        <p:spPr>
          <a:xfrm>
            <a:off x="540000" y="3056305"/>
            <a:ext cx="1046600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这个棱柱由几个面围成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各面的交线共有几条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它们是直的还是曲的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这个棱柱的底面和侧面各是什么形状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该棱柱有几个顶点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这个棱柱有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各面的交线共有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它们是直的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棱柱的底面是三角形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侧面是长方形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该棱柱有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个顶点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6" name="yt_shape_14486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85" name="yt_image_144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8" name="yt_shape_14488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图形构成的元素</a:t>
            </a:r>
          </a:p>
        </p:txBody>
      </p:sp>
      <p:sp>
        <p:nvSpPr>
          <p:cNvPr id="14489" name="yt_shape_14489"/>
          <p:cNvSpPr txBox="1"/>
          <p:nvPr/>
        </p:nvSpPr>
        <p:spPr>
          <a:xfrm>
            <a:off x="540000" y="2102862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下列现象能体现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点动成线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0" name="yt_table_1449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481081"/>
              </p:ext>
            </p:extLst>
          </p:nvPr>
        </p:nvGraphicFramePr>
        <p:xfrm>
          <a:off x="540056" y="2582165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用平口铲子铲去墙面上的大片污渍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用一条拉直的细线切一块豆腐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流星划过天空留下运动轨迹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用木板的边缘将沙坑里的沙推平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pic>
        <p:nvPicPr>
          <p:cNvPr id="3" name="yt_shape_1723549652421">
            <a:extLst>
              <a:ext uri="{FF2B5EF4-FFF2-40B4-BE49-F238E27FC236}">
                <a16:creationId xmlns:a16="http://schemas.microsoft.com/office/drawing/2014/main" id="{776D1F87-6EC3-DF36-B3B9-27520A01FB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914C83-4B71-D209-39E5-DDF84D2808A5}"/>
              </a:ext>
            </a:extLst>
          </p:cNvPr>
          <p:cNvSpPr txBox="1"/>
          <p:nvPr/>
        </p:nvSpPr>
        <p:spPr>
          <a:xfrm>
            <a:off x="8146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2" name="yt_shape_14492"/>
          <p:cNvSpPr txBox="1"/>
          <p:nvPr/>
        </p:nvSpPr>
        <p:spPr>
          <a:xfrm>
            <a:off x="540000" y="900000"/>
            <a:ext cx="81496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当长方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493" name="yt_image_144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2357" y="1531667"/>
            <a:ext cx="1327285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5" name="yt_shape_14495"/>
          <p:cNvSpPr txBox="1"/>
          <p:nvPr/>
        </p:nvSpPr>
        <p:spPr>
          <a:xfrm>
            <a:off x="540000" y="2914899"/>
            <a:ext cx="6900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旋转一周形成圆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这说明点动成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496" name="yt_shape_14496"/>
          <p:cNvSpPr txBox="1"/>
          <p:nvPr/>
        </p:nvSpPr>
        <p:spPr>
          <a:xfrm>
            <a:off x="540000" y="3394202"/>
            <a:ext cx="77040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旋转一周形成侧面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这说明线动成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497" name="yt_shape_14497"/>
          <p:cNvSpPr txBox="1"/>
          <p:nvPr/>
        </p:nvSpPr>
        <p:spPr>
          <a:xfrm>
            <a:off x="540000" y="3873505"/>
            <a:ext cx="79573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 spc="375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旋转一周形成圆柱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这说明面动成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D2506C-98D9-069E-2121-80C52975BB21}"/>
              </a:ext>
            </a:extLst>
          </p:cNvPr>
          <p:cNvSpPr txBox="1"/>
          <p:nvPr/>
        </p:nvSpPr>
        <p:spPr>
          <a:xfrm>
            <a:off x="6369777" y="286809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2EB2D8-F161-1FB8-D6A8-0AE98724E2DE}"/>
              </a:ext>
            </a:extLst>
          </p:cNvPr>
          <p:cNvSpPr txBox="1"/>
          <p:nvPr/>
        </p:nvSpPr>
        <p:spPr>
          <a:xfrm>
            <a:off x="7165114" y="334739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057B19-EA16-F0F1-3602-AE4621407227}"/>
              </a:ext>
            </a:extLst>
          </p:cNvPr>
          <p:cNvSpPr txBox="1"/>
          <p:nvPr/>
        </p:nvSpPr>
        <p:spPr>
          <a:xfrm>
            <a:off x="7568339" y="38266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8" name="yt_shape_14498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由平面图形旋转而成的立体图形</a:t>
            </a:r>
          </a:p>
        </p:txBody>
      </p:sp>
      <p:sp>
        <p:nvSpPr>
          <p:cNvPr id="14499" name="yt_shape_14499"/>
          <p:cNvSpPr txBox="1"/>
          <p:nvPr/>
        </p:nvSpPr>
        <p:spPr>
          <a:xfrm>
            <a:off x="540000" y="1399565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将图中的平面图形绕轴旋转一周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00" name="yt_image_1450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74542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2" name="yt_shape_14502"/>
          <p:cNvSpPr txBox="1"/>
          <p:nvPr/>
        </p:nvSpPr>
        <p:spPr>
          <a:xfrm>
            <a:off x="1991543" y="2276872"/>
            <a:ext cx="4162389" cy="10175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50" b="0" i="0" u="none" dirty="0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600" b="0" i="0" u="none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300" b="0" i="0" u="none" dirty="0">
                <a:solidFill>
                  <a:srgbClr val="1EE3CF"/>
                </a:solidFill>
                <a:effectLst/>
                <a:latin typeface="Times New Roman" pitchFamily="43"/>
                <a:ea typeface="Times New Roman" pitchFamily="43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400" b="0" i="0" u="none" dirty="0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900" b="0" i="0" u="none" dirty="0">
                <a:solidFill>
                  <a:srgbClr val="1EE3CF"/>
                </a:solidFill>
                <a:effectLst/>
                <a:latin typeface="Times New Roman" pitchFamily="29"/>
                <a:ea typeface="Times New Roman" pitchFamily="29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500" b="0" i="0" u="none" dirty="0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700" b="0" i="0" u="none" dirty="0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</a:p>
        </p:txBody>
      </p:sp>
      <p:sp>
        <p:nvSpPr>
          <p:cNvPr id="14503" name="yt_shape_14503"/>
          <p:cNvSpPr txBox="1"/>
          <p:nvPr/>
        </p:nvSpPr>
        <p:spPr>
          <a:xfrm>
            <a:off x="1815828" y="3131300"/>
            <a:ext cx="5864348" cy="56459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549652495">
            <a:extLst>
              <a:ext uri="{FF2B5EF4-FFF2-40B4-BE49-F238E27FC236}">
                <a16:creationId xmlns:a16="http://schemas.microsoft.com/office/drawing/2014/main" id="{CF140C5A-0AE0-B0FB-82A5-0FFA25B66C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3549652616">
            <a:extLst>
              <a:ext uri="{FF2B5EF4-FFF2-40B4-BE49-F238E27FC236}">
                <a16:creationId xmlns:a16="http://schemas.microsoft.com/office/drawing/2014/main" id="{96EFB07D-5E99-CB9C-6C27-E1CE285FA8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401455"/>
            <a:ext cx="632337" cy="680327"/>
          </a:xfrm>
          <a:prstGeom prst="rect">
            <a:avLst/>
          </a:prstGeom>
        </p:spPr>
      </p:pic>
      <p:pic>
        <p:nvPicPr>
          <p:cNvPr id="7" name="yt_shape_1723549652641">
            <a:extLst>
              <a:ext uri="{FF2B5EF4-FFF2-40B4-BE49-F238E27FC236}">
                <a16:creationId xmlns:a16="http://schemas.microsoft.com/office/drawing/2014/main" id="{9BC7023B-F12E-D5F4-AF35-2D15B4019F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294" y="2388158"/>
            <a:ext cx="538466" cy="715275"/>
          </a:xfrm>
          <a:prstGeom prst="rect">
            <a:avLst/>
          </a:prstGeom>
        </p:spPr>
      </p:pic>
      <p:pic>
        <p:nvPicPr>
          <p:cNvPr id="9" name="yt_shape_1723549652666">
            <a:extLst>
              <a:ext uri="{FF2B5EF4-FFF2-40B4-BE49-F238E27FC236}">
                <a16:creationId xmlns:a16="http://schemas.microsoft.com/office/drawing/2014/main" id="{C659B6CC-C39A-2994-4303-0357D546C8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442" y="2468465"/>
            <a:ext cx="709526" cy="504216"/>
          </a:xfrm>
          <a:prstGeom prst="rect">
            <a:avLst/>
          </a:prstGeom>
        </p:spPr>
      </p:pic>
      <p:pic>
        <p:nvPicPr>
          <p:cNvPr id="11" name="yt_shape_1723549652691">
            <a:extLst>
              <a:ext uri="{FF2B5EF4-FFF2-40B4-BE49-F238E27FC236}">
                <a16:creationId xmlns:a16="http://schemas.microsoft.com/office/drawing/2014/main" id="{449836EC-88D5-B97A-7CE5-E41E9260B0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555" y="2442194"/>
            <a:ext cx="517605" cy="57326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D8A303-FE28-414D-023A-0A28C26F1D02}"/>
              </a:ext>
            </a:extLst>
          </p:cNvPr>
          <p:cNvSpPr txBox="1"/>
          <p:nvPr/>
        </p:nvSpPr>
        <p:spPr>
          <a:xfrm>
            <a:off x="10279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4" name="yt_shape_1450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将上面的平面图形绕轴旋转一周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63ff"/>
              </a:rPr>
              <a:t>可以得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到下面的立体图形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把有对应关系的平面图形与立体图形用线连接起来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06" name="yt_shape_14506"/>
          <p:cNvSpPr txBox="1"/>
          <p:nvPr/>
        </p:nvSpPr>
        <p:spPr>
          <a:xfrm>
            <a:off x="6095968" y="5116853"/>
            <a:ext cx="64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4505" name="yt_image_14505" title="H_241.791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664" y="2046106"/>
            <a:ext cx="5688632" cy="359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4B24D97-7347-55DC-38AE-E7FDB2E27405}"/>
              </a:ext>
            </a:extLst>
          </p:cNvPr>
          <p:cNvCxnSpPr>
            <a:cxnSpLocks/>
          </p:cNvCxnSpPr>
          <p:nvPr/>
        </p:nvCxnSpPr>
        <p:spPr>
          <a:xfrm flipH="1">
            <a:off x="3647728" y="3284984"/>
            <a:ext cx="72008" cy="12241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301F00B-1018-7EA1-75D4-4017EB4DD9B4}"/>
              </a:ext>
            </a:extLst>
          </p:cNvPr>
          <p:cNvCxnSpPr>
            <a:cxnSpLocks/>
          </p:cNvCxnSpPr>
          <p:nvPr/>
        </p:nvCxnSpPr>
        <p:spPr>
          <a:xfrm>
            <a:off x="4799856" y="3284984"/>
            <a:ext cx="3456384" cy="12961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0F2139B-0201-4D81-7E71-2A008282C4F1}"/>
              </a:ext>
            </a:extLst>
          </p:cNvPr>
          <p:cNvCxnSpPr>
            <a:cxnSpLocks/>
          </p:cNvCxnSpPr>
          <p:nvPr/>
        </p:nvCxnSpPr>
        <p:spPr>
          <a:xfrm>
            <a:off x="6056170" y="3248980"/>
            <a:ext cx="975934" cy="123407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69F6AF-6CC1-0684-582A-DBEFD81AC541}"/>
              </a:ext>
            </a:extLst>
          </p:cNvPr>
          <p:cNvCxnSpPr>
            <a:cxnSpLocks/>
          </p:cNvCxnSpPr>
          <p:nvPr/>
        </p:nvCxnSpPr>
        <p:spPr>
          <a:xfrm flipH="1">
            <a:off x="4799856" y="3284984"/>
            <a:ext cx="2356349" cy="10801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6601EE5-359E-6D4E-D199-8FDB8F32DD62}"/>
              </a:ext>
            </a:extLst>
          </p:cNvPr>
          <p:cNvCxnSpPr>
            <a:cxnSpLocks/>
          </p:cNvCxnSpPr>
          <p:nvPr/>
        </p:nvCxnSpPr>
        <p:spPr>
          <a:xfrm flipH="1">
            <a:off x="5978030" y="3251262"/>
            <a:ext cx="2356349" cy="123179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7" name="yt_shape_14507"/>
          <p:cNvSpPr txBox="1"/>
          <p:nvPr/>
        </p:nvSpPr>
        <p:spPr>
          <a:xfrm>
            <a:off x="540000" y="900000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将平面图形旋转得到几何体时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考虑不全面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未分类讨论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981F39-FF95-E9EC-7758-151CE8AD4A78}"/>
              </a:ext>
            </a:extLst>
          </p:cNvPr>
          <p:cNvSpPr txBox="1"/>
          <p:nvPr/>
        </p:nvSpPr>
        <p:spPr>
          <a:xfrm>
            <a:off x="449989" y="853194"/>
            <a:ext cx="9933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将平面图形旋转得到几何体时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考虑不全面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未分类讨论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致错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8" name="yt_shape_1450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以该长方形的一边所在直线为轴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0e51,isEnd"/>
              </a:rPr>
              <a:t>将其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形成的圆柱的体积为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509" name="yt_image_14509" title="H_108.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4118" y="2011799"/>
            <a:ext cx="1283763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28230F-F026-C19A-BBEC-88571D2899A2}"/>
              </a:ext>
            </a:extLst>
          </p:cNvPr>
          <p:cNvSpPr txBox="1"/>
          <p:nvPr/>
        </p:nvSpPr>
        <p:spPr>
          <a:xfrm>
            <a:off x="5631708" y="1328682"/>
            <a:ext cx="170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11" name="yt_image_1451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4" name="yt_shape_14514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中国有着深远的沙画历史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如图是一幅沙画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14114"/>
              </a:rPr>
              <a:t>在制作沙画过程中没有用到的数学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18" name="yt_table_1451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750430"/>
              </p:ext>
            </p:extLst>
          </p:nvPr>
        </p:nvGraphicFramePr>
        <p:xfrm>
          <a:off x="540056" y="2551304"/>
          <a:ext cx="63519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面动成体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线动成面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点动成线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线与线相交成点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grpSp>
        <p:nvGrpSpPr>
          <p:cNvPr id="14515" name="yt_shape_14515_skip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71254" y="2551304"/>
            <a:ext cx="2578798" cy="2008773"/>
            <a:chOff x="0" y="0"/>
            <a:chExt cx="2578798" cy="2008773"/>
          </a:xfrm>
        </p:grpSpPr>
        <p:pic>
          <p:nvPicPr>
            <p:cNvPr id="2" name="yt_image_1451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578798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17" name="yt_shape_14517" descr="{&quot;rangeId&quot;:0,&quot;IgnoreLineSpacing&quot;:1}"/>
            <p:cNvSpPr txBox="1"/>
            <p:nvPr/>
          </p:nvSpPr>
          <p:spPr>
            <a:xfrm>
              <a:off x="756118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l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03678A-640B-E906-884D-6E3D40F3EF9E}"/>
              </a:ext>
            </a:extLst>
          </p:cNvPr>
          <p:cNvSpPr txBox="1"/>
          <p:nvPr/>
        </p:nvSpPr>
        <p:spPr>
          <a:xfrm>
            <a:off x="19741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1179</Words>
  <Application>Microsoft Office PowerPoint</Application>
  <PresentationFormat>宽屏</PresentationFormat>
  <Paragraphs>115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2024-08-14T06:36:13Z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