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8" r:id="rId7"/>
    <p:sldId id="371" r:id="rId8"/>
    <p:sldId id="372" r:id="rId9"/>
    <p:sldId id="373" r:id="rId10"/>
    <p:sldId id="376" r:id="rId11"/>
    <p:sldId id="381" r:id="rId12"/>
    <p:sldId id="378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008" name="yt_image_14008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0" name="yt_shape_14010"/>
          <p:cNvSpPr txBox="1"/>
          <p:nvPr/>
        </p:nvSpPr>
        <p:spPr>
          <a:xfrm>
            <a:off x="540120" y="1911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分段计费问题中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基本的数量关系如下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的费用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6EF161F-DD12-666D-0954-81E7A5197AE9}"/>
              </a:ext>
            </a:extLst>
          </p:cNvPr>
          <p:cNvSpPr txBox="1"/>
          <p:nvPr/>
        </p:nvSpPr>
        <p:spPr>
          <a:xfrm>
            <a:off x="7765308" y="186476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不超过部分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6FDCF5-2C1D-9422-90E1-BF80C7F51458}"/>
              </a:ext>
            </a:extLst>
          </p:cNvPr>
          <p:cNvSpPr txBox="1"/>
          <p:nvPr/>
        </p:nvSpPr>
        <p:spPr>
          <a:xfrm>
            <a:off x="11118108" y="186476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58cf"/>
              </a:rPr>
              <a:t>超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44235F-395D-7696-36DC-E146A359EEE1}"/>
              </a:ext>
            </a:extLst>
          </p:cNvPr>
          <p:cNvSpPr txBox="1"/>
          <p:nvPr/>
        </p:nvSpPr>
        <p:spPr>
          <a:xfrm>
            <a:off x="450109" y="2340248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过部分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3" name="yt_shape_14053"/>
          <p:cNvSpPr txBox="1"/>
          <p:nvPr/>
        </p:nvSpPr>
        <p:spPr>
          <a:xfrm>
            <a:off x="540000" y="900000"/>
            <a:ext cx="968354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若小王家全年缴纳的费用为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则全年用气量是多少立方米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设小王家全年用气量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全年用气量是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D5516D-A792-86A0-610B-F4BE29BB1B6F}"/>
              </a:ext>
            </a:extLst>
          </p:cNvPr>
          <p:cNvSpPr txBox="1"/>
          <p:nvPr/>
        </p:nvSpPr>
        <p:spPr>
          <a:xfrm>
            <a:off x="449989" y="1328682"/>
            <a:ext cx="532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设小王家全年用气量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31C36-E9B7-66EC-EB2F-8616C518EE08}"/>
              </a:ext>
            </a:extLst>
          </p:cNvPr>
          <p:cNvSpPr txBox="1"/>
          <p:nvPr/>
        </p:nvSpPr>
        <p:spPr>
          <a:xfrm>
            <a:off x="449989" y="180417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812C3A-7991-F3AC-1D17-AFEDC0D6660F}"/>
              </a:ext>
            </a:extLst>
          </p:cNvPr>
          <p:cNvSpPr txBox="1"/>
          <p:nvPr/>
        </p:nvSpPr>
        <p:spPr>
          <a:xfrm>
            <a:off x="449989" y="2279658"/>
            <a:ext cx="64949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72001D-3AB2-FD7B-B7F2-15FD4A9ADB74}"/>
              </a:ext>
            </a:extLst>
          </p:cNvPr>
          <p:cNvSpPr txBox="1"/>
          <p:nvPr/>
        </p:nvSpPr>
        <p:spPr>
          <a:xfrm>
            <a:off x="449989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094E35-03EC-5DE1-4EB8-2A8FFF5A6840}"/>
              </a:ext>
            </a:extLst>
          </p:cNvPr>
          <p:cNvSpPr txBox="1"/>
          <p:nvPr/>
        </p:nvSpPr>
        <p:spPr>
          <a:xfrm>
            <a:off x="449989" y="3230634"/>
            <a:ext cx="356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全年用气量是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56" name="yt_image_1405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9" name="yt_shape_14059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某班将买一些乒乓球和乒乓球拍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2c5a"/>
              </a:rPr>
              <a:t>现了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解情况如下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乙两家商店出售两种同样品牌的乒乓球和乒乓球拍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43b9"/>
              </a:rPr>
              <a:t>乒乓球拍每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副定价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乒乓球每盒定价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经洽谈后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甲店每买一副球拍赠一盒乒乓球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a30b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乙店全部按定价的九折优惠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该班需球拍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乒乓球若干盒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当购买乒乓球多少盒时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两种优惠办法付款一样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061" name="yt_shape_14061"/>
          <p:cNvSpPr txBox="1"/>
          <p:nvPr/>
        </p:nvSpPr>
        <p:spPr>
          <a:xfrm>
            <a:off x="540000" y="3979862"/>
            <a:ext cx="777296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盒乒乓球时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两种优惠办法付款一样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则在甲店付款为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在乙商店付款为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当购买乒乓球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盒时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两种优惠办法付款一样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FE34C8-096B-52EF-508E-4D7F49208D28}"/>
              </a:ext>
            </a:extLst>
          </p:cNvPr>
          <p:cNvSpPr txBox="1"/>
          <p:nvPr/>
        </p:nvSpPr>
        <p:spPr>
          <a:xfrm>
            <a:off x="449989" y="3579980"/>
            <a:ext cx="787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盒乒乓球时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两种优惠办法付款一样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795935-D66B-D40A-240C-78D104163EC7}"/>
              </a:ext>
            </a:extLst>
          </p:cNvPr>
          <p:cNvSpPr txBox="1"/>
          <p:nvPr/>
        </p:nvSpPr>
        <p:spPr>
          <a:xfrm>
            <a:off x="449989" y="393305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则在甲店付款为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66C4F-D5A4-78D4-38F3-5ADDE7B39667}"/>
              </a:ext>
            </a:extLst>
          </p:cNvPr>
          <p:cNvSpPr txBox="1"/>
          <p:nvPr/>
        </p:nvSpPr>
        <p:spPr>
          <a:xfrm>
            <a:off x="449989" y="4293096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58F81A-6096-4AA2-D5B8-630273A6FFCA}"/>
              </a:ext>
            </a:extLst>
          </p:cNvPr>
          <p:cNvSpPr txBox="1"/>
          <p:nvPr/>
        </p:nvSpPr>
        <p:spPr>
          <a:xfrm>
            <a:off x="449989" y="46531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在乙商店付款为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AFA7E5-3CEF-41B5-6AAE-2C4B4DDFBDDA}"/>
              </a:ext>
            </a:extLst>
          </p:cNvPr>
          <p:cNvSpPr txBox="1"/>
          <p:nvPr/>
        </p:nvSpPr>
        <p:spPr>
          <a:xfrm>
            <a:off x="449989" y="5013176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CC4AD6-2BA2-ED6E-580B-8D42EC959995}"/>
              </a:ext>
            </a:extLst>
          </p:cNvPr>
          <p:cNvSpPr txBox="1"/>
          <p:nvPr/>
        </p:nvSpPr>
        <p:spPr>
          <a:xfrm>
            <a:off x="449989" y="5373216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A52462-0D52-E2BB-FAA6-F15901AF5578}"/>
              </a:ext>
            </a:extLst>
          </p:cNvPr>
          <p:cNvSpPr txBox="1"/>
          <p:nvPr/>
        </p:nvSpPr>
        <p:spPr>
          <a:xfrm>
            <a:off x="449989" y="573325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769423-C83F-4881-8348-0A144EF72069}"/>
              </a:ext>
            </a:extLst>
          </p:cNvPr>
          <p:cNvSpPr txBox="1"/>
          <p:nvPr/>
        </p:nvSpPr>
        <p:spPr>
          <a:xfrm>
            <a:off x="449989" y="6093296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当购买乒乓球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两种优惠办法付款一样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2" name="yt_shape_14062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盒乒乓球时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若让你选择一家商店去办这件事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581a"/>
              </a:rPr>
              <a:t>你打算去哪家商店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盒乒乓球时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甲店需付款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乙店需付款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盒乒乓球时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选择乙商店合算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70A19F-1DDD-84C6-1030-E4C8F7E3966B}"/>
              </a:ext>
            </a:extLst>
          </p:cNvPr>
          <p:cNvSpPr txBox="1"/>
          <p:nvPr/>
        </p:nvSpPr>
        <p:spPr>
          <a:xfrm>
            <a:off x="450108" y="180417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盒乒乓球时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071120-E5E6-A834-1FEC-ED310B01A9C4}"/>
              </a:ext>
            </a:extLst>
          </p:cNvPr>
          <p:cNvSpPr txBox="1"/>
          <p:nvPr/>
        </p:nvSpPr>
        <p:spPr>
          <a:xfrm>
            <a:off x="450108" y="227965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甲店需付款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1D7BCD-1C51-4406-D180-6940F79EC478}"/>
              </a:ext>
            </a:extLst>
          </p:cNvPr>
          <p:cNvSpPr txBox="1"/>
          <p:nvPr/>
        </p:nvSpPr>
        <p:spPr>
          <a:xfrm>
            <a:off x="450108" y="2755146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乙店需付款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163FB3-BEE9-4A7A-A7FA-E5C53BAF61DB}"/>
              </a:ext>
            </a:extLst>
          </p:cNvPr>
          <p:cNvSpPr txBox="1"/>
          <p:nvPr/>
        </p:nvSpPr>
        <p:spPr>
          <a:xfrm>
            <a:off x="450108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56277A-8090-72D5-5AB7-2CD1E123CBE5}"/>
              </a:ext>
            </a:extLst>
          </p:cNvPr>
          <p:cNvSpPr txBox="1"/>
          <p:nvPr/>
        </p:nvSpPr>
        <p:spPr>
          <a:xfrm>
            <a:off x="450108" y="3706122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盒乒乓球时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选择乙商店合算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2" name="yt_shape_14012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011" name="yt_image_14011" title="H_25.9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4" name="yt_shape_14014"/>
          <p:cNvSpPr txBox="1"/>
          <p:nvPr/>
        </p:nvSpPr>
        <p:spPr>
          <a:xfrm>
            <a:off x="540000" y="1353857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某商场对该商场商品进行如下的优惠促销活动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15" name="yt_table_14015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242307"/>
              </p:ext>
            </p:extLst>
          </p:nvPr>
        </p:nvGraphicFramePr>
        <p:xfrm>
          <a:off x="540000" y="1969045"/>
          <a:ext cx="11111999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89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2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打折前一次性购物总金额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优惠措施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不优惠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按售价打九折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元部分打八折优惠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5_3aba4"/>
                        </a:rPr>
                        <a:t>元部分打六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折优惠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017" name="yt_shape_14017"/>
          <p:cNvSpPr txBox="1"/>
          <p:nvPr/>
        </p:nvSpPr>
        <p:spPr>
          <a:xfrm>
            <a:off x="540119" y="49816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按上述优惠条件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若小华一次性购买售价为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2f52"/>
              </a:rPr>
              <a:t>504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" name="yt_shape_1401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设小华打折前应付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款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打折前购物金额超过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3_a112c"/>
              </a:rPr>
              <a:t>但不超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由题意得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打折前购物金额超过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综上所述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小华在该商场购买商品件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24" name="yt_image_14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7" name="yt_shape_14027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优化方案问题</a:t>
            </a:r>
          </a:p>
        </p:txBody>
      </p:sp>
      <p:pic>
        <p:nvPicPr>
          <p:cNvPr id="3" name="yt_shape_1723549603141">
            <a:extLst>
              <a:ext uri="{FF2B5EF4-FFF2-40B4-BE49-F238E27FC236}">
                <a16:creationId xmlns:a16="http://schemas.microsoft.com/office/drawing/2014/main" id="{82E70AA0-19E7-A767-9A6A-C516D2F04F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14028" name="yt_shape_14028"/>
          <p:cNvSpPr txBox="1"/>
          <p:nvPr/>
        </p:nvSpPr>
        <p:spPr>
          <a:xfrm>
            <a:off x="540119" y="2044465"/>
            <a:ext cx="11244513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小刚想在以下两种灯中选购一盏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一种是功率为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afd2"/>
              </a:rPr>
              <a:t>9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的节能灯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另一种是功率为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6d4"/>
              </a:rPr>
              <a:t>千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的白炽灯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已知小刚家所在地的电价是每千瓦时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044"/>
              </a:rPr>
              <a:t>若照明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一盏节能灯的费用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一盏白炽灯的费用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d99f"/>
              </a:rPr>
              <a:t>费用包含灯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的售价和电费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灯的功率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照明时间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66f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】</a:t>
            </a:r>
          </a:p>
        </p:txBody>
      </p:sp>
      <p:sp>
        <p:nvSpPr>
          <p:cNvPr id="14029" name="yt_shape_14029"/>
          <p:cNvSpPr txBox="1"/>
          <p:nvPr/>
        </p:nvSpPr>
        <p:spPr>
          <a:xfrm>
            <a:off x="540000" y="4411910"/>
            <a:ext cx="7348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30" name="yt_shape_14030"/>
          <p:cNvSpPr txBox="1"/>
          <p:nvPr/>
        </p:nvSpPr>
        <p:spPr>
          <a:xfrm>
            <a:off x="540000" y="4891213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若两种灯的使用费用一样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则照明时间是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31" name="yt_shape_14031"/>
          <p:cNvSpPr txBox="1"/>
          <p:nvPr/>
        </p:nvSpPr>
        <p:spPr>
          <a:xfrm>
            <a:off x="540119" y="537051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小刚想在这两种灯中选购一盏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假设照明时间是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小刚应选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42542E-ACBD-9B80-070C-01E9D3A5C481}"/>
              </a:ext>
            </a:extLst>
          </p:cNvPr>
          <p:cNvSpPr txBox="1"/>
          <p:nvPr/>
        </p:nvSpPr>
        <p:spPr>
          <a:xfrm>
            <a:off x="2410552" y="4365104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23EFA1-9704-C3EA-B2A4-C232DFD275FB}"/>
              </a:ext>
            </a:extLst>
          </p:cNvPr>
          <p:cNvSpPr txBox="1"/>
          <p:nvPr/>
        </p:nvSpPr>
        <p:spPr>
          <a:xfrm>
            <a:off x="5668102" y="4365104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2A1011-1ABA-EEAB-47A6-1F99E8E6D9A4}"/>
              </a:ext>
            </a:extLst>
          </p:cNvPr>
          <p:cNvSpPr txBox="1"/>
          <p:nvPr/>
        </p:nvSpPr>
        <p:spPr>
          <a:xfrm>
            <a:off x="7003189" y="48444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C245BD-2ED4-7AA3-04FC-71438FED16D6}"/>
              </a:ext>
            </a:extLst>
          </p:cNvPr>
          <p:cNvSpPr txBox="1"/>
          <p:nvPr/>
        </p:nvSpPr>
        <p:spPr>
          <a:xfrm>
            <a:off x="10508507" y="532371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3c9e2"/>
              </a:rPr>
              <a:t>节能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AFD30A-B99E-08FB-D661-74178C92AE22}"/>
              </a:ext>
            </a:extLst>
          </p:cNvPr>
          <p:cNvSpPr txBox="1"/>
          <p:nvPr/>
        </p:nvSpPr>
        <p:spPr>
          <a:xfrm>
            <a:off x="450108" y="579919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2" name="yt_shape_14032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分段计费问题</a:t>
            </a:r>
          </a:p>
        </p:txBody>
      </p:sp>
      <p:sp>
        <p:nvSpPr>
          <p:cNvPr id="14033" name="yt_shape_14033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某市出租车起步价是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以内为起步价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565"/>
              </a:rPr>
              <a:t>每增加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某人乘出租车交了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cf350"/>
              </a:rPr>
              <a:t>则这个乘客乘坐出租车行驶的路程为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4" name="yt_table_140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667662"/>
              </p:ext>
            </p:extLst>
          </p:nvPr>
        </p:nvGraphicFramePr>
        <p:xfrm>
          <a:off x="540056" y="2839131"/>
          <a:ext cx="90608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sp>
        <p:nvSpPr>
          <p:cNvPr id="14036" name="yt_shape_14036"/>
          <p:cNvSpPr txBox="1"/>
          <p:nvPr/>
        </p:nvSpPr>
        <p:spPr>
          <a:xfrm>
            <a:off x="540119" y="336530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有一旅客带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行李从北京到广州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按民航局规定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旅客最多可免费携带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a16,isEnd"/>
              </a:rPr>
              <a:t>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超过部分每千克按飞机票价的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购买行李票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7c48,isEnd"/>
              </a:rPr>
              <a:t>已知该旅客购买的行李票为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则他的飞机票价为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603217">
            <a:extLst>
              <a:ext uri="{FF2B5EF4-FFF2-40B4-BE49-F238E27FC236}">
                <a16:creationId xmlns:a16="http://schemas.microsoft.com/office/drawing/2014/main" id="{288D5942-04F4-A018-F8E6-B8A46831AA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CB1CA8-332D-AE21-9EF1-313A0F272AB6}"/>
              </a:ext>
            </a:extLst>
          </p:cNvPr>
          <p:cNvSpPr txBox="1"/>
          <p:nvPr/>
        </p:nvSpPr>
        <p:spPr>
          <a:xfrm>
            <a:off x="1059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123490-63D9-6138-A1BB-C3F07A21C7C6}"/>
              </a:ext>
            </a:extLst>
          </p:cNvPr>
          <p:cNvSpPr txBox="1"/>
          <p:nvPr/>
        </p:nvSpPr>
        <p:spPr>
          <a:xfrm>
            <a:off x="4260108" y="42694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7" name="yt_shape_14037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未理解分段范围的含义而出错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4ED8DA3-336E-066D-504F-8C45319F778D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未理解分段范围的含义而出错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8" name="yt_shape_1403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参加保险公司的医疗保险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住院治疗的病人享受分段报销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50d9"/>
              </a:rPr>
              <a:t>保险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公司制定的报销细则如下表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39" name="yt_table_14039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063660"/>
              </p:ext>
            </p:extLst>
          </p:nvPr>
        </p:nvGraphicFramePr>
        <p:xfrm>
          <a:off x="540000" y="1844824"/>
          <a:ext cx="11111999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71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0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住院医疗费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报销率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元的部分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041" name="yt_shape_14041"/>
          <p:cNvSpPr txBox="1"/>
          <p:nvPr/>
        </p:nvSpPr>
        <p:spPr>
          <a:xfrm>
            <a:off x="540119" y="4644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某人住院治疗后得到保险公司报销金额是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4aeb"/>
              </a:rPr>
              <a:t>则此人住院的医疗费是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F31806-A4C5-1265-DA43-DD27920FB155}"/>
              </a:ext>
            </a:extLst>
          </p:cNvPr>
          <p:cNvSpPr txBox="1"/>
          <p:nvPr/>
        </p:nvSpPr>
        <p:spPr>
          <a:xfrm>
            <a:off x="10776520" y="45811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4042" name="yt_table_140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731829"/>
              </p:ext>
            </p:extLst>
          </p:nvPr>
        </p:nvGraphicFramePr>
        <p:xfrm>
          <a:off x="540056" y="5143464"/>
          <a:ext cx="4827906" cy="877824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5" name="yt_shape_1404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44" name="yt_image_14044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7" name="yt_shape_14047"/>
          <p:cNvSpPr txBox="1"/>
          <p:nvPr/>
        </p:nvSpPr>
        <p:spPr>
          <a:xfrm>
            <a:off x="540119" y="159186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某水果批发商从外地收购一批新鲜水果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准备运回当地销售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5f59,isEnd"/>
              </a:rPr>
              <a:t>甲物流公司的收费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乙物流公司的收费方式是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7e6d,isEnd"/>
              </a:rPr>
              <a:t>起步价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每千米另收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元油费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当运输路程为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ad71,isEnd"/>
              </a:rPr>
              <a:t>两家物流公司的收费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2DDCB4-E1BC-EDC9-5D55-4E71E8D61A3E}"/>
              </a:ext>
            </a:extLst>
          </p:cNvPr>
          <p:cNvSpPr txBox="1"/>
          <p:nvPr/>
        </p:nvSpPr>
        <p:spPr>
          <a:xfrm>
            <a:off x="6698507" y="249603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49" name="yt_table_14049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584386"/>
              </p:ext>
            </p:extLst>
          </p:nvPr>
        </p:nvGraphicFramePr>
        <p:xfrm>
          <a:off x="540000" y="1711144"/>
          <a:ext cx="1111199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1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级别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收费标准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每年每户用气量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及以下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051" name="yt_shape_14051"/>
          <p:cNvSpPr txBox="1"/>
          <p:nvPr/>
        </p:nvSpPr>
        <p:spPr>
          <a:xfrm>
            <a:off x="540000" y="4815159"/>
            <a:ext cx="92332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若小王家全年用气量为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则需要缴纳的费用是多少元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需要缴纳的费用是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73CAA7-366D-D325-4C5A-0EE3EF92702D}"/>
              </a:ext>
            </a:extLst>
          </p:cNvPr>
          <p:cNvSpPr txBox="1"/>
          <p:nvPr/>
        </p:nvSpPr>
        <p:spPr>
          <a:xfrm>
            <a:off x="449989" y="5243841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E4CD5C-72FF-312D-BFBC-543703EED5E4}"/>
              </a:ext>
            </a:extLst>
          </p:cNvPr>
          <p:cNvSpPr txBox="1"/>
          <p:nvPr/>
        </p:nvSpPr>
        <p:spPr>
          <a:xfrm>
            <a:off x="449989" y="5719329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需要缴纳的费用是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A2CB48-7330-6076-414F-D98A54B5867C}"/>
              </a:ext>
            </a:extLst>
          </p:cNvPr>
          <p:cNvSpPr txBox="1"/>
          <p:nvPr/>
        </p:nvSpPr>
        <p:spPr>
          <a:xfrm>
            <a:off x="540000" y="999784"/>
            <a:ext cx="1131664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某市民用天然气气价根据每年每户用气量分为三个档次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具体收费标准如下表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1641</Words>
  <Application>Microsoft Office PowerPoint</Application>
  <PresentationFormat>宽屏</PresentationFormat>
  <Paragraphs>129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2024-08-14T05:49:52Z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