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2" r:id="rId6"/>
    <p:sldId id="373" r:id="rId7"/>
    <p:sldId id="377" r:id="rId8"/>
    <p:sldId id="379" r:id="rId9"/>
    <p:sldId id="380" r:id="rId10"/>
    <p:sldId id="381" r:id="rId11"/>
    <p:sldId id="383" r:id="rId12"/>
    <p:sldId id="384" r:id="rId13"/>
    <p:sldId id="388" r:id="rId14"/>
    <p:sldId id="392" r:id="rId15"/>
    <p:sldId id="389" r:id="rId16"/>
    <p:sldId id="39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4" name="yt_shape_10464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465" name="yt_image_10465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7568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7" name="yt_shape_10467"/>
          <p:cNvSpPr txBox="1"/>
          <p:nvPr/>
        </p:nvSpPr>
        <p:spPr>
          <a:xfrm>
            <a:off x="540119" y="191156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在水平的数轴上表示有理数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它们从左到右的顺序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就是从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01027,isEnd"/>
              </a:rPr>
              <a:t>的顺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的数小于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有理数比较大小的规定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绝对值大的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52E5F6-A2AC-5EF3-4AFF-A6687080488F}"/>
              </a:ext>
            </a:extLst>
          </p:cNvPr>
          <p:cNvSpPr txBox="1"/>
          <p:nvPr/>
        </p:nvSpPr>
        <p:spPr>
          <a:xfrm>
            <a:off x="9060707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EE19B4-C7C4-8871-9C9F-11B4F1350178}"/>
              </a:ext>
            </a:extLst>
          </p:cNvPr>
          <p:cNvSpPr txBox="1"/>
          <p:nvPr/>
        </p:nvSpPr>
        <p:spPr>
          <a:xfrm>
            <a:off x="10279907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CDFD9A-B55A-53F6-E46A-35CADFA2033D}"/>
              </a:ext>
            </a:extLst>
          </p:cNvPr>
          <p:cNvSpPr txBox="1"/>
          <p:nvPr/>
        </p:nvSpPr>
        <p:spPr>
          <a:xfrm>
            <a:off x="1669308" y="2340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1DA623-052E-D3DD-B9F5-9F5DB3AB4420}"/>
              </a:ext>
            </a:extLst>
          </p:cNvPr>
          <p:cNvSpPr txBox="1"/>
          <p:nvPr/>
        </p:nvSpPr>
        <p:spPr>
          <a:xfrm>
            <a:off x="4107708" y="2340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6CD85D-AD9D-0780-6307-12DCB6727815}"/>
              </a:ext>
            </a:extLst>
          </p:cNvPr>
          <p:cNvSpPr txBox="1"/>
          <p:nvPr/>
        </p:nvSpPr>
        <p:spPr>
          <a:xfrm>
            <a:off x="2126508" y="32912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315016-4F38-1C78-5BEE-72EBF73F133C}"/>
              </a:ext>
            </a:extLst>
          </p:cNvPr>
          <p:cNvSpPr txBox="1"/>
          <p:nvPr/>
        </p:nvSpPr>
        <p:spPr>
          <a:xfrm>
            <a:off x="3955308" y="32912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D3733D-C9C7-31FE-8626-8F51C07AF720}"/>
              </a:ext>
            </a:extLst>
          </p:cNvPr>
          <p:cNvSpPr txBox="1"/>
          <p:nvPr/>
        </p:nvSpPr>
        <p:spPr>
          <a:xfrm>
            <a:off x="6698507" y="32912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DC2932-CE4B-EC7E-F7F1-34A92B25A53C}"/>
              </a:ext>
            </a:extLst>
          </p:cNvPr>
          <p:cNvSpPr txBox="1"/>
          <p:nvPr/>
        </p:nvSpPr>
        <p:spPr>
          <a:xfrm>
            <a:off x="4564908" y="376671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反而小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9" name="yt_shape_1052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下表是几种液体在标准大气压下的沸点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474b"/>
              </a:rPr>
              <a:t>则沸点最高的液体是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30" name="yt_table_1053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027737"/>
              </p:ext>
            </p:extLst>
          </p:nvPr>
        </p:nvGraphicFramePr>
        <p:xfrm>
          <a:off x="540000" y="2011799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4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6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6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6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6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液体名称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沸点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532" name="yt_table_105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235078"/>
              </p:ext>
            </p:extLst>
          </p:nvPr>
        </p:nvGraphicFramePr>
        <p:xfrm>
          <a:off x="540056" y="3415405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CDDD786-AC3B-552B-B40A-020AF8337204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4" name="yt_shape_10534"/>
              <p:cNvSpPr txBox="1"/>
              <p:nvPr/>
            </p:nvSpPr>
            <p:spPr>
              <a:xfrm>
                <a:off x="540000" y="900000"/>
                <a:ext cx="9579546" cy="4667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比较下列各组数的大小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｜＜－（＋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34" name="yt_shape_10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79546" cy="4667368"/>
              </a:xfrm>
              <a:prstGeom prst="rect">
                <a:avLst/>
              </a:prstGeom>
              <a:blipFill>
                <a:blip r:embed="rId2"/>
                <a:stretch>
                  <a:fillRect l="-1973" t="-1176" r="-955" b="-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41717F-2D82-5C8D-CE9F-5666E75DB77B}"/>
              </a:ext>
            </a:extLst>
          </p:cNvPr>
          <p:cNvSpPr txBox="1"/>
          <p:nvPr/>
        </p:nvSpPr>
        <p:spPr>
          <a:xfrm>
            <a:off x="709843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4C7FE3-7F46-9803-51C3-344F2534EBA7}"/>
              </a:ext>
            </a:extLst>
          </p:cNvPr>
          <p:cNvSpPr txBox="1"/>
          <p:nvPr/>
        </p:nvSpPr>
        <p:spPr>
          <a:xfrm>
            <a:off x="902248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B961A3-DECD-505D-DE23-293AA6EA671B}"/>
                  </a:ext>
                </a:extLst>
              </p:cNvPr>
              <p:cNvSpPr txBox="1"/>
              <p:nvPr/>
            </p:nvSpPr>
            <p:spPr>
              <a:xfrm>
                <a:off x="449989" y="2476635"/>
                <a:ext cx="32757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58B961A3-DECD-505D-DE23-293AA6EA6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6635"/>
                <a:ext cx="3275711" cy="766077"/>
              </a:xfrm>
              <a:prstGeom prst="rect">
                <a:avLst/>
              </a:prstGeom>
              <a:blipFill>
                <a:blip r:embed="rId3"/>
                <a:stretch>
                  <a:fillRect l="-2980" r="-298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5641B54-526B-64DE-EDE3-281CF19E995C}"/>
              </a:ext>
            </a:extLst>
          </p:cNvPr>
          <p:cNvSpPr txBox="1"/>
          <p:nvPr/>
        </p:nvSpPr>
        <p:spPr>
          <a:xfrm>
            <a:off x="449989" y="3624588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6CBBC6-87D8-315C-1507-1A84DAAFAB69}"/>
                  </a:ext>
                </a:extLst>
              </p:cNvPr>
              <p:cNvSpPr txBox="1"/>
              <p:nvPr/>
            </p:nvSpPr>
            <p:spPr>
              <a:xfrm>
                <a:off x="449989" y="4808165"/>
                <a:ext cx="4220591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hasSerialNum': 1, 'pageBreak': True}">
                <a:extLst>
                  <a:ext uri="{FF2B5EF4-FFF2-40B4-BE49-F238E27FC236}">
                    <a16:creationId xmlns:a16="http://schemas.microsoft.com/office/drawing/2014/main" id="{FC6CBBC6-87D8-315C-1507-1A84DAAFA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8165"/>
                <a:ext cx="4220591" cy="760870"/>
              </a:xfrm>
              <a:prstGeom prst="rect">
                <a:avLst/>
              </a:prstGeom>
              <a:blipFill>
                <a:blip r:embed="rId4"/>
                <a:stretch>
                  <a:fillRect l="-2312" r="-231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yt_shape_10546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正式篮球比赛时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所用的篮球质量有严格规定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301a"/>
              </a:rPr>
              <a:t>个篮球的质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量检测结果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超过规定质量的克数记为正数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不足规定质量的克数记为负数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3a7"/>
              </a:rPr>
              <a:t>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7" name="yt_table_1054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231896"/>
              </p:ext>
            </p:extLst>
          </p:nvPr>
        </p:nvGraphicFramePr>
        <p:xfrm>
          <a:off x="540000" y="2475451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6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4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45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45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45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245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篮球编号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与规定质量的差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49" name="yt_shape_10549"/>
          <p:cNvSpPr txBox="1"/>
          <p:nvPr/>
        </p:nvSpPr>
        <p:spPr>
          <a:xfrm>
            <a:off x="540000" y="3879057"/>
            <a:ext cx="769441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个篮球的质量与规定质量的差从小到大排列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从小到大排列为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475131-E972-1C43-61B3-5A387E28D23A}"/>
              </a:ext>
            </a:extLst>
          </p:cNvPr>
          <p:cNvSpPr txBox="1"/>
          <p:nvPr/>
        </p:nvSpPr>
        <p:spPr>
          <a:xfrm>
            <a:off x="449989" y="4307739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从小到大排列为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E39EA8-0947-538E-2474-E9D4B86709E0}"/>
              </a:ext>
            </a:extLst>
          </p:cNvPr>
          <p:cNvSpPr txBox="1"/>
          <p:nvPr/>
        </p:nvSpPr>
        <p:spPr>
          <a:xfrm>
            <a:off x="449989" y="4783227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如果你是某篮球队的教练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你应该为你的队员选编号为几的篮球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0c64"/>
              </a:rPr>
              <a:t>并用你已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学过的知识进行说明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应该选用编号为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的篮球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因为这些数中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的绝对值最小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即它最接近规定质量的克数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122948-F175-42B4-3147-5E91F1491DB0}"/>
              </a:ext>
            </a:extLst>
          </p:cNvPr>
          <p:cNvSpPr txBox="1"/>
          <p:nvPr/>
        </p:nvSpPr>
        <p:spPr>
          <a:xfrm>
            <a:off x="450108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应该选用编号为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的篮球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BB7363-DE4B-DA9E-8DE7-50992136542F}"/>
              </a:ext>
            </a:extLst>
          </p:cNvPr>
          <p:cNvSpPr txBox="1"/>
          <p:nvPr/>
        </p:nvSpPr>
        <p:spPr>
          <a:xfrm>
            <a:off x="450108" y="227965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因为这些数中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AC2777-2959-6883-85D5-808FD57AAF26}"/>
              </a:ext>
            </a:extLst>
          </p:cNvPr>
          <p:cNvSpPr txBox="1"/>
          <p:nvPr/>
        </p:nvSpPr>
        <p:spPr>
          <a:xfrm>
            <a:off x="450108" y="2755146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即它最接近规定质量的克数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53" name="yt_image_10553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6" name="yt_shape_10556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【注重数形结合】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在原点的左边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1e44"/>
              </a:rPr>
              <a:t>的大小关系正确的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8" name="yt_table_1055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605725"/>
              </p:ext>
            </p:extLst>
          </p:nvPr>
        </p:nvGraphicFramePr>
        <p:xfrm>
          <a:off x="540056" y="2557018"/>
          <a:ext cx="6153468" cy="950976"/>
        </p:xfrm>
        <a:graphic>
          <a:graphicData uri="http://schemas.openxmlformats.org/drawingml/2006/table">
            <a:tbl>
              <a:tblPr/>
              <a:tblGrid>
                <a:gridCol w="3575368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578100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pic>
        <p:nvPicPr>
          <p:cNvPr id="10557" name="yt_image_10557_skip" title="H_21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8256" y="2557018"/>
            <a:ext cx="2581795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0" name="yt_shape_10560"/>
          <p:cNvSpPr txBox="1"/>
          <p:nvPr/>
        </p:nvSpPr>
        <p:spPr>
          <a:xfrm>
            <a:off x="540119" y="355878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】由单个字母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多个字母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三点所表示的有理数分别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4df1,isEn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0562" name="yt_image_10562" title="H_34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8144" y="5149884"/>
            <a:ext cx="3055710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1625CB-72D9-C6C2-2BD3-7CE3DF271283}"/>
              </a:ext>
            </a:extLst>
          </p:cNvPr>
          <p:cNvSpPr txBox="1"/>
          <p:nvPr/>
        </p:nvSpPr>
        <p:spPr>
          <a:xfrm>
            <a:off x="1364508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F96346-8C09-2784-175E-A4DBCA9B64DD}"/>
              </a:ext>
            </a:extLst>
          </p:cNvPr>
          <p:cNvSpPr txBox="1"/>
          <p:nvPr/>
        </p:nvSpPr>
        <p:spPr>
          <a:xfrm>
            <a:off x="2278908" y="4462952"/>
            <a:ext cx="273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4" name="yt_shape_10564"/>
          <p:cNvSpPr txBox="1"/>
          <p:nvPr/>
        </p:nvSpPr>
        <p:spPr>
          <a:xfrm>
            <a:off x="540119" y="900000"/>
            <a:ext cx="11492915" cy="21906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】给定数轴上的点的位置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由条件先判断点在数轴上的位置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104d"/>
              </a:rPr>
              <a:t>请结合数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在数轴上画出示意图如图所示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0278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0567" name="yt_image_10567" title="H_18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05391"/>
            <a:ext cx="2622308" cy="23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0" name="yt_shape_10570"/>
          <p:cNvSpPr txBox="1"/>
          <p:nvPr/>
        </p:nvSpPr>
        <p:spPr>
          <a:xfrm>
            <a:off x="540000" y="3289919"/>
            <a:ext cx="46775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BA5D8E-63F2-5D59-D857-3D03B107E35C}"/>
              </a:ext>
            </a:extLst>
          </p:cNvPr>
          <p:cNvSpPr txBox="1"/>
          <p:nvPr/>
        </p:nvSpPr>
        <p:spPr>
          <a:xfrm>
            <a:off x="450108" y="227965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在数轴上画出示意图如图所示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DEAA15-5EF0-A728-3DE0-561947228962}"/>
              </a:ext>
            </a:extLst>
          </p:cNvPr>
          <p:cNvSpPr txBox="1"/>
          <p:nvPr/>
        </p:nvSpPr>
        <p:spPr>
          <a:xfrm>
            <a:off x="449989" y="3243113"/>
            <a:ext cx="4812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2" name="yt_shape_10472"/>
          <p:cNvSpPr txBox="1"/>
          <p:nvPr/>
        </p:nvSpPr>
        <p:spPr>
          <a:xfrm>
            <a:off x="54000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471" name="yt_image_10471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4" name="yt_shape_10474"/>
          <p:cNvSpPr txBox="1"/>
          <p:nvPr/>
        </p:nvSpPr>
        <p:spPr>
          <a:xfrm>
            <a:off x="540000" y="1353857"/>
            <a:ext cx="82730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475" name="yt_image_10475" title="H_22.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254" y="1985524"/>
            <a:ext cx="228749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77" name="yt_shape_10477"/>
              <p:cNvSpPr txBox="1"/>
              <p:nvPr/>
            </p:nvSpPr>
            <p:spPr>
              <a:xfrm>
                <a:off x="540000" y="2320856"/>
                <a:ext cx="9387185" cy="39735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利用数轴比较有理数的大小即可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由图可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以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对于正方向向右的数轴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右边的数总比左边的数大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所以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77" name="yt_shape_10477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0856"/>
                <a:ext cx="9387185" cy="3973524"/>
              </a:xfrm>
              <a:prstGeom prst="rect">
                <a:avLst/>
              </a:prstGeom>
              <a:blipFill>
                <a:blip r:embed="rId4"/>
                <a:stretch>
                  <a:fillRect l="-2014" t="-1380" r="-1040" b="-9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" name="yt_shape_10488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87" name="yt_image_104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0" name="yt_shape_10490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利用数轴比较有理数的大小</a:t>
            </a:r>
          </a:p>
        </p:txBody>
      </p:sp>
      <p:sp>
        <p:nvSpPr>
          <p:cNvPr id="10491" name="yt_shape_10491"/>
          <p:cNvSpPr txBox="1"/>
          <p:nvPr/>
        </p:nvSpPr>
        <p:spPr>
          <a:xfrm>
            <a:off x="540000" y="2102862"/>
            <a:ext cx="6032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3" name="yt_table_104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09009"/>
              </p:ext>
            </p:extLst>
          </p:nvPr>
        </p:nvGraphicFramePr>
        <p:xfrm>
          <a:off x="540056" y="2839283"/>
          <a:ext cx="10133966" cy="475488"/>
        </p:xfrm>
        <a:graphic>
          <a:graphicData uri="http://schemas.openxmlformats.org/drawingml/2006/table">
            <a:tbl>
              <a:tblPr/>
              <a:tblGrid>
                <a:gridCol w="2737168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719705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2719705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pic>
        <p:nvPicPr>
          <p:cNvPr id="10492" name="yt_image_10492_skip" title="H_20.2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0468" y="2582165"/>
            <a:ext cx="3209322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5" name="yt_shape_10495"/>
          <p:cNvSpPr txBox="1"/>
          <p:nvPr/>
        </p:nvSpPr>
        <p:spPr>
          <a:xfrm>
            <a:off x="540119" y="336545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浙江省中考改编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下表是遵义市四个景区今年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月份某天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446f,isEnd"/>
              </a:rPr>
              <a:t>若将四个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景区的气温在数轴上表示出来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我们发现从左到右依次为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208,isEnd"/>
              </a:rPr>
              <a:t>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据数轴上右边的数总是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左边的数可以推断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景区的气温最低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0496" name="yt_table_1049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730056"/>
              </p:ext>
            </p:extLst>
          </p:nvPr>
        </p:nvGraphicFramePr>
        <p:xfrm>
          <a:off x="540000" y="4940905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65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3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景区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丹霞谷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赤水瀑布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四洞沟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佛光岩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723549199646">
            <a:extLst>
              <a:ext uri="{FF2B5EF4-FFF2-40B4-BE49-F238E27FC236}">
                <a16:creationId xmlns:a16="http://schemas.microsoft.com/office/drawing/2014/main" id="{A610CFB6-5E0A-ABD7-B687-28117A7D8A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22948E-F857-5A59-C5D2-C16F287E8ED4}"/>
              </a:ext>
            </a:extLst>
          </p:cNvPr>
          <p:cNvSpPr txBox="1"/>
          <p:nvPr/>
        </p:nvSpPr>
        <p:spPr>
          <a:xfrm>
            <a:off x="55934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A1E76A-4D89-CA1B-1BB7-B3E8B0E7EE07}"/>
              </a:ext>
            </a:extLst>
          </p:cNvPr>
          <p:cNvSpPr txBox="1"/>
          <p:nvPr/>
        </p:nvSpPr>
        <p:spPr>
          <a:xfrm>
            <a:off x="8374907" y="379413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95BE5F-6EC7-CAB1-305F-DC52FD1CF0A0}"/>
              </a:ext>
            </a:extLst>
          </p:cNvPr>
          <p:cNvSpPr txBox="1"/>
          <p:nvPr/>
        </p:nvSpPr>
        <p:spPr>
          <a:xfrm>
            <a:off x="3802908" y="4269624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922D9B-D100-E1D7-B1F9-F3E743902DFA}"/>
              </a:ext>
            </a:extLst>
          </p:cNvPr>
          <p:cNvSpPr txBox="1"/>
          <p:nvPr/>
        </p:nvSpPr>
        <p:spPr>
          <a:xfrm>
            <a:off x="7460507" y="4269624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四洞沟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98" name="yt_shape_10498"/>
              <p:cNvSpPr txBox="1"/>
              <p:nvPr/>
            </p:nvSpPr>
            <p:spPr>
              <a:xfrm>
                <a:off x="540000" y="900000"/>
                <a:ext cx="11003012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把下列各数表示在如图所示的数轴上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再按从小到大的顺序用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98" name="yt_shape_10498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03012" cy="1119024"/>
              </a:xfrm>
              <a:prstGeom prst="rect">
                <a:avLst/>
              </a:prstGeom>
              <a:blipFill>
                <a:blip r:embed="rId2"/>
                <a:stretch>
                  <a:fillRect l="-1717" t="-4918" r="-665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01" name="yt_image_10501" title="H_21.9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8766" y="2221348"/>
            <a:ext cx="4074467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3" name="yt_shape_10503"/>
          <p:cNvSpPr txBox="1"/>
          <p:nvPr/>
        </p:nvSpPr>
        <p:spPr>
          <a:xfrm>
            <a:off x="540000" y="2550966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505" name="yt_shape_10505"/>
          <p:cNvSpPr txBox="1"/>
          <p:nvPr/>
        </p:nvSpPr>
        <p:spPr>
          <a:xfrm>
            <a:off x="540000" y="3166154"/>
            <a:ext cx="4212692" cy="6303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00" b="0" i="0" u="none" spc="-3500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  <a:r>
              <a:rPr lang="en-US" altLang="zh-CN" sz="3500" b="0" i="0" u="none" spc="31975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</a:p>
        </p:txBody>
      </p:sp>
      <p:pic>
        <p:nvPicPr>
          <p:cNvPr id="10504" name="yt_image_10504" title="H_54.8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166154"/>
            <a:ext cx="4171087" cy="69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07" name="yt_shape_10507"/>
              <p:cNvSpPr txBox="1"/>
              <p:nvPr/>
            </p:nvSpPr>
            <p:spPr>
              <a:xfrm>
                <a:off x="540000" y="3912875"/>
                <a:ext cx="1099820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由数轴上的点表示的数左边的数总比右边的数小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07" name="yt_shape_10507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2875"/>
                <a:ext cx="10998204" cy="638893"/>
              </a:xfrm>
              <a:prstGeom prst="rect">
                <a:avLst/>
              </a:prstGeom>
              <a:blipFill>
                <a:blip r:embed="rId5"/>
                <a:stretch>
                  <a:fillRect l="-1718" r="-7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8B0EAC-84AF-6BB8-7CB1-0EC03F0477A1}"/>
              </a:ext>
            </a:extLst>
          </p:cNvPr>
          <p:cNvSpPr txBox="1"/>
          <p:nvPr/>
        </p:nvSpPr>
        <p:spPr>
          <a:xfrm>
            <a:off x="449989" y="2504160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CBA9EA-10E0-CFAD-FF4F-32E1CEBBE0AF}"/>
                  </a:ext>
                </a:extLst>
              </p:cNvPr>
              <p:cNvSpPr txBox="1"/>
              <p:nvPr/>
            </p:nvSpPr>
            <p:spPr>
              <a:xfrm>
                <a:off x="449989" y="3866069"/>
                <a:ext cx="11071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由数轴上的点表示的数左边的数总比右边的数小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mathAnswerShape': 1}">
                <a:extLst>
                  <a:ext uri="{FF2B5EF4-FFF2-40B4-BE49-F238E27FC236}">
                    <a16:creationId xmlns:a16="http://schemas.microsoft.com/office/drawing/2014/main" id="{5FCBA9EA-10E0-CFAD-FF4F-32E1CEBBE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6069"/>
                <a:ext cx="11071923" cy="726326"/>
              </a:xfrm>
              <a:prstGeom prst="rect">
                <a:avLst/>
              </a:prstGeom>
              <a:blipFill>
                <a:blip r:embed="rId6"/>
                <a:stretch>
                  <a:fillRect l="-881" r="-88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9" name="yt_shape_10509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利用法则比较有理数的大小</a:t>
            </a:r>
          </a:p>
        </p:txBody>
      </p:sp>
      <p:sp>
        <p:nvSpPr>
          <p:cNvPr id="10510" name="yt_shape_10510"/>
          <p:cNvSpPr txBox="1"/>
          <p:nvPr/>
        </p:nvSpPr>
        <p:spPr>
          <a:xfrm>
            <a:off x="540000" y="1399565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下列有理数中最小的数是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11" name="yt_table_105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245078"/>
              </p:ext>
            </p:extLst>
          </p:nvPr>
        </p:nvGraphicFramePr>
        <p:xfrm>
          <a:off x="540056" y="1878868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p:sp>
        <p:nvSpPr>
          <p:cNvPr id="10513" name="yt_shape_10513"/>
          <p:cNvSpPr txBox="1"/>
          <p:nvPr/>
        </p:nvSpPr>
        <p:spPr>
          <a:xfrm>
            <a:off x="540119" y="240503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两个正数中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绝对值大的数一定大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6ff4,isEnd"/>
              </a:rPr>
              <a:t>大数的绝对值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绝对值大的数一定大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1cf1,isEnd"/>
              </a:rPr>
              <a:t>绝对值小的数一定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3549199719">
            <a:extLst>
              <a:ext uri="{FF2B5EF4-FFF2-40B4-BE49-F238E27FC236}">
                <a16:creationId xmlns:a16="http://schemas.microsoft.com/office/drawing/2014/main" id="{2FA81D54-2B9F-8824-B763-7099B8F898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A9E552-EA05-C7D3-55B8-4C7D4419A9E5}"/>
              </a:ext>
            </a:extLst>
          </p:cNvPr>
          <p:cNvSpPr txBox="1"/>
          <p:nvPr/>
        </p:nvSpPr>
        <p:spPr>
          <a:xfrm>
            <a:off x="6926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8C73F2-EF96-A4F7-BBC5-7B15D72C305B}"/>
              </a:ext>
            </a:extLst>
          </p:cNvPr>
          <p:cNvSpPr txBox="1"/>
          <p:nvPr/>
        </p:nvSpPr>
        <p:spPr>
          <a:xfrm>
            <a:off x="2583708" y="330920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5" name="yt_shape_10515"/>
          <p:cNvSpPr txBox="1"/>
          <p:nvPr/>
        </p:nvSpPr>
        <p:spPr>
          <a:xfrm>
            <a:off x="540000" y="1717639"/>
            <a:ext cx="446276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）＞｜－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BDC09D-6BAB-EED8-7337-5E1849FF2443}"/>
              </a:ext>
            </a:extLst>
          </p:cNvPr>
          <p:cNvSpPr txBox="1"/>
          <p:nvPr/>
        </p:nvSpPr>
        <p:spPr>
          <a:xfrm>
            <a:off x="449989" y="214632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00EB0F-7AF4-0D50-3C97-2DB03FBCD4A8}"/>
              </a:ext>
            </a:extLst>
          </p:cNvPr>
          <p:cNvSpPr txBox="1"/>
          <p:nvPr/>
        </p:nvSpPr>
        <p:spPr>
          <a:xfrm>
            <a:off x="449989" y="262180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1829A5-42B8-9AEB-136F-BE55CB59DC24}"/>
              </a:ext>
            </a:extLst>
          </p:cNvPr>
          <p:cNvSpPr txBox="1"/>
          <p:nvPr/>
        </p:nvSpPr>
        <p:spPr>
          <a:xfrm>
            <a:off x="449989" y="309729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A463EC-A938-A4C1-0A42-1C324B81918E}"/>
              </a:ext>
            </a:extLst>
          </p:cNvPr>
          <p:cNvSpPr txBox="1"/>
          <p:nvPr/>
        </p:nvSpPr>
        <p:spPr>
          <a:xfrm>
            <a:off x="449989" y="404827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126B02-B810-27F6-192D-73172ADBDF39}"/>
              </a:ext>
            </a:extLst>
          </p:cNvPr>
          <p:cNvSpPr txBox="1"/>
          <p:nvPr/>
        </p:nvSpPr>
        <p:spPr>
          <a:xfrm>
            <a:off x="449989" y="452376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1E4D79-D42F-30B2-36E2-F1BC9301E20A}"/>
              </a:ext>
            </a:extLst>
          </p:cNvPr>
          <p:cNvSpPr txBox="1"/>
          <p:nvPr/>
        </p:nvSpPr>
        <p:spPr>
          <a:xfrm>
            <a:off x="449989" y="4999249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514" name="yt_shape_10514"/>
          <p:cNvSpPr txBox="1"/>
          <p:nvPr/>
        </p:nvSpPr>
        <p:spPr>
          <a:xfrm>
            <a:off x="540000" y="1052736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比较下列各组数的大小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9" name="yt_shape_10519"/>
          <p:cNvSpPr txBox="1"/>
          <p:nvPr/>
        </p:nvSpPr>
        <p:spPr>
          <a:xfrm>
            <a:off x="540000" y="900000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因考虑不全面而出错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5D02D2-115E-57CD-CE04-89E20D267573}"/>
              </a:ext>
            </a:extLst>
          </p:cNvPr>
          <p:cNvSpPr txBox="1"/>
          <p:nvPr/>
        </p:nvSpPr>
        <p:spPr>
          <a:xfrm>
            <a:off x="449989" y="853194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因考虑不全面而出错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0" name="yt_shape_10520"/>
          <p:cNvSpPr txBox="1"/>
          <p:nvPr/>
        </p:nvSpPr>
        <p:spPr>
          <a:xfrm>
            <a:off x="540000" y="900000"/>
            <a:ext cx="846385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328868-4084-14FF-5EB9-4E3198160EE6}"/>
              </a:ext>
            </a:extLst>
          </p:cNvPr>
          <p:cNvSpPr txBox="1"/>
          <p:nvPr/>
        </p:nvSpPr>
        <p:spPr>
          <a:xfrm>
            <a:off x="5250589" y="85319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A5126B-922A-1342-18B9-A53DA6C9725D}"/>
              </a:ext>
            </a:extLst>
          </p:cNvPr>
          <p:cNvSpPr txBox="1"/>
          <p:nvPr/>
        </p:nvSpPr>
        <p:spPr>
          <a:xfrm>
            <a:off x="7155589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3" name="yt_shape_1052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22" name="yt_image_10522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5" name="yt_shape_10525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2e19"/>
              </a:rPr>
              <a:t>这四个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数中绝对值最小的数的对应点是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7" name="yt_table_105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943682"/>
              </p:ext>
            </p:extLst>
          </p:nvPr>
        </p:nvGraphicFramePr>
        <p:xfrm>
          <a:off x="540056" y="3094109"/>
          <a:ext cx="8025766" cy="475488"/>
        </p:xfrm>
        <a:graphic>
          <a:graphicData uri="http://schemas.openxmlformats.org/drawingml/2006/table">
            <a:tbl>
              <a:tblPr/>
              <a:tblGrid>
                <a:gridCol w="2286318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2218055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220059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p:pic>
        <p:nvPicPr>
          <p:cNvPr id="10526" name="yt_image_10526_skip" title="H_42.7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6934" y="2551304"/>
            <a:ext cx="4016568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807EEC-7EAF-8F72-21C9-46959D9CC03A}"/>
              </a:ext>
            </a:extLst>
          </p:cNvPr>
          <p:cNvSpPr txBox="1"/>
          <p:nvPr/>
        </p:nvSpPr>
        <p:spPr>
          <a:xfrm>
            <a:off x="53269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1590</Words>
  <Application>Microsoft Office PowerPoint</Application>
  <PresentationFormat>宽屏</PresentationFormat>
  <Paragraphs>166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2024-08-13T14:36:11Z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