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76" r:id="rId6"/>
    <p:sldId id="379" r:id="rId7"/>
    <p:sldId id="380" r:id="rId8"/>
    <p:sldId id="385" r:id="rId9"/>
    <p:sldId id="390" r:id="rId10"/>
    <p:sldId id="392" r:id="rId11"/>
    <p:sldId id="394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4" name="yt_shape_12454"/>
          <p:cNvSpPr txBox="1"/>
          <p:nvPr/>
        </p:nvSpPr>
        <p:spPr>
          <a:xfrm>
            <a:off x="540000" y="900000"/>
            <a:ext cx="281750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53" name="yt_image_1245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78805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56" name="yt_image_1245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9036" y="1962125"/>
            <a:ext cx="626829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8" name="yt_shape_12528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说明此时按哪种方案购买较为合算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按方案一需付款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按方案二需付款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客户按方案一购买较为合算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你还能给出一种更为省钱的购买方案吗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试写出你的购买方法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c64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并计算需付款多少元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先按方案一买羽毛球拍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桶羽毛球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按方案二购买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1d777"/>
              </a:rPr>
              <a:t>桶羽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毛球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共付款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先按方案一买羽毛球拍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桶羽毛球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按方案二购买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桶羽毛球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00b6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ACAD4F-9E1C-49DF-BCFD-88BBE84D6148}"/>
              </a:ext>
            </a:extLst>
          </p:cNvPr>
          <p:cNvSpPr txBox="1"/>
          <p:nvPr/>
        </p:nvSpPr>
        <p:spPr>
          <a:xfrm>
            <a:off x="450108" y="1328682"/>
            <a:ext cx="940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按方案一需付款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8BF949-179B-2505-5456-33DFD78193F5}"/>
              </a:ext>
            </a:extLst>
          </p:cNvPr>
          <p:cNvSpPr txBox="1"/>
          <p:nvPr/>
        </p:nvSpPr>
        <p:spPr>
          <a:xfrm>
            <a:off x="450108" y="180417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按方案二需付款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30D749-CB1F-768C-4A96-E44BA4BD348A}"/>
              </a:ext>
            </a:extLst>
          </p:cNvPr>
          <p:cNvSpPr txBox="1"/>
          <p:nvPr/>
        </p:nvSpPr>
        <p:spPr>
          <a:xfrm>
            <a:off x="450108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D79D52-D1E4-5B78-54B3-618B4B1F155E}"/>
              </a:ext>
            </a:extLst>
          </p:cNvPr>
          <p:cNvSpPr txBox="1"/>
          <p:nvPr/>
        </p:nvSpPr>
        <p:spPr>
          <a:xfrm>
            <a:off x="450108" y="275514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客户按方案一购买较为合算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6F00C8-9266-B054-F841-060DD98139FD}"/>
              </a:ext>
            </a:extLst>
          </p:cNvPr>
          <p:cNvSpPr txBox="1"/>
          <p:nvPr/>
        </p:nvSpPr>
        <p:spPr>
          <a:xfrm>
            <a:off x="450108" y="4181610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先按方案一买羽毛球拍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桶羽毛球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按方案二购买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1d777"/>
              </a:rPr>
              <a:t>桶羽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66B63F-5692-A942-D842-71A5B1FD5904}"/>
              </a:ext>
            </a:extLst>
          </p:cNvPr>
          <p:cNvSpPr txBox="1"/>
          <p:nvPr/>
        </p:nvSpPr>
        <p:spPr>
          <a:xfrm>
            <a:off x="450108" y="46570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毛球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507483-D46E-EC5A-83A1-B9F3B288E158}"/>
              </a:ext>
            </a:extLst>
          </p:cNvPr>
          <p:cNvSpPr txBox="1"/>
          <p:nvPr/>
        </p:nvSpPr>
        <p:spPr>
          <a:xfrm>
            <a:off x="450108" y="5132586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共付款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BDBC63-E4A4-451F-B3E3-9CB63EBA2615}"/>
              </a:ext>
            </a:extLst>
          </p:cNvPr>
          <p:cNvSpPr txBox="1"/>
          <p:nvPr/>
        </p:nvSpPr>
        <p:spPr>
          <a:xfrm>
            <a:off x="450108" y="5608074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先按方案一买羽毛球拍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桶羽毛球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按方案二购买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桶羽毛球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00b6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05131D-954D-BDF5-08F2-B39EA687034F}"/>
              </a:ext>
            </a:extLst>
          </p:cNvPr>
          <p:cNvSpPr txBox="1"/>
          <p:nvPr/>
        </p:nvSpPr>
        <p:spPr>
          <a:xfrm>
            <a:off x="450108" y="608356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67" name="yt_shape_12467"/>
              <p:cNvSpPr txBox="1"/>
              <p:nvPr/>
            </p:nvSpPr>
            <p:spPr>
              <a:xfrm>
                <a:off x="540120" y="4365104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f3bd"/>
                  </a:rPr>
                  <a:t>＞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其中代数式的个数为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467" name="yt_shape_124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365104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69" name="yt_table_124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234589"/>
              </p:ext>
            </p:extLst>
          </p:nvPr>
        </p:nvGraphicFramePr>
        <p:xfrm>
          <a:off x="540056" y="5522413"/>
          <a:ext cx="8580281" cy="475488"/>
        </p:xfrm>
        <a:graphic>
          <a:graphicData uri="http://schemas.openxmlformats.org/drawingml/2006/table">
            <a:tbl>
              <a:tblPr/>
              <a:tblGrid>
                <a:gridCol w="2421485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401520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240152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1355756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276C6DB-DDDF-32ED-51CB-504C8552E602}"/>
              </a:ext>
            </a:extLst>
          </p:cNvPr>
          <p:cNvSpPr txBox="1"/>
          <p:nvPr/>
        </p:nvSpPr>
        <p:spPr>
          <a:xfrm>
            <a:off x="8254258" y="49897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458" name="yt_image_1245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80728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0" name="yt_shape_12460"/>
          <p:cNvSpPr txBox="1"/>
          <p:nvPr/>
        </p:nvSpPr>
        <p:spPr>
          <a:xfrm>
            <a:off x="540000" y="1639458"/>
            <a:ext cx="233717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</a:t>
            </a:r>
          </a:p>
        </p:txBody>
      </p:sp>
      <p:sp>
        <p:nvSpPr>
          <p:cNvPr id="12461" name="yt_shape_12461"/>
          <p:cNvSpPr txBox="1"/>
          <p:nvPr/>
        </p:nvSpPr>
        <p:spPr>
          <a:xfrm>
            <a:off x="540000" y="2139023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符合代数式书写格式的有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462" name="yt_shape_12462"/>
              <p:cNvSpPr txBox="1"/>
              <p:nvPr/>
            </p:nvSpPr>
            <p:spPr>
              <a:xfrm>
                <a:off x="540000" y="2618326"/>
                <a:ext cx="507350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>
          <p:sp>
            <p:nvSpPr>
              <p:cNvPr id="12462" name="yt_shape_124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8326"/>
                <a:ext cx="5073505" cy="641201"/>
              </a:xfrm>
              <a:prstGeom prst="rect">
                <a:avLst/>
              </a:prstGeom>
              <a:blipFill>
                <a:blip r:embed="rId4"/>
                <a:stretch>
                  <a:fillRect l="-3726" r="-27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4" name="yt_shape_12464"/>
          <p:cNvSpPr txBox="1"/>
          <p:nvPr/>
        </p:nvSpPr>
        <p:spPr>
          <a:xfrm>
            <a:off x="540000" y="3310315"/>
            <a:ext cx="26064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</p:txBody>
      </p:sp>
      <p:graphicFrame>
        <p:nvGraphicFramePr>
          <p:cNvPr id="12465" name="yt_table_124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780462"/>
              </p:ext>
            </p:extLst>
          </p:nvPr>
        </p:nvGraphicFramePr>
        <p:xfrm>
          <a:off x="540056" y="378961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pic>
        <p:nvPicPr>
          <p:cNvPr id="3" name="yt_shape_1723549415665">
            <a:extLst>
              <a:ext uri="{FF2B5EF4-FFF2-40B4-BE49-F238E27FC236}">
                <a16:creationId xmlns:a16="http://schemas.microsoft.com/office/drawing/2014/main" id="{5E973389-314C-9C42-A19A-611E2A867E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0862"/>
            <a:ext cx="1095567" cy="3416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6093A4A-3305-31BB-60FD-5C22D7E61A15}"/>
              </a:ext>
            </a:extLst>
          </p:cNvPr>
          <p:cNvSpPr txBox="1"/>
          <p:nvPr/>
        </p:nvSpPr>
        <p:spPr>
          <a:xfrm>
            <a:off x="6622189" y="20922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1" name="yt_shape_12471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p:sp>
        <p:nvSpPr>
          <p:cNvPr id="12472" name="yt_shape_12472"/>
          <p:cNvSpPr txBox="1"/>
          <p:nvPr/>
        </p:nvSpPr>
        <p:spPr>
          <a:xfrm>
            <a:off x="540000" y="1399565"/>
            <a:ext cx="9286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的意义表述正确的是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3" name="yt_table_124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535824"/>
              </p:ext>
            </p:extLst>
          </p:nvPr>
        </p:nvGraphicFramePr>
        <p:xfrm>
          <a:off x="540056" y="1878868"/>
          <a:ext cx="6202680" cy="950976"/>
        </p:xfrm>
        <a:graphic>
          <a:graphicData uri="http://schemas.openxmlformats.org/drawingml/2006/table">
            <a:tbl>
              <a:tblPr/>
              <a:tblGrid>
                <a:gridCol w="356743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263525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sp>
        <p:nvSpPr>
          <p:cNvPr id="12475" name="yt_shape_12475"/>
          <p:cNvSpPr txBox="1"/>
          <p:nvPr/>
        </p:nvSpPr>
        <p:spPr>
          <a:xfrm>
            <a:off x="540119" y="288042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代数式可以把实际问题的数量关系用式子的形式表示出来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9c6f,isEnd"/>
              </a:rPr>
              <a:t>代数式也可以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代表很多实际意义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酸奶每瓶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的实际意义可以是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61d1,isEnd"/>
              </a:rPr>
              <a:t>瓶酸奶的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赋予一个实际意义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476" name="yt_shape_12476"/>
          <p:cNvSpPr txBox="1"/>
          <p:nvPr/>
        </p:nvSpPr>
        <p:spPr>
          <a:xfrm>
            <a:off x="540000" y="4800120"/>
            <a:ext cx="56553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自编一道应用题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477" name="yt_shape_12477"/>
          <p:cNvSpPr txBox="1"/>
          <p:nvPr/>
        </p:nvSpPr>
        <p:spPr>
          <a:xfrm>
            <a:off x="540119" y="5279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一个篮球的单价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一个排球的单价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0cbc6"/>
              </a:rPr>
              <a:t>个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篮球比买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个排球多花多少钱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3" name="yt_shape_1723549415737">
            <a:extLst>
              <a:ext uri="{FF2B5EF4-FFF2-40B4-BE49-F238E27FC236}">
                <a16:creationId xmlns:a16="http://schemas.microsoft.com/office/drawing/2014/main" id="{076E8132-8990-939B-E4DE-C0CF7EC0C0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1AEE74C-0202-CE07-C946-25AF402FE37F}"/>
              </a:ext>
            </a:extLst>
          </p:cNvPr>
          <p:cNvSpPr txBox="1"/>
          <p:nvPr/>
        </p:nvSpPr>
        <p:spPr>
          <a:xfrm>
            <a:off x="883357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CA59A4-CD73-1083-2472-766BC89366C9}"/>
              </a:ext>
            </a:extLst>
          </p:cNvPr>
          <p:cNvSpPr txBox="1"/>
          <p:nvPr/>
        </p:nvSpPr>
        <p:spPr>
          <a:xfrm>
            <a:off x="6549282" y="3784592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如一支钢笔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b779"/>
              </a:rPr>
              <a:t>一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228AA2-792F-F5E7-933F-BDF85D1021AC}"/>
              </a:ext>
            </a:extLst>
          </p:cNvPr>
          <p:cNvSpPr txBox="1"/>
          <p:nvPr/>
        </p:nvSpPr>
        <p:spPr>
          <a:xfrm>
            <a:off x="450108" y="4232333"/>
            <a:ext cx="7806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支铅笔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支铅笔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支钢笔共计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FF36E27-1539-653A-1CCF-1FEBC2A79355}"/>
              </a:ext>
            </a:extLst>
          </p:cNvPr>
          <p:cNvSpPr txBox="1"/>
          <p:nvPr/>
        </p:nvSpPr>
        <p:spPr>
          <a:xfrm>
            <a:off x="450108" y="5232617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一个篮球的单价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一个排球的单价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0cbc6"/>
              </a:rPr>
              <a:t>个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2EE820-DDEC-69D9-9487-18DFC7C0B7FF}"/>
              </a:ext>
            </a:extLst>
          </p:cNvPr>
          <p:cNvSpPr txBox="1"/>
          <p:nvPr/>
        </p:nvSpPr>
        <p:spPr>
          <a:xfrm>
            <a:off x="450108" y="5708105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篮球比买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个排球多花多少钱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8" name="yt_shape_12478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2479" name="yt_shape_1247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某超市销售一批商品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若零售价为每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ca54"/>
              </a:rPr>
              <a:t>则每件商品的进价应为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80" name="yt_table_12480" title="H_84.5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1469049"/>
                  </p:ext>
                </p:extLst>
              </p:nvPr>
            </p:nvGraphicFramePr>
            <p:xfrm>
              <a:off x="540056" y="2359000"/>
              <a:ext cx="7421880" cy="1073659"/>
            </p:xfrm>
            <a:graphic>
              <a:graphicData uri="http://schemas.openxmlformats.org/drawingml/2006/table">
                <a:tbl>
                  <a:tblPr/>
                  <a:tblGrid>
                    <a:gridCol w="4177030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3244850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1+25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480" name="yt_table_12480" descr="{&quot;rangeId&quot;:8,&quot;type&quot;:&quot;Option&quot;}" title="H_84.5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1469049"/>
                  </p:ext>
                </p:extLst>
              </p:nvPr>
            </p:nvGraphicFramePr>
            <p:xfrm>
              <a:off x="540056" y="2359000"/>
              <a:ext cx="7421880" cy="1073659"/>
            </p:xfrm>
            <a:graphic>
              <a:graphicData uri="http://schemas.openxmlformats.org/drawingml/2006/table">
                <a:tbl>
                  <a:tblPr/>
                  <a:tblGrid>
                    <a:gridCol w="4177030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3244850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9"/>
                      </a:ext>
                    </a:extLst>
                  </a:tr>
                  <a:tr h="649288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705" t="-72222" b="-129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81" name="yt_shape_12481"/>
          <p:cNvSpPr txBox="1"/>
          <p:nvPr/>
        </p:nvSpPr>
        <p:spPr>
          <a:xfrm>
            <a:off x="540119" y="3483210"/>
            <a:ext cx="11492915" cy="13168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半圆直径长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等腰梯形下底长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用代数式表示阴影部分面积为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483" name="yt_image_1248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5636" y="5003261"/>
            <a:ext cx="2480727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415806">
            <a:extLst>
              <a:ext uri="{FF2B5EF4-FFF2-40B4-BE49-F238E27FC236}">
                <a16:creationId xmlns:a16="http://schemas.microsoft.com/office/drawing/2014/main" id="{4BCA112B-095C-AFEF-9649-74B00C424A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564028-D11D-769F-737F-528BF52C6B8A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00D417-4ACC-2BEE-062B-630C8E24BFA3}"/>
                  </a:ext>
                </a:extLst>
              </p:cNvPr>
              <p:cNvSpPr txBox="1"/>
              <p:nvPr/>
            </p:nvSpPr>
            <p:spPr>
              <a:xfrm>
                <a:off x="767408" y="3805330"/>
                <a:ext cx="28280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a745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00D417-4ACC-2BEE-062B-630C8E24B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08" y="3805330"/>
                <a:ext cx="2828036" cy="726326"/>
              </a:xfrm>
              <a:prstGeom prst="rect">
                <a:avLst/>
              </a:prstGeom>
              <a:blipFill>
                <a:blip r:embed="rId5"/>
                <a:stretch>
                  <a:fillRect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85" name="yt_shape_12485"/>
              <p:cNvSpPr txBox="1"/>
              <p:nvPr/>
            </p:nvSpPr>
            <p:spPr>
              <a:xfrm>
                <a:off x="540119" y="900000"/>
                <a:ext cx="11492915" cy="4876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贵州铜仁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梵净山春季马拉松于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日上午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a740b,isEnd"/>
                  </a:rPr>
                  <a:t>在梵净山赛道鸣枪开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某同学参加了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公里健康跑项目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他从起点开始以平均每分钟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fe48,isEnd"/>
                  </a:rPr>
                  <a:t>公里的速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度跑了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此时他离健康跑终点的路程为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a0b5,isEnd"/>
                  </a:rPr>
                  <a:t>用含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的一半之和的平方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两数平方和的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之积与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的商的和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85" name="yt_shape_124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76656"/>
              </a:xfrm>
              <a:prstGeom prst="rect">
                <a:avLst/>
              </a:prstGeom>
              <a:blipFill>
                <a:blip r:embed="rId2"/>
                <a:stretch>
                  <a:fillRect l="-1645" t="-1125" b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3C6D08-5FAE-F374-A3D5-F48A33CCF055}"/>
              </a:ext>
            </a:extLst>
          </p:cNvPr>
          <p:cNvSpPr txBox="1"/>
          <p:nvPr/>
        </p:nvSpPr>
        <p:spPr>
          <a:xfrm>
            <a:off x="7292232" y="1804170"/>
            <a:ext cx="2486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9B35F1-996B-07A7-D02B-3B1BDD774773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671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}">
                <a:extLst>
                  <a:ext uri="{FF2B5EF4-FFF2-40B4-BE49-F238E27FC236}">
                    <a16:creationId xmlns:a16="http://schemas.microsoft.com/office/drawing/2014/main" id="{549B35F1-996B-07A7-D02B-3B1BDD774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671248" cy="765061"/>
              </a:xfrm>
              <a:prstGeom prst="rect">
                <a:avLst/>
              </a:prstGeom>
              <a:blipFill>
                <a:blip r:embed="rId3"/>
                <a:stretch>
                  <a:fillRect l="-1720" r="-182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9404D4-FB94-01A9-6087-757CEFBF3B14}"/>
                  </a:ext>
                </a:extLst>
              </p:cNvPr>
              <p:cNvSpPr txBox="1"/>
              <p:nvPr/>
            </p:nvSpPr>
            <p:spPr>
              <a:xfrm>
                <a:off x="450108" y="5049020"/>
                <a:ext cx="278580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}">
                <a:extLst>
                  <a:ext uri="{FF2B5EF4-FFF2-40B4-BE49-F238E27FC236}">
                    <a16:creationId xmlns:a16="http://schemas.microsoft.com/office/drawing/2014/main" id="{CF9404D4-FB94-01A9-6087-757CEFBF3B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49020"/>
                <a:ext cx="2785808" cy="727279"/>
              </a:xfrm>
              <a:prstGeom prst="rect">
                <a:avLst/>
              </a:prstGeom>
              <a:blipFill>
                <a:blip r:embed="rId4"/>
                <a:stretch>
                  <a:fillRect l="-3501" r="-328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" name="yt_shape_12494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成正比例关系和成反比例关系</a:t>
            </a:r>
          </a:p>
        </p:txBody>
      </p:sp>
      <p:sp>
        <p:nvSpPr>
          <p:cNvPr id="12495" name="yt_shape_12495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一个游泳池的容积为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游泳池注满水所用时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与注水速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不成比例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2496" name="yt_shape_12496"/>
          <p:cNvSpPr txBox="1"/>
          <p:nvPr/>
        </p:nvSpPr>
        <p:spPr>
          <a:xfrm>
            <a:off x="540119" y="220486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小明以一定的速度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地步行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走过的距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与步行的时间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228b"/>
              </a:rPr>
              <a:t>之间的关系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23549415880">
            <a:extLst>
              <a:ext uri="{FF2B5EF4-FFF2-40B4-BE49-F238E27FC236}">
                <a16:creationId xmlns:a16="http://schemas.microsoft.com/office/drawing/2014/main" id="{54D83C1F-0587-A3A9-9156-13B51945B8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E0C3D6-F86B-4B02-C1E7-1F579A17AE21}"/>
              </a:ext>
            </a:extLst>
          </p:cNvPr>
          <p:cNvSpPr txBox="1"/>
          <p:nvPr/>
        </p:nvSpPr>
        <p:spPr>
          <a:xfrm>
            <a:off x="10265621" y="1352759"/>
            <a:ext cx="117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78777"/>
              </a:rPr>
              <a:t>成反比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66A212-97EF-C812-8E08-828946277D2B}"/>
              </a:ext>
            </a:extLst>
          </p:cNvPr>
          <p:cNvSpPr txBox="1"/>
          <p:nvPr/>
        </p:nvSpPr>
        <p:spPr>
          <a:xfrm>
            <a:off x="450108" y="1772816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2497" name="yt_table_1249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413319"/>
              </p:ext>
            </p:extLst>
          </p:nvPr>
        </p:nvGraphicFramePr>
        <p:xfrm>
          <a:off x="540000" y="2996952"/>
          <a:ext cx="11111996" cy="9875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66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走过的距离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km/h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步行的时间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h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499" name="yt_shape_12499"/>
          <p:cNvSpPr txBox="1"/>
          <p:nvPr/>
        </p:nvSpPr>
        <p:spPr>
          <a:xfrm>
            <a:off x="540000" y="4077072"/>
            <a:ext cx="792685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小明步行的速度是多少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小明步行的速度是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6km/h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走过的距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是怎样随步行的时间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走过的距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随步行的时间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的增大而增大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走过的距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与步行的时间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成什么比例关系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走过的距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与步行的时间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成正比例关系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963AC2-8CBA-BC67-5949-92C22EE36CE7}"/>
              </a:ext>
            </a:extLst>
          </p:cNvPr>
          <p:cNvSpPr txBox="1"/>
          <p:nvPr/>
        </p:nvSpPr>
        <p:spPr>
          <a:xfrm>
            <a:off x="449989" y="4437112"/>
            <a:ext cx="492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小明步行的速度是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6km/h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C3444A-4A73-4142-2FA0-4C53956C5162}"/>
              </a:ext>
            </a:extLst>
          </p:cNvPr>
          <p:cNvSpPr txBox="1"/>
          <p:nvPr/>
        </p:nvSpPr>
        <p:spPr>
          <a:xfrm>
            <a:off x="449989" y="5229200"/>
            <a:ext cx="726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走过的距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随步行的时间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D2E29B-FA8F-9E07-C23E-E8F55C32A9ED}"/>
              </a:ext>
            </a:extLst>
          </p:cNvPr>
          <p:cNvSpPr txBox="1"/>
          <p:nvPr/>
        </p:nvSpPr>
        <p:spPr>
          <a:xfrm>
            <a:off x="449989" y="6079369"/>
            <a:ext cx="726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走过的距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与步行的时间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成正比例关系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代数式的值及其应用</a:t>
            </a:r>
          </a:p>
        </p:txBody>
      </p:sp>
      <p:sp>
        <p:nvSpPr>
          <p:cNvPr id="12506" name="yt_shape_12506"/>
          <p:cNvSpPr txBox="1"/>
          <p:nvPr/>
        </p:nvSpPr>
        <p:spPr>
          <a:xfrm>
            <a:off x="540000" y="1399565"/>
            <a:ext cx="89639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507" name="yt_shape_12507"/>
          <p:cNvSpPr txBox="1"/>
          <p:nvPr/>
        </p:nvSpPr>
        <p:spPr>
          <a:xfrm>
            <a:off x="540119" y="18002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清镇市期末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一个长方形运动场被分割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df93"/>
              </a:rPr>
              <a:t>个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区是边长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米的正方形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区是边长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415955">
            <a:extLst>
              <a:ext uri="{FF2B5EF4-FFF2-40B4-BE49-F238E27FC236}">
                <a16:creationId xmlns:a16="http://schemas.microsoft.com/office/drawing/2014/main" id="{432B4253-8333-014F-DFE2-8249B9ECF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10E58E-85B9-A4E2-CA9B-6E9FECA5061C}"/>
              </a:ext>
            </a:extLst>
          </p:cNvPr>
          <p:cNvSpPr txBox="1"/>
          <p:nvPr/>
        </p:nvSpPr>
        <p:spPr>
          <a:xfrm>
            <a:off x="8717689" y="135275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508" name="yt_image_12508" title="H_92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1356" y="4626831"/>
            <a:ext cx="2011228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0" name="yt_shape_12510"/>
          <p:cNvSpPr txBox="1"/>
          <p:nvPr/>
        </p:nvSpPr>
        <p:spPr>
          <a:xfrm>
            <a:off x="540119" y="2687826"/>
            <a:ext cx="11492915" cy="40686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区相邻两边的长度分别为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913,isEnd"/>
              </a:rPr>
              <a:t>c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求出整个长方形运动场外围的周长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整个长方形的长为</a:t>
            </a:r>
          </a:p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宽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故周长为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周长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03CF8D-98AD-2272-64B8-DDA71474F4F5}"/>
              </a:ext>
            </a:extLst>
          </p:cNvPr>
          <p:cNvSpPr txBox="1"/>
          <p:nvPr/>
        </p:nvSpPr>
        <p:spPr>
          <a:xfrm>
            <a:off x="5150696" y="2641019"/>
            <a:ext cx="187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3A74A2-ABDC-2B30-54D8-E3730ED9D161}"/>
              </a:ext>
            </a:extLst>
          </p:cNvPr>
          <p:cNvSpPr txBox="1"/>
          <p:nvPr/>
        </p:nvSpPr>
        <p:spPr>
          <a:xfrm>
            <a:off x="7762132" y="2641019"/>
            <a:ext cx="187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2094DE-6698-0E6F-FDE2-EC05AA5685F9}"/>
              </a:ext>
            </a:extLst>
          </p:cNvPr>
          <p:cNvSpPr txBox="1"/>
          <p:nvPr/>
        </p:nvSpPr>
        <p:spPr>
          <a:xfrm>
            <a:off x="450108" y="3861048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整个长方形的长为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91855E-849B-2570-8FE9-FFC88FB00873}"/>
              </a:ext>
            </a:extLst>
          </p:cNvPr>
          <p:cNvSpPr txBox="1"/>
          <p:nvPr/>
        </p:nvSpPr>
        <p:spPr>
          <a:xfrm>
            <a:off x="450108" y="4221088"/>
            <a:ext cx="301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5AA1F0-B64D-D1D5-DDA2-FD310BF8FB2C}"/>
              </a:ext>
            </a:extLst>
          </p:cNvPr>
          <p:cNvSpPr txBox="1"/>
          <p:nvPr/>
        </p:nvSpPr>
        <p:spPr>
          <a:xfrm>
            <a:off x="450108" y="4653136"/>
            <a:ext cx="366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宽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5C2574-D05E-EA34-B806-D55B694BF8CE}"/>
              </a:ext>
            </a:extLst>
          </p:cNvPr>
          <p:cNvSpPr txBox="1"/>
          <p:nvPr/>
        </p:nvSpPr>
        <p:spPr>
          <a:xfrm>
            <a:off x="450108" y="5085184"/>
            <a:ext cx="565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故周长为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1EECF6-0CDC-7277-8A04-89D045935648}"/>
              </a:ext>
            </a:extLst>
          </p:cNvPr>
          <p:cNvSpPr txBox="1"/>
          <p:nvPr/>
        </p:nvSpPr>
        <p:spPr>
          <a:xfrm>
            <a:off x="450108" y="5517232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82CC29-144C-6998-11F8-D029119D2C94}"/>
              </a:ext>
            </a:extLst>
          </p:cNvPr>
          <p:cNvSpPr txBox="1"/>
          <p:nvPr/>
        </p:nvSpPr>
        <p:spPr>
          <a:xfrm>
            <a:off x="450108" y="5949280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周长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4" name="yt_shape_12514"/>
          <p:cNvSpPr txBox="1"/>
          <p:nvPr/>
        </p:nvSpPr>
        <p:spPr>
          <a:xfrm>
            <a:off x="540000" y="900000"/>
            <a:ext cx="2427011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13" name="yt_image_12513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6" name="yt_shape_12516"/>
          <p:cNvSpPr txBox="1"/>
          <p:nvPr/>
        </p:nvSpPr>
        <p:spPr>
          <a:xfrm>
            <a:off x="540000" y="1586155"/>
            <a:ext cx="107914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按照如图所示的程序计算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517" name="yt_image_12517" title="H_54.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3562" y="2217822"/>
            <a:ext cx="4544874" cy="69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86DAD3-F0A5-2CB6-5CC4-41EB528027C1}"/>
              </a:ext>
            </a:extLst>
          </p:cNvPr>
          <p:cNvSpPr txBox="1"/>
          <p:nvPr/>
        </p:nvSpPr>
        <p:spPr>
          <a:xfrm>
            <a:off x="10222639" y="153934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0" name="yt_shape_12520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19" name="yt_image_12519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2" name="yt_shape_12522"/>
          <p:cNvSpPr txBox="1"/>
          <p:nvPr/>
        </p:nvSpPr>
        <p:spPr>
          <a:xfrm>
            <a:off x="540119" y="158615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印江县模拟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某商店销售羽毛球拍和羽毛球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羽毛球拍每副定价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460b,isEnd"/>
              </a:rPr>
              <a:t>羽毛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球每桶定价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双十一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期间商店决定开展促销活动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06bf,isEnd"/>
              </a:rPr>
              <a:t>活动期间向客户提供两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种优惠方案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买一副羽毛球拍送一桶羽毛球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羽毛球拍和羽毛球都按定价的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现某客户要到该商店购买羽毛球拍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羽毛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若该客户按方案一购买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按方案二购买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9f15,isEnd"/>
              </a:rPr>
              <a:t>需付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5190E4-0495-1E83-230A-9D35508E9E84}"/>
              </a:ext>
            </a:extLst>
          </p:cNvPr>
          <p:cNvSpPr txBox="1"/>
          <p:nvPr/>
        </p:nvSpPr>
        <p:spPr>
          <a:xfrm>
            <a:off x="5784108" y="4392277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5E7F73-3683-0FAE-1FE2-C5ABAC063204}"/>
              </a:ext>
            </a:extLst>
          </p:cNvPr>
          <p:cNvSpPr txBox="1"/>
          <p:nvPr/>
        </p:nvSpPr>
        <p:spPr>
          <a:xfrm>
            <a:off x="1059708" y="4867765"/>
            <a:ext cx="2239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1830</Words>
  <Application>Microsoft Office PowerPoint</Application>
  <PresentationFormat>宽屏</PresentationFormat>
  <Paragraphs>127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2024-08-14T02:25:13Z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