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69" r:id="rId6"/>
    <p:sldId id="371" r:id="rId7"/>
    <p:sldId id="372" r:id="rId8"/>
    <p:sldId id="374" r:id="rId9"/>
    <p:sldId id="378" r:id="rId10"/>
    <p:sldId id="380" r:id="rId11"/>
    <p:sldId id="381" r:id="rId12"/>
    <p:sldId id="382" r:id="rId13"/>
    <p:sldId id="385" r:id="rId14"/>
    <p:sldId id="386" r:id="rId15"/>
    <p:sldId id="388" r:id="rId16"/>
    <p:sldId id="393" r:id="rId17"/>
    <p:sldId id="389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4" name="yt_shape_11174"/>
          <p:cNvSpPr txBox="1"/>
          <p:nvPr/>
        </p:nvSpPr>
        <p:spPr>
          <a:xfrm>
            <a:off x="5447928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1175" name="yt_image_11175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7" name="yt_shape_11177"/>
          <p:cNvSpPr txBox="1"/>
          <p:nvPr/>
        </p:nvSpPr>
        <p:spPr>
          <a:xfrm>
            <a:off x="540119" y="191156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有理数乘法法则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同号得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异号得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并把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e3ecc,isEnd"/>
              </a:rPr>
              <a:t>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任何数与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都得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的两个数互为倒数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30E1C6-743E-8A28-BA1C-0FCA844C83E5}"/>
              </a:ext>
            </a:extLst>
          </p:cNvPr>
          <p:cNvSpPr txBox="1"/>
          <p:nvPr/>
        </p:nvSpPr>
        <p:spPr>
          <a:xfrm>
            <a:off x="6012708" y="18647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73DA87-1098-7A29-447C-6040C0B13DE6}"/>
              </a:ext>
            </a:extLst>
          </p:cNvPr>
          <p:cNvSpPr txBox="1"/>
          <p:nvPr/>
        </p:nvSpPr>
        <p:spPr>
          <a:xfrm>
            <a:off x="8146307" y="18647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306F40-5EB2-E3ED-F904-670F6C1E0BD8}"/>
              </a:ext>
            </a:extLst>
          </p:cNvPr>
          <p:cNvSpPr txBox="1"/>
          <p:nvPr/>
        </p:nvSpPr>
        <p:spPr>
          <a:xfrm>
            <a:off x="9975107" y="186476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CB0B45-3F79-049A-5DAA-18B8F7460B80}"/>
              </a:ext>
            </a:extLst>
          </p:cNvPr>
          <p:cNvSpPr txBox="1"/>
          <p:nvPr/>
        </p:nvSpPr>
        <p:spPr>
          <a:xfrm>
            <a:off x="4107708" y="234024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71A5C2-5139-0C3D-D8FA-17D046021DE4}"/>
              </a:ext>
            </a:extLst>
          </p:cNvPr>
          <p:cNvSpPr txBox="1"/>
          <p:nvPr/>
        </p:nvSpPr>
        <p:spPr>
          <a:xfrm>
            <a:off x="2050308" y="281573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6" name="yt_shape_11246"/>
          <p:cNvSpPr txBox="1"/>
          <p:nvPr/>
        </p:nvSpPr>
        <p:spPr>
          <a:xfrm>
            <a:off x="540000" y="900000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一个有理数和它的相反数的积是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47" name="yt_table_112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825674"/>
              </p:ext>
            </p:extLst>
          </p:nvPr>
        </p:nvGraphicFramePr>
        <p:xfrm>
          <a:off x="540056" y="1379303"/>
          <a:ext cx="54200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零或负数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零或正数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3DC84B2-CA25-A6A7-B2C5-38A0CBFCA456}"/>
              </a:ext>
            </a:extLst>
          </p:cNvPr>
          <p:cNvSpPr txBox="1"/>
          <p:nvPr/>
        </p:nvSpPr>
        <p:spPr>
          <a:xfrm>
            <a:off x="5707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0" name="yt_shape_1125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49" name="yt_image_11249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52" name="yt_shape_11252"/>
              <p:cNvSpPr txBox="1"/>
              <p:nvPr/>
            </p:nvSpPr>
            <p:spPr>
              <a:xfrm>
                <a:off x="540000" y="1591869"/>
                <a:ext cx="1066477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从有理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中任取两个数相乘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所得的积中最小的为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252" name="yt_shape_11252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10664779" cy="638893"/>
              </a:xfrm>
              <a:prstGeom prst="rect">
                <a:avLst/>
              </a:prstGeom>
              <a:blipFill>
                <a:blip r:embed="rId3"/>
                <a:stretch>
                  <a:fillRect l="-1772" r="-74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54" name="yt_table_11254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6559651"/>
                  </p:ext>
                </p:extLst>
              </p:nvPr>
            </p:nvGraphicFramePr>
            <p:xfrm>
              <a:off x="540056" y="2281550"/>
              <a:ext cx="8124191" cy="633667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2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23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254" name="yt_table_11254" descr="{&quot;rangeId&quot;:19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6559651"/>
                  </p:ext>
                </p:extLst>
              </p:nvPr>
            </p:nvGraphicFramePr>
            <p:xfrm>
              <a:off x="540056" y="2281550"/>
              <a:ext cx="8124191" cy="633667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2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23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24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4826" r="-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6058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55" name="yt_shape_11255"/>
          <p:cNvSpPr txBox="1"/>
          <p:nvPr/>
        </p:nvSpPr>
        <p:spPr>
          <a:xfrm>
            <a:off x="540000" y="2965865"/>
            <a:ext cx="62707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56" name="yt_table_112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099561"/>
              </p:ext>
            </p:extLst>
          </p:nvPr>
        </p:nvGraphicFramePr>
        <p:xfrm>
          <a:off x="540056" y="3445168"/>
          <a:ext cx="5414963" cy="1901952"/>
        </p:xfrm>
        <a:graphic>
          <a:graphicData uri="http://schemas.openxmlformats.org/drawingml/2006/table">
            <a:tbl>
              <a:tblPr/>
              <a:tblGrid>
                <a:gridCol w="5414963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且正数的绝对值较小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且负数的绝对值较小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40421BF-3CDA-69F1-4C49-9C88D11C616A}"/>
              </a:ext>
            </a:extLst>
          </p:cNvPr>
          <p:cNvSpPr txBox="1"/>
          <p:nvPr/>
        </p:nvSpPr>
        <p:spPr>
          <a:xfrm>
            <a:off x="10198826" y="1545063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82A140-DE3C-1170-A4EF-4A858AFA00AE}"/>
              </a:ext>
            </a:extLst>
          </p:cNvPr>
          <p:cNvSpPr txBox="1"/>
          <p:nvPr/>
        </p:nvSpPr>
        <p:spPr>
          <a:xfrm>
            <a:off x="5829836" y="29190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8" name="yt_shape_11258"/>
          <p:cNvSpPr txBox="1"/>
          <p:nvPr/>
        </p:nvSpPr>
        <p:spPr>
          <a:xfrm>
            <a:off x="540000" y="900000"/>
            <a:ext cx="110911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59" name="yt_table_112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477675"/>
              </p:ext>
            </p:extLst>
          </p:nvPr>
        </p:nvGraphicFramePr>
        <p:xfrm>
          <a:off x="540056" y="1379303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5EBD3EA-B706-BB0F-B956-310A5EB41150}"/>
              </a:ext>
            </a:extLst>
          </p:cNvPr>
          <p:cNvSpPr txBox="1"/>
          <p:nvPr/>
        </p:nvSpPr>
        <p:spPr>
          <a:xfrm>
            <a:off x="1060363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61" name="yt_shape_11261"/>
              <p:cNvSpPr txBox="1"/>
              <p:nvPr/>
            </p:nvSpPr>
            <p:spPr>
              <a:xfrm>
                <a:off x="540000" y="900000"/>
                <a:ext cx="9098645" cy="41236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【变式】变条件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61" name="yt_shape_112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98645" cy="4123693"/>
              </a:xfrm>
              <a:prstGeom prst="rect">
                <a:avLst/>
              </a:prstGeom>
              <a:blipFill>
                <a:blip r:embed="rId2"/>
                <a:stretch>
                  <a:fillRect l="-2078" t="-1331" r="-1072" b="-1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8636A86-057D-DB29-ED87-572A5FBC0E7B}"/>
              </a:ext>
            </a:extLst>
          </p:cNvPr>
          <p:cNvSpPr txBox="1"/>
          <p:nvPr/>
        </p:nvSpPr>
        <p:spPr>
          <a:xfrm>
            <a:off x="8089039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17F7463-7885-23F7-636D-EE1B8230679F}"/>
                  </a:ext>
                </a:extLst>
              </p:cNvPr>
              <p:cNvSpPr txBox="1"/>
              <p:nvPr/>
            </p:nvSpPr>
            <p:spPr>
              <a:xfrm>
                <a:off x="449989" y="2954536"/>
                <a:ext cx="39329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pageBreak': True}">
                <a:extLst>
                  <a:ext uri="{FF2B5EF4-FFF2-40B4-BE49-F238E27FC236}">
                    <a16:creationId xmlns:a16="http://schemas.microsoft.com/office/drawing/2014/main" id="{317F7463-7885-23F7-636D-EE1B823067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4536"/>
                <a:ext cx="3932936" cy="768490"/>
              </a:xfrm>
              <a:prstGeom prst="rect">
                <a:avLst/>
              </a:prstGeom>
              <a:blipFill>
                <a:blip r:embed="rId3"/>
                <a:stretch>
                  <a:fillRect l="-2481" r="-232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A83061-2249-BF08-47E9-9B5FACF1D1B8}"/>
                  </a:ext>
                </a:extLst>
              </p:cNvPr>
              <p:cNvSpPr txBox="1"/>
              <p:nvPr/>
            </p:nvSpPr>
            <p:spPr>
              <a:xfrm>
                <a:off x="1631504" y="3629415"/>
                <a:ext cx="14945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A83061-2249-BF08-47E9-9B5FACF1D1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629415"/>
                <a:ext cx="1494537" cy="768490"/>
              </a:xfrm>
              <a:prstGeom prst="rect">
                <a:avLst/>
              </a:prstGeom>
              <a:blipFill>
                <a:blip r:embed="rId4"/>
                <a:stretch>
                  <a:fillRect l="-653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F90A10-CC16-8E95-9050-E1F3293AB185}"/>
                  </a:ext>
                </a:extLst>
              </p:cNvPr>
              <p:cNvSpPr txBox="1"/>
              <p:nvPr/>
            </p:nvSpPr>
            <p:spPr>
              <a:xfrm>
                <a:off x="1631504" y="4304292"/>
                <a:ext cx="861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F90A10-CC16-8E95-9050-E1F3293AB1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304292"/>
                <a:ext cx="861124" cy="726326"/>
              </a:xfrm>
              <a:prstGeom prst="rect">
                <a:avLst/>
              </a:prstGeom>
              <a:blipFill>
                <a:blip r:embed="rId5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68" name="yt_shape_11268"/>
              <p:cNvSpPr txBox="1"/>
              <p:nvPr/>
            </p:nvSpPr>
            <p:spPr>
              <a:xfrm>
                <a:off x="5898864" y="2348880"/>
                <a:ext cx="3557064" cy="24645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68" name="yt_shape_112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8864" y="2348880"/>
                <a:ext cx="3557064" cy="2464585"/>
              </a:xfrm>
              <a:prstGeom prst="rect">
                <a:avLst/>
              </a:prstGeom>
              <a:blipFill>
                <a:blip r:embed="rId6"/>
                <a:stretch>
                  <a:fillRect l="-5317" r="-4288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C554698-A7CF-235D-C950-FBC750CC20A3}"/>
                  </a:ext>
                </a:extLst>
              </p:cNvPr>
              <p:cNvSpPr txBox="1"/>
              <p:nvPr/>
            </p:nvSpPr>
            <p:spPr>
              <a:xfrm>
                <a:off x="5808853" y="2973523"/>
                <a:ext cx="37027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C554698-A7CF-235D-C950-FBC750CC20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853" y="2973523"/>
                <a:ext cx="3702748" cy="766077"/>
              </a:xfrm>
              <a:prstGeom prst="rect">
                <a:avLst/>
              </a:prstGeom>
              <a:blipFill>
                <a:blip r:embed="rId7"/>
                <a:stretch>
                  <a:fillRect l="-2636" r="-263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77422F3-A259-9637-0119-B11C0CE60A09}"/>
                  </a:ext>
                </a:extLst>
              </p:cNvPr>
              <p:cNvSpPr txBox="1"/>
              <p:nvPr/>
            </p:nvSpPr>
            <p:spPr>
              <a:xfrm>
                <a:off x="6990368" y="3645988"/>
                <a:ext cx="187394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77422F3-A259-9637-0119-B11C0CE60A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0368" y="3645988"/>
                <a:ext cx="1873949" cy="766077"/>
              </a:xfrm>
              <a:prstGeom prst="rect">
                <a:avLst/>
              </a:prstGeom>
              <a:blipFill>
                <a:blip r:embed="rId8"/>
                <a:stretch>
                  <a:fillRect l="-52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65AF9F4-2405-D82A-8C9E-1E35E8D08FF1}"/>
              </a:ext>
            </a:extLst>
          </p:cNvPr>
          <p:cNvSpPr txBox="1"/>
          <p:nvPr/>
        </p:nvSpPr>
        <p:spPr>
          <a:xfrm>
            <a:off x="6990368" y="431845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yt_shape_11272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毕节八中期中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千克为标准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9d82"/>
              </a:rPr>
              <a:t>超过和不足的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千克数分别用正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273" name="yt_table_1127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817630"/>
              </p:ext>
            </p:extLst>
          </p:nvPr>
        </p:nvGraphicFramePr>
        <p:xfrm>
          <a:off x="540000" y="1995319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11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8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1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89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10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89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10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与标准质量的差值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筐数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275" name="yt_shape_11275"/>
          <p:cNvSpPr txBox="1"/>
          <p:nvPr/>
        </p:nvSpPr>
        <p:spPr>
          <a:xfrm>
            <a:off x="540000" y="3398925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最重的一筐比最轻的一筐重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277" name="yt_shape_11277"/>
          <p:cNvSpPr txBox="1"/>
          <p:nvPr/>
        </p:nvSpPr>
        <p:spPr>
          <a:xfrm>
            <a:off x="540119" y="397963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与标准质量比较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筐白菜总计超过或不足多少千克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aa623"/>
              </a:rPr>
              <a:t>5</a:t>
            </a:r>
            <a:b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所以与标准质量比较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筐白菜总计超过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C12801-EBB0-D0EB-41A4-CC0CC9B1ADF3}"/>
              </a:ext>
            </a:extLst>
          </p:cNvPr>
          <p:cNvSpPr txBox="1"/>
          <p:nvPr/>
        </p:nvSpPr>
        <p:spPr>
          <a:xfrm>
            <a:off x="7307989" y="335211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83ED40-109B-0AA7-523C-31223C28180E}"/>
              </a:ext>
            </a:extLst>
          </p:cNvPr>
          <p:cNvSpPr txBox="1"/>
          <p:nvPr/>
        </p:nvSpPr>
        <p:spPr>
          <a:xfrm>
            <a:off x="450108" y="4408312"/>
            <a:ext cx="10924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aa623"/>
              </a:rPr>
              <a:t>5</a:t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B2593E-749E-97B5-156D-31AA60886E5B}"/>
              </a:ext>
            </a:extLst>
          </p:cNvPr>
          <p:cNvSpPr txBox="1"/>
          <p:nvPr/>
        </p:nvSpPr>
        <p:spPr>
          <a:xfrm>
            <a:off x="450108" y="488380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DCD772-6D93-9415-5D5A-4CA640EBA540}"/>
              </a:ext>
            </a:extLst>
          </p:cNvPr>
          <p:cNvSpPr txBox="1"/>
          <p:nvPr/>
        </p:nvSpPr>
        <p:spPr>
          <a:xfrm>
            <a:off x="450108" y="5359289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所以与标准质量比较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筐白菜总计超过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yt_shape_11279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若该超市参与了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送温暖惠民工程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白菜每千克的售价为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cbb3"/>
              </a:rPr>
              <a:t>则出售这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筐白菜可卖多少元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所以出售这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筐白菜可卖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C39624-3B55-3BE5-FF94-1219BD507924}"/>
              </a:ext>
            </a:extLst>
          </p:cNvPr>
          <p:cNvSpPr txBox="1"/>
          <p:nvPr/>
        </p:nvSpPr>
        <p:spPr>
          <a:xfrm>
            <a:off x="450108" y="1804170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B46CA0-42BD-AEEF-5808-9482BACE6A0C}"/>
              </a:ext>
            </a:extLst>
          </p:cNvPr>
          <p:cNvSpPr txBox="1"/>
          <p:nvPr/>
        </p:nvSpPr>
        <p:spPr>
          <a:xfrm>
            <a:off x="450108" y="2279658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所以出售这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筐白菜可卖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2" name="yt_shape_11282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81" name="yt_image_1128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284" name="yt_shape_11284"/>
              <p:cNvSpPr txBox="1"/>
              <p:nvPr/>
            </p:nvSpPr>
            <p:spPr>
              <a:xfrm>
                <a:off x="540119" y="1546795"/>
                <a:ext cx="11492915" cy="19207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定义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是不为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4730"/>
                  </a:rPr>
                  <a:t>.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6870"/>
                  </a:rPr>
                  <a:t>的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差倒数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以此类推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84" name="yt_shape_112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6795"/>
                <a:ext cx="11492915" cy="1920782"/>
              </a:xfrm>
              <a:prstGeom prst="rect">
                <a:avLst/>
              </a:prstGeom>
              <a:blipFill>
                <a:blip r:embed="rId3"/>
                <a:stretch>
                  <a:fillRect l="-164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86" name="yt_shape_11286"/>
          <p:cNvSpPr txBox="1"/>
          <p:nvPr/>
        </p:nvSpPr>
        <p:spPr>
          <a:xfrm>
            <a:off x="540000" y="3356992"/>
            <a:ext cx="35298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87" name="yt_shape_11287"/>
              <p:cNvSpPr txBox="1"/>
              <p:nvPr/>
            </p:nvSpPr>
            <p:spPr>
              <a:xfrm>
                <a:off x="540000" y="3997668"/>
                <a:ext cx="4905189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87" name="yt_shape_112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7668"/>
                <a:ext cx="4905189" cy="641201"/>
              </a:xfrm>
              <a:prstGeom prst="rect">
                <a:avLst/>
              </a:prstGeom>
              <a:blipFill>
                <a:blip r:embed="rId4"/>
                <a:stretch>
                  <a:fillRect l="-3856" r="-2861" b="-8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89" name="yt_shape_11289"/>
          <p:cNvSpPr txBox="1"/>
          <p:nvPr/>
        </p:nvSpPr>
        <p:spPr>
          <a:xfrm>
            <a:off x="540000" y="4437112"/>
            <a:ext cx="24590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90" name="yt_shape_11290"/>
              <p:cNvSpPr txBox="1"/>
              <p:nvPr/>
            </p:nvSpPr>
            <p:spPr>
              <a:xfrm>
                <a:off x="540000" y="5168960"/>
                <a:ext cx="8608126" cy="18004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经计算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发现结果以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三个数依次不断循环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674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90" name="yt_shape_112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68960"/>
                <a:ext cx="8608126" cy="1800429"/>
              </a:xfrm>
              <a:prstGeom prst="rect">
                <a:avLst/>
              </a:prstGeom>
              <a:blipFill>
                <a:blip r:embed="rId5"/>
                <a:stretch>
                  <a:fillRect l="-2195" r="-1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D4CF0A-551B-3CAC-F262-F0B0D2A7F5C7}"/>
                  </a:ext>
                </a:extLst>
              </p:cNvPr>
              <p:cNvSpPr txBox="1"/>
              <p:nvPr/>
            </p:nvSpPr>
            <p:spPr>
              <a:xfrm>
                <a:off x="449989" y="3717032"/>
                <a:ext cx="50378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D4CF0A-551B-3CAC-F262-F0B0D2A7F5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7032"/>
                <a:ext cx="5037836" cy="728612"/>
              </a:xfrm>
              <a:prstGeom prst="rect">
                <a:avLst/>
              </a:prstGeom>
              <a:blipFill>
                <a:blip r:embed="rId6"/>
                <a:stretch>
                  <a:fillRect l="-1937" r="-193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33AC36-7A9D-04D8-723D-904A913F7B98}"/>
                  </a:ext>
                </a:extLst>
              </p:cNvPr>
              <p:cNvSpPr txBox="1"/>
              <p:nvPr/>
            </p:nvSpPr>
            <p:spPr>
              <a:xfrm>
                <a:off x="449989" y="4821766"/>
                <a:ext cx="870496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经计算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发现结果以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三个数依次不断循环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33AC36-7A9D-04D8-723D-904A913F7B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21766"/>
                <a:ext cx="8704962" cy="767474"/>
              </a:xfrm>
              <a:prstGeom prst="rect">
                <a:avLst/>
              </a:prstGeom>
              <a:blipFill>
                <a:blip r:embed="rId7"/>
                <a:stretch>
                  <a:fillRect l="-1120" r="-105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C83992A-2E65-BA0B-96EC-6C84DC7B56AE}"/>
              </a:ext>
            </a:extLst>
          </p:cNvPr>
          <p:cNvSpPr txBox="1"/>
          <p:nvPr/>
        </p:nvSpPr>
        <p:spPr>
          <a:xfrm>
            <a:off x="449989" y="5524196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FCD0B7-3F73-8B93-ED36-10AA61B3A048}"/>
                  </a:ext>
                </a:extLst>
              </p:cNvPr>
              <p:cNvSpPr txBox="1"/>
              <p:nvPr/>
            </p:nvSpPr>
            <p:spPr>
              <a:xfrm>
                <a:off x="449989" y="5942081"/>
                <a:ext cx="26835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9FCD0B7-3F73-8B93-ED36-10AA61B3A0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42081"/>
                <a:ext cx="2683574" cy="727279"/>
              </a:xfrm>
              <a:prstGeom prst="rect">
                <a:avLst/>
              </a:prstGeom>
              <a:blipFill>
                <a:blip r:embed="rId8"/>
                <a:stretch>
                  <a:fillRect l="-3636" r="-3636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0" name="yt_shape_11180"/>
          <p:cNvSpPr txBox="1"/>
          <p:nvPr/>
        </p:nvSpPr>
        <p:spPr>
          <a:xfrm>
            <a:off x="4650112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1650" b="0" i="0" u="none" spc="21531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179" name="yt_image_11179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182" name="yt_shape_11182"/>
              <p:cNvSpPr txBox="1"/>
              <p:nvPr/>
            </p:nvSpPr>
            <p:spPr>
              <a:xfrm>
                <a:off x="540000" y="1353857"/>
                <a:ext cx="8771632" cy="45873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运用乘法法则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先确定符号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再把绝对值相乘即可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1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82" name="yt_shape_111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3857"/>
                <a:ext cx="8771632" cy="4587346"/>
              </a:xfrm>
              <a:prstGeom prst="rect">
                <a:avLst/>
              </a:prstGeom>
              <a:blipFill>
                <a:blip r:embed="rId3"/>
                <a:stretch>
                  <a:fillRect l="-2156" t="-1726" r="-1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94" name="yt_shape_11194"/>
              <p:cNvSpPr txBox="1"/>
              <p:nvPr/>
            </p:nvSpPr>
            <p:spPr>
              <a:xfrm>
                <a:off x="6048128" y="3905974"/>
                <a:ext cx="4211089" cy="26913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1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94" name="yt_shape_111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8128" y="3905974"/>
                <a:ext cx="4211089" cy="2691378"/>
              </a:xfrm>
              <a:prstGeom prst="rect">
                <a:avLst/>
              </a:prstGeom>
              <a:blipFill>
                <a:blip r:embed="rId4"/>
                <a:stretch>
                  <a:fillRect l="-4342" r="-3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2" name="yt_shape_1120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一座海拔为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的城市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由于过量开采地下水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地表每年平均下降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4fc2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该城市的海拔高度为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可列式为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6" name="yt_shape_11206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05" name="yt_image_1120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08" name="yt_shape_11208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有理数乘法法则</a:t>
            </a:r>
          </a:p>
        </p:txBody>
      </p:sp>
      <p:sp>
        <p:nvSpPr>
          <p:cNvPr id="11209" name="yt_shape_11209"/>
          <p:cNvSpPr txBox="1"/>
          <p:nvPr/>
        </p:nvSpPr>
        <p:spPr>
          <a:xfrm>
            <a:off x="540000" y="2102862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下列算式中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积为正数的是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10" name="yt_table_112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746298"/>
              </p:ext>
            </p:extLst>
          </p:nvPr>
        </p:nvGraphicFramePr>
        <p:xfrm>
          <a:off x="540056" y="2582165"/>
          <a:ext cx="6469380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</a:tbl>
          </a:graphicData>
        </a:graphic>
      </p:graphicFrame>
      <p:pic>
        <p:nvPicPr>
          <p:cNvPr id="3" name="yt_shape_1723549277827">
            <a:extLst>
              <a:ext uri="{FF2B5EF4-FFF2-40B4-BE49-F238E27FC236}">
                <a16:creationId xmlns:a16="http://schemas.microsoft.com/office/drawing/2014/main" id="{9ECF937D-1A94-6712-6BB2-9B8DDB1B17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7FEAFD-D80F-1275-656A-551F1681030B}"/>
              </a:ext>
            </a:extLst>
          </p:cNvPr>
          <p:cNvSpPr txBox="1"/>
          <p:nvPr/>
        </p:nvSpPr>
        <p:spPr>
          <a:xfrm>
            <a:off x="5098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2" name="yt_shape_11212"/>
          <p:cNvSpPr txBox="1"/>
          <p:nvPr/>
        </p:nvSpPr>
        <p:spPr>
          <a:xfrm>
            <a:off x="540000" y="90000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213" name="yt_shape_11213"/>
          <p:cNvSpPr txBox="1"/>
          <p:nvPr/>
        </p:nvSpPr>
        <p:spPr>
          <a:xfrm>
            <a:off x="540000" y="1379303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214" name="yt_shape_11214"/>
          <p:cNvSpPr txBox="1"/>
          <p:nvPr/>
        </p:nvSpPr>
        <p:spPr>
          <a:xfrm>
            <a:off x="540000" y="1858606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1215" name="yt_shape_11215"/>
          <p:cNvSpPr txBox="1"/>
          <p:nvPr/>
        </p:nvSpPr>
        <p:spPr>
          <a:xfrm>
            <a:off x="4265294" y="2337909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同号得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1216" name="yt_shape_11216"/>
          <p:cNvSpPr txBox="1"/>
          <p:nvPr/>
        </p:nvSpPr>
        <p:spPr>
          <a:xfrm>
            <a:off x="540000" y="2800733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17" name="yt_shape_11217"/>
              <p:cNvSpPr txBox="1"/>
              <p:nvPr/>
            </p:nvSpPr>
            <p:spPr>
              <a:xfrm>
                <a:off x="540000" y="3280036"/>
                <a:ext cx="2760371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17" name="yt_shape_11217" descr="{&quot;rangeId&quot;: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0036"/>
                <a:ext cx="2760371" cy="641779"/>
              </a:xfrm>
              <a:prstGeom prst="rect">
                <a:avLst/>
              </a:prstGeom>
              <a:blipFill>
                <a:blip r:embed="rId2"/>
                <a:stretch>
                  <a:fillRect l="-6858" r="-575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19" name="yt_shape_11219"/>
              <p:cNvSpPr txBox="1"/>
              <p:nvPr/>
            </p:nvSpPr>
            <p:spPr>
              <a:xfrm>
                <a:off x="540000" y="3972603"/>
                <a:ext cx="383758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19" name="yt_shape_112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72603"/>
                <a:ext cx="3837589" cy="642740"/>
              </a:xfrm>
              <a:prstGeom prst="rect">
                <a:avLst/>
              </a:prstGeom>
              <a:blipFill>
                <a:blip r:embed="rId3"/>
                <a:stretch>
                  <a:fillRect l="-4928" r="-3816" b="-1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21" name="yt_shape_11221"/>
          <p:cNvSpPr txBox="1"/>
          <p:nvPr/>
        </p:nvSpPr>
        <p:spPr>
          <a:xfrm>
            <a:off x="4265294" y="4666131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异号得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22" name="yt_shape_11222"/>
              <p:cNvSpPr txBox="1"/>
              <p:nvPr/>
            </p:nvSpPr>
            <p:spPr>
              <a:xfrm>
                <a:off x="540000" y="5128955"/>
                <a:ext cx="1611018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2" name="yt_shape_112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28955"/>
                <a:ext cx="1611018" cy="642740"/>
              </a:xfrm>
              <a:prstGeom prst="rect">
                <a:avLst/>
              </a:prstGeom>
              <a:blipFill>
                <a:blip r:embed="rId4"/>
                <a:stretch>
                  <a:fillRect l="-11742" r="-10606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BCF2DA-5424-868E-EFBA-8CD1082F145A}"/>
              </a:ext>
            </a:extLst>
          </p:cNvPr>
          <p:cNvSpPr txBox="1"/>
          <p:nvPr/>
        </p:nvSpPr>
        <p:spPr>
          <a:xfrm>
            <a:off x="1059589" y="181180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0B8095-79C1-1C91-302F-C6A2177FC8E9}"/>
              </a:ext>
            </a:extLst>
          </p:cNvPr>
          <p:cNvSpPr txBox="1"/>
          <p:nvPr/>
        </p:nvSpPr>
        <p:spPr>
          <a:xfrm>
            <a:off x="2278789" y="181180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549B6E-9935-6DB4-6097-AB739FE991A9}"/>
              </a:ext>
            </a:extLst>
          </p:cNvPr>
          <p:cNvSpPr txBox="1"/>
          <p:nvPr/>
        </p:nvSpPr>
        <p:spPr>
          <a:xfrm>
            <a:off x="3345589" y="181180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B1AA51-6980-705D-1C4B-18CC3A8DEADC}"/>
              </a:ext>
            </a:extLst>
          </p:cNvPr>
          <p:cNvSpPr txBox="1"/>
          <p:nvPr/>
        </p:nvSpPr>
        <p:spPr>
          <a:xfrm>
            <a:off x="7599521" y="2291103"/>
            <a:ext cx="7896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7136E4-D7F4-4BBE-616A-BFBC891D4015}"/>
              </a:ext>
            </a:extLst>
          </p:cNvPr>
          <p:cNvSpPr txBox="1"/>
          <p:nvPr/>
        </p:nvSpPr>
        <p:spPr>
          <a:xfrm>
            <a:off x="9428321" y="2291103"/>
            <a:ext cx="1399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0A28BD-2205-686B-05B8-F46A8F31DAC7}"/>
              </a:ext>
            </a:extLst>
          </p:cNvPr>
          <p:cNvSpPr txBox="1"/>
          <p:nvPr/>
        </p:nvSpPr>
        <p:spPr>
          <a:xfrm>
            <a:off x="1059589" y="275392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454EB0-34D7-A8A6-212D-C5819E27991A}"/>
              </a:ext>
            </a:extLst>
          </p:cNvPr>
          <p:cNvSpPr txBox="1"/>
          <p:nvPr/>
        </p:nvSpPr>
        <p:spPr>
          <a:xfrm>
            <a:off x="1059589" y="3925797"/>
            <a:ext cx="7896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34E590D-63A9-B135-4485-B332178292FC}"/>
                  </a:ext>
                </a:extLst>
              </p:cNvPr>
              <p:cNvSpPr txBox="1"/>
              <p:nvPr/>
            </p:nvSpPr>
            <p:spPr>
              <a:xfrm>
                <a:off x="2326414" y="3925797"/>
                <a:ext cx="6610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7, 'mathAnswerShape': 1}">
                <a:extLst>
                  <a:ext uri="{FF2B5EF4-FFF2-40B4-BE49-F238E27FC236}">
                    <a16:creationId xmlns:a16="http://schemas.microsoft.com/office/drawing/2014/main" id="{134E590D-63A9-B135-4485-B332178292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414" y="3925797"/>
                <a:ext cx="661099" cy="730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B44101F-57E5-08AC-4344-7571D5F97383}"/>
              </a:ext>
            </a:extLst>
          </p:cNvPr>
          <p:cNvCxnSpPr/>
          <p:nvPr/>
        </p:nvCxnSpPr>
        <p:spPr>
          <a:xfrm>
            <a:off x="2064000" y="462817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0CA0B55-374B-D5DE-F67D-0749AC64063D}"/>
                  </a:ext>
                </a:extLst>
              </p:cNvPr>
              <p:cNvSpPr txBox="1"/>
              <p:nvPr/>
            </p:nvSpPr>
            <p:spPr>
              <a:xfrm>
                <a:off x="3464652" y="3925797"/>
                <a:ext cx="6610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7, 'mathAnswerShape': 1}">
                <a:extLst>
                  <a:ext uri="{FF2B5EF4-FFF2-40B4-BE49-F238E27FC236}">
                    <a16:creationId xmlns:a16="http://schemas.microsoft.com/office/drawing/2014/main" id="{E0CA0B55-374B-D5DE-F67D-0749AC6406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4652" y="3925797"/>
                <a:ext cx="661099" cy="7301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2460386-4A20-175C-3BF3-902BA1C8C2C8}"/>
              </a:ext>
            </a:extLst>
          </p:cNvPr>
          <p:cNvCxnSpPr/>
          <p:nvPr/>
        </p:nvCxnSpPr>
        <p:spPr>
          <a:xfrm>
            <a:off x="3202238" y="462817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09D731CD-199A-F9A8-EB17-0B7BCD3B4EB7}"/>
              </a:ext>
            </a:extLst>
          </p:cNvPr>
          <p:cNvSpPr txBox="1"/>
          <p:nvPr/>
        </p:nvSpPr>
        <p:spPr>
          <a:xfrm>
            <a:off x="7599521" y="4619325"/>
            <a:ext cx="7896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B1058E5-0E6F-8949-6C2A-C17F39649DDF}"/>
              </a:ext>
            </a:extLst>
          </p:cNvPr>
          <p:cNvSpPr txBox="1"/>
          <p:nvPr/>
        </p:nvSpPr>
        <p:spPr>
          <a:xfrm>
            <a:off x="9428321" y="4619325"/>
            <a:ext cx="1399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2DFB7DE-8A46-EEA5-3CB3-E928148DEA00}"/>
                  </a:ext>
                </a:extLst>
              </p:cNvPr>
              <p:cNvSpPr txBox="1"/>
              <p:nvPr/>
            </p:nvSpPr>
            <p:spPr>
              <a:xfrm>
                <a:off x="1059589" y="4941168"/>
                <a:ext cx="10135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2DFB7DE-8A46-EEA5-3CB3-E928148DEA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4941168"/>
                <a:ext cx="1013524" cy="730136"/>
              </a:xfrm>
              <a:prstGeom prst="rect">
                <a:avLst/>
              </a:prstGeom>
              <a:blipFill>
                <a:blip r:embed="rId7"/>
                <a:stretch>
                  <a:fillRect l="-9639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3" grpId="0" build="allAtOnce"/>
      <p:bldP spid="14" grpId="0" build="allAtOnce"/>
      <p:bldP spid="1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24" name="yt_shape_11224"/>
              <p:cNvSpPr txBox="1"/>
              <p:nvPr/>
            </p:nvSpPr>
            <p:spPr>
              <a:xfrm>
                <a:off x="540000" y="900000"/>
                <a:ext cx="9848850" cy="46751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	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4" name="yt_shape_112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48850" cy="4675126"/>
              </a:xfrm>
              <a:prstGeom prst="rect">
                <a:avLst/>
              </a:prstGeom>
              <a:blipFill>
                <a:blip r:embed="rId2"/>
                <a:stretch>
                  <a:fillRect l="-1920" t="-1173" r="-929" b="-29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C355E21-5A18-3865-B84B-D7247D2A95D1}"/>
              </a:ext>
            </a:extLst>
          </p:cNvPr>
          <p:cNvSpPr txBox="1"/>
          <p:nvPr/>
        </p:nvSpPr>
        <p:spPr>
          <a:xfrm>
            <a:off x="425998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BD0DA8-DBDC-9585-B0FB-698190881D3E}"/>
              </a:ext>
            </a:extLst>
          </p:cNvPr>
          <p:cNvSpPr txBox="1"/>
          <p:nvPr/>
        </p:nvSpPr>
        <p:spPr>
          <a:xfrm>
            <a:off x="9136789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A9D3D4C-3B0D-8D54-0577-E6AA7B98A278}"/>
                  </a:ext>
                </a:extLst>
              </p:cNvPr>
              <p:cNvSpPr txBox="1"/>
              <p:nvPr/>
            </p:nvSpPr>
            <p:spPr>
              <a:xfrm>
                <a:off x="449989" y="2953076"/>
                <a:ext cx="24565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}">
                <a:extLst>
                  <a:ext uri="{FF2B5EF4-FFF2-40B4-BE49-F238E27FC236}">
                    <a16:creationId xmlns:a16="http://schemas.microsoft.com/office/drawing/2014/main" id="{3A9D3D4C-3B0D-8D54-0577-E6AA7B98A2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3076"/>
                <a:ext cx="2456561" cy="772808"/>
              </a:xfrm>
              <a:prstGeom prst="rect">
                <a:avLst/>
              </a:prstGeom>
              <a:blipFill>
                <a:blip r:embed="rId3"/>
                <a:stretch>
                  <a:fillRect l="-397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13C46FC-0768-5A65-25E5-CE2FBA91C5C3}"/>
              </a:ext>
            </a:extLst>
          </p:cNvPr>
          <p:cNvSpPr txBox="1"/>
          <p:nvPr/>
        </p:nvSpPr>
        <p:spPr>
          <a:xfrm>
            <a:off x="1633906" y="363227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34C97C-E536-D59C-15A5-13F72757869A}"/>
              </a:ext>
            </a:extLst>
          </p:cNvPr>
          <p:cNvSpPr txBox="1"/>
          <p:nvPr/>
        </p:nvSpPr>
        <p:spPr>
          <a:xfrm>
            <a:off x="449989" y="4583248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752246-E5DE-3968-561F-B300948671B4}"/>
              </a:ext>
            </a:extLst>
          </p:cNvPr>
          <p:cNvSpPr txBox="1"/>
          <p:nvPr/>
        </p:nvSpPr>
        <p:spPr>
          <a:xfrm>
            <a:off x="1633906" y="5058736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3" name="yt_shape_11233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倒数的概念</a:t>
            </a:r>
          </a:p>
        </p:txBody>
      </p:sp>
      <p:sp>
        <p:nvSpPr>
          <p:cNvPr id="11234" name="yt_shape_11234"/>
          <p:cNvSpPr txBox="1"/>
          <p:nvPr/>
        </p:nvSpPr>
        <p:spPr>
          <a:xfrm>
            <a:off x="540000" y="1399565"/>
            <a:ext cx="35314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235" name="yt_table_11235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9954478"/>
                  </p:ext>
                </p:extLst>
              </p:nvPr>
            </p:nvGraphicFramePr>
            <p:xfrm>
              <a:off x="540056" y="1878868"/>
              <a:ext cx="9826673" cy="635572"/>
            </p:xfrm>
            <a:graphic>
              <a:graphicData uri="http://schemas.openxmlformats.org/drawingml/2006/table">
                <a:tbl>
                  <a:tblPr/>
                  <a:tblGrid>
                    <a:gridCol w="2982411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2500449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2540772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1803041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235" name="yt_table_11235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9954478"/>
                  </p:ext>
                </p:extLst>
              </p:nvPr>
            </p:nvGraphicFramePr>
            <p:xfrm>
              <a:off x="540056" y="1878868"/>
              <a:ext cx="9826673" cy="635572"/>
            </p:xfrm>
            <a:graphic>
              <a:graphicData uri="http://schemas.openxmlformats.org/drawingml/2006/table">
                <a:tbl>
                  <a:tblPr/>
                  <a:tblGrid>
                    <a:gridCol w="2982411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2500449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2540772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  <a:gridCol w="1803041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2918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9512" r="-17390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236" name="yt_shape_11236"/>
          <p:cNvSpPr txBox="1"/>
          <p:nvPr/>
        </p:nvSpPr>
        <p:spPr>
          <a:xfrm>
            <a:off x="540000" y="2565087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37" name="yt_table_112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717463"/>
              </p:ext>
            </p:extLst>
          </p:nvPr>
        </p:nvGraphicFramePr>
        <p:xfrm>
          <a:off x="540056" y="3044390"/>
          <a:ext cx="9974580" cy="950976"/>
        </p:xfrm>
        <a:graphic>
          <a:graphicData uri="http://schemas.openxmlformats.org/drawingml/2006/table">
            <a:tbl>
              <a:tblPr/>
              <a:tblGrid>
                <a:gridCol w="5453380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452120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任何有理数都有倒数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互为倒数的两个数的积为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乘积为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的两个数互为倒数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倒数等于本身的数是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239" name="yt_shape_11239"/>
              <p:cNvSpPr txBox="1"/>
              <p:nvPr/>
            </p:nvSpPr>
            <p:spPr>
              <a:xfrm>
                <a:off x="540000" y="4045944"/>
                <a:ext cx="9826729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239" name="yt_shape_112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5944"/>
                <a:ext cx="9826729" cy="673774"/>
              </a:xfrm>
              <a:prstGeom prst="rect">
                <a:avLst/>
              </a:prstGeom>
              <a:blipFill>
                <a:blip r:embed="rId3"/>
                <a:stretch>
                  <a:fillRect l="-1923" r="-868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277912">
            <a:extLst>
              <a:ext uri="{FF2B5EF4-FFF2-40B4-BE49-F238E27FC236}">
                <a16:creationId xmlns:a16="http://schemas.microsoft.com/office/drawing/2014/main" id="{B0BED905-3BD2-297F-EB34-77246ECD88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2CEF2D-EEB2-388E-5B35-41547E252D10}"/>
              </a:ext>
            </a:extLst>
          </p:cNvPr>
          <p:cNvSpPr txBox="1"/>
          <p:nvPr/>
        </p:nvSpPr>
        <p:spPr>
          <a:xfrm>
            <a:off x="3116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2E3915-D15F-7EF5-9B62-8F7C51DB8896}"/>
              </a:ext>
            </a:extLst>
          </p:cNvPr>
          <p:cNvSpPr txBox="1"/>
          <p:nvPr/>
        </p:nvSpPr>
        <p:spPr>
          <a:xfrm>
            <a:off x="4183789" y="2518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981B72-9C60-F3AE-4B78-B2BB36C2C11B}"/>
              </a:ext>
            </a:extLst>
          </p:cNvPr>
          <p:cNvSpPr txBox="1"/>
          <p:nvPr/>
        </p:nvSpPr>
        <p:spPr>
          <a:xfrm>
            <a:off x="3116989" y="3999138"/>
            <a:ext cx="1246887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95B317E-F318-7483-4342-BE80FBFD7249}"/>
                  </a:ext>
                </a:extLst>
              </p:cNvPr>
              <p:cNvSpPr txBox="1"/>
              <p:nvPr/>
            </p:nvSpPr>
            <p:spPr>
              <a:xfrm>
                <a:off x="6436452" y="3999138"/>
                <a:ext cx="789685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13, 'hasSerialNum': 1, 'mathAnswerShape': 1}">
                <a:extLst>
                  <a:ext uri="{FF2B5EF4-FFF2-40B4-BE49-F238E27FC236}">
                    <a16:creationId xmlns:a16="http://schemas.microsoft.com/office/drawing/2014/main" id="{595B317E-F318-7483-4342-BE80FBFD7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6452" y="3999138"/>
                <a:ext cx="789685" cy="7608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C1618F7-6F0F-CE4C-B1B3-2FCC3E697769}"/>
              </a:ext>
            </a:extLst>
          </p:cNvPr>
          <p:cNvCxnSpPr/>
          <p:nvPr/>
        </p:nvCxnSpPr>
        <p:spPr>
          <a:xfrm>
            <a:off x="6174038" y="4732252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D3C349DA-F72B-1EA1-FFF7-498D4041CFCD}"/>
              </a:ext>
            </a:extLst>
          </p:cNvPr>
          <p:cNvSpPr txBox="1"/>
          <p:nvPr/>
        </p:nvSpPr>
        <p:spPr>
          <a:xfrm>
            <a:off x="9572082" y="3999138"/>
            <a:ext cx="637285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1" name="yt_shape_11241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有理数乘法的应用</a:t>
            </a:r>
          </a:p>
        </p:txBody>
      </p:sp>
      <p:sp>
        <p:nvSpPr>
          <p:cNvPr id="11242" name="yt_shape_11242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甲水库的水位每天升高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乙水库的水位每天下降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ef7e"/>
              </a:rPr>
              <a:t>乙水库水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位总的变化量各是多少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243" name="yt_shape_11243"/>
          <p:cNvSpPr txBox="1"/>
          <p:nvPr/>
        </p:nvSpPr>
        <p:spPr>
          <a:xfrm>
            <a:off x="540000" y="2342520"/>
            <a:ext cx="567463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水位升高记为正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水位下降记为负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</p:txBody>
      </p:sp>
      <p:sp>
        <p:nvSpPr>
          <p:cNvPr id="11244" name="yt_shape_11244"/>
          <p:cNvSpPr txBox="1"/>
          <p:nvPr/>
        </p:nvSpPr>
        <p:spPr>
          <a:xfrm>
            <a:off x="540000" y="3301955"/>
            <a:ext cx="78290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甲水库水位上升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乙水库水位下降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277978">
            <a:extLst>
              <a:ext uri="{FF2B5EF4-FFF2-40B4-BE49-F238E27FC236}">
                <a16:creationId xmlns:a16="http://schemas.microsoft.com/office/drawing/2014/main" id="{84E1ACDF-76E3-95C7-E4D7-A67911C8BA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7D9780-B016-C130-EEB6-A2D385D9ED1E}"/>
              </a:ext>
            </a:extLst>
          </p:cNvPr>
          <p:cNvSpPr txBox="1"/>
          <p:nvPr/>
        </p:nvSpPr>
        <p:spPr>
          <a:xfrm>
            <a:off x="449989" y="2295714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水位升高记为正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水位下降记为负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B7EB26-2B07-F685-A43C-174F1525CF56}"/>
              </a:ext>
            </a:extLst>
          </p:cNvPr>
          <p:cNvSpPr txBox="1"/>
          <p:nvPr/>
        </p:nvSpPr>
        <p:spPr>
          <a:xfrm>
            <a:off x="449989" y="2771202"/>
            <a:ext cx="579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32710D-0875-3517-AD13-87E6E9984E4E}"/>
              </a:ext>
            </a:extLst>
          </p:cNvPr>
          <p:cNvSpPr txBox="1"/>
          <p:nvPr/>
        </p:nvSpPr>
        <p:spPr>
          <a:xfrm>
            <a:off x="449989" y="3255149"/>
            <a:ext cx="7933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甲水库水位上升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乙水库水位下降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5" name="yt_shape_11245"/>
          <p:cNvSpPr txBox="1"/>
          <p:nvPr/>
        </p:nvSpPr>
        <p:spPr>
          <a:xfrm>
            <a:off x="540000" y="90000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的相反数是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1ABC0B-2B42-F526-6AA9-680A62AE383C}"/>
              </a:ext>
            </a:extLst>
          </p:cNvPr>
          <p:cNvSpPr txBox="1"/>
          <p:nvPr/>
        </p:nvSpPr>
        <p:spPr>
          <a:xfrm>
            <a:off x="449989" y="853194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的相反数是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1612</Words>
  <Application>Microsoft Office PowerPoint</Application>
  <PresentationFormat>宽屏</PresentationFormat>
  <Paragraphs>183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2024-08-14T01:08:59Z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