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6" r:id="rId6"/>
    <p:sldId id="377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6" name="yt_shape_13766"/>
          <p:cNvSpPr txBox="1"/>
          <p:nvPr/>
        </p:nvSpPr>
        <p:spPr>
          <a:xfrm>
            <a:off x="540000" y="900000"/>
            <a:ext cx="787715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利用一元一次方程及其解的定义求待定字母的值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67" name="yt_shape_13767"/>
              <p:cNvSpPr txBox="1"/>
              <p:nvPr/>
            </p:nvSpPr>
            <p:spPr>
              <a:xfrm>
                <a:off x="540119" y="1399565"/>
                <a:ext cx="11492915" cy="12087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某书中有一方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■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表示一个被污渍盖住的数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fda0b"/>
                  </a:rPr>
                  <a:t>如果此方程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处的数应是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767" name="yt_shape_1376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208792"/>
              </a:xfrm>
              <a:prstGeom prst="rect">
                <a:avLst/>
              </a:prstGeom>
              <a:blipFill>
                <a:blip r:embed="rId2"/>
                <a:stretch>
                  <a:fillRect l="-1645" b="-14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69" name="yt_table_137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704602"/>
              </p:ext>
            </p:extLst>
          </p:nvPr>
        </p:nvGraphicFramePr>
        <p:xfrm>
          <a:off x="540056" y="2659145"/>
          <a:ext cx="8267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</a:tbl>
          </a:graphicData>
        </a:graphic>
      </p:graphicFrame>
      <p:sp>
        <p:nvSpPr>
          <p:cNvPr id="13771" name="yt_shape_13771"/>
          <p:cNvSpPr txBox="1"/>
          <p:nvPr/>
        </p:nvSpPr>
        <p:spPr>
          <a:xfrm>
            <a:off x="540000" y="3185316"/>
            <a:ext cx="102079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72" name="yt_table_137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272880"/>
              </p:ext>
            </p:extLst>
          </p:nvPr>
        </p:nvGraphicFramePr>
        <p:xfrm>
          <a:off x="540056" y="3664619"/>
          <a:ext cx="8267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</a:tbl>
          </a:graphicData>
        </a:graphic>
      </p:graphicFrame>
      <p:sp>
        <p:nvSpPr>
          <p:cNvPr id="13774" name="yt_shape_13774"/>
          <p:cNvSpPr txBox="1"/>
          <p:nvPr/>
        </p:nvSpPr>
        <p:spPr>
          <a:xfrm>
            <a:off x="540000" y="4190790"/>
            <a:ext cx="102015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573344">
            <a:extLst>
              <a:ext uri="{FF2B5EF4-FFF2-40B4-BE49-F238E27FC236}">
                <a16:creationId xmlns:a16="http://schemas.microsoft.com/office/drawing/2014/main" id="{07C53D51-38CD-97CA-C691-96518C1845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E4BCC3-461E-6C92-6C3A-4B4531DCEEF1}"/>
              </a:ext>
            </a:extLst>
          </p:cNvPr>
          <p:cNvSpPr txBox="1"/>
          <p:nvPr/>
        </p:nvSpPr>
        <p:spPr>
          <a:xfrm>
            <a:off x="5588846" y="2125491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784ABD-EA30-CFC2-90AA-3C51D1820429}"/>
              </a:ext>
            </a:extLst>
          </p:cNvPr>
          <p:cNvSpPr txBox="1"/>
          <p:nvPr/>
        </p:nvSpPr>
        <p:spPr>
          <a:xfrm>
            <a:off x="9746389" y="31385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5DF297-AB27-046E-BB3D-27043FA00DD5}"/>
              </a:ext>
            </a:extLst>
          </p:cNvPr>
          <p:cNvSpPr txBox="1"/>
          <p:nvPr/>
        </p:nvSpPr>
        <p:spPr>
          <a:xfrm>
            <a:off x="9486039" y="414398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777" name="yt_shape_13777"/>
              <p:cNvSpPr txBox="1"/>
              <p:nvPr/>
            </p:nvSpPr>
            <p:spPr>
              <a:xfrm>
                <a:off x="540000" y="5348014"/>
                <a:ext cx="6103659" cy="18123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777" name="yt_shape_137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48014"/>
                <a:ext cx="6103659" cy="1812356"/>
              </a:xfrm>
              <a:prstGeom prst="rect">
                <a:avLst/>
              </a:prstGeom>
              <a:blipFill>
                <a:blip r:embed="rId4"/>
                <a:stretch>
                  <a:fillRect l="-3097" r="-2098" b="-93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75" name="yt_shape_13775"/>
              <p:cNvSpPr txBox="1"/>
              <p:nvPr/>
            </p:nvSpPr>
            <p:spPr>
              <a:xfrm>
                <a:off x="540000" y="908720"/>
                <a:ext cx="8799910" cy="6520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3775" name="yt_shape_137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8720"/>
                <a:ext cx="8799910" cy="652038"/>
              </a:xfrm>
              <a:prstGeom prst="rect">
                <a:avLst/>
              </a:prstGeom>
              <a:blipFill>
                <a:blip r:embed="rId2"/>
                <a:stretch>
                  <a:fillRect l="-2148" r="-1178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9A8C52-48C3-F053-1D48-463674AE29B0}"/>
                  </a:ext>
                </a:extLst>
              </p:cNvPr>
              <p:cNvSpPr txBox="1"/>
              <p:nvPr/>
            </p:nvSpPr>
            <p:spPr>
              <a:xfrm>
                <a:off x="449989" y="1539835"/>
                <a:ext cx="6224714" cy="7788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B9A8C52-48C3-F053-1D48-463674AE29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9835"/>
                <a:ext cx="6224714" cy="778841"/>
              </a:xfrm>
              <a:prstGeom prst="rect">
                <a:avLst/>
              </a:prstGeom>
              <a:blipFill>
                <a:blip r:embed="rId3"/>
                <a:stretch>
                  <a:fillRect l="-1567" r="-156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3CD4AC8-DDFA-3E7E-1734-C5037F990DD8}"/>
                  </a:ext>
                </a:extLst>
              </p:cNvPr>
              <p:cNvSpPr txBox="1"/>
              <p:nvPr/>
            </p:nvSpPr>
            <p:spPr>
              <a:xfrm>
                <a:off x="449989" y="2225064"/>
                <a:ext cx="3256852" cy="7788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3CD4AC8-DDFA-3E7E-1734-C5037F990D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25064"/>
                <a:ext cx="3256852" cy="778840"/>
              </a:xfrm>
              <a:prstGeom prst="rect">
                <a:avLst/>
              </a:prstGeom>
              <a:blipFill>
                <a:blip r:embed="rId4"/>
                <a:stretch>
                  <a:fillRect l="-2996" r="-2996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4D1E0BC-6FF4-2E12-F8FF-C861CC1BB977}"/>
              </a:ext>
            </a:extLst>
          </p:cNvPr>
          <p:cNvSpPr txBox="1"/>
          <p:nvPr/>
        </p:nvSpPr>
        <p:spPr>
          <a:xfrm>
            <a:off x="449989" y="2910292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0" name="yt_shape_13780"/>
          <p:cNvSpPr txBox="1"/>
          <p:nvPr/>
        </p:nvSpPr>
        <p:spPr>
          <a:xfrm>
            <a:off x="540000" y="900000"/>
            <a:ext cx="72616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利用两个方程解之间的关系求待定字母的值</a:t>
            </a:r>
          </a:p>
        </p:txBody>
      </p:sp>
      <p:sp>
        <p:nvSpPr>
          <p:cNvPr id="13781" name="yt_shape_13781"/>
          <p:cNvSpPr txBox="1"/>
          <p:nvPr/>
        </p:nvSpPr>
        <p:spPr>
          <a:xfrm>
            <a:off x="540000" y="1399565"/>
            <a:ext cx="110991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82" name="yt_table_137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07047"/>
              </p:ext>
            </p:extLst>
          </p:nvPr>
        </p:nvGraphicFramePr>
        <p:xfrm>
          <a:off x="540056" y="1878868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784" name="yt_shape_13784"/>
              <p:cNvSpPr txBox="1"/>
              <p:nvPr/>
            </p:nvSpPr>
            <p:spPr>
              <a:xfrm>
                <a:off x="540119" y="2405039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的解也是关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a3fb7,isEnd"/>
                  </a:rPr>
                  <a:t>的值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784" name="yt_shape_137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05039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86" name="yt_shape_13786"/>
              <p:cNvSpPr txBox="1"/>
              <p:nvPr/>
            </p:nvSpPr>
            <p:spPr>
              <a:xfrm>
                <a:off x="540000" y="3574851"/>
                <a:ext cx="1080385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的解比方程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786" name="yt_shape_137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4851"/>
                <a:ext cx="10803855" cy="638893"/>
              </a:xfrm>
              <a:prstGeom prst="rect">
                <a:avLst/>
              </a:prstGeom>
              <a:blipFill>
                <a:blip r:embed="rId3"/>
                <a:stretch>
                  <a:fillRect l="-1749" r="-73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88" name="yt_shape_13788"/>
          <p:cNvSpPr txBox="1"/>
          <p:nvPr/>
        </p:nvSpPr>
        <p:spPr>
          <a:xfrm>
            <a:off x="540000" y="4264532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【变式题】两个方程中均含字母</a:t>
            </a:r>
          </a:p>
        </p:txBody>
      </p:sp>
      <p:sp>
        <p:nvSpPr>
          <p:cNvPr id="13789" name="yt_shape_13789"/>
          <p:cNvSpPr txBox="1"/>
          <p:nvPr/>
        </p:nvSpPr>
        <p:spPr>
          <a:xfrm>
            <a:off x="540000" y="4743835"/>
            <a:ext cx="94497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573420">
            <a:extLst>
              <a:ext uri="{FF2B5EF4-FFF2-40B4-BE49-F238E27FC236}">
                <a16:creationId xmlns:a16="http://schemas.microsoft.com/office/drawing/2014/main" id="{AFA9080D-A57F-CC3A-B5D1-89C6A78690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ED222E-7A99-9B40-177A-AACC360F9F6C}"/>
              </a:ext>
            </a:extLst>
          </p:cNvPr>
          <p:cNvSpPr txBox="1"/>
          <p:nvPr/>
        </p:nvSpPr>
        <p:spPr>
          <a:xfrm>
            <a:off x="1062903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32AA2F-5992-6487-2B4E-B202D85E78D4}"/>
                  </a:ext>
                </a:extLst>
              </p:cNvPr>
              <p:cNvSpPr txBox="1"/>
              <p:nvPr/>
            </p:nvSpPr>
            <p:spPr>
              <a:xfrm>
                <a:off x="1059708" y="2636912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32AA2F-5992-6487-2B4E-B202D85E78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636912"/>
                <a:ext cx="1013524" cy="726326"/>
              </a:xfrm>
              <a:prstGeom prst="rect">
                <a:avLst/>
              </a:prstGeom>
              <a:blipFill>
                <a:blip r:embed="rId5"/>
                <a:stretch>
                  <a:fillRect l="-9639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616D3A7-64BF-9F53-F331-EE6C70870035}"/>
              </a:ext>
            </a:extLst>
          </p:cNvPr>
          <p:cNvSpPr txBox="1"/>
          <p:nvPr/>
        </p:nvSpPr>
        <p:spPr>
          <a:xfrm>
            <a:off x="10539757" y="3528046"/>
            <a:ext cx="637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05FF74-DBBF-84B3-E698-A087DED49352}"/>
              </a:ext>
            </a:extLst>
          </p:cNvPr>
          <p:cNvSpPr txBox="1"/>
          <p:nvPr/>
        </p:nvSpPr>
        <p:spPr>
          <a:xfrm>
            <a:off x="9198701" y="469702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90" name="yt_shape_13790"/>
              <p:cNvSpPr txBox="1"/>
              <p:nvPr/>
            </p:nvSpPr>
            <p:spPr>
              <a:xfrm>
                <a:off x="540119" y="900000"/>
                <a:ext cx="11492915" cy="40044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14d2"/>
                  </a:rPr>
                  <a:t>m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90" name="yt_shape_13790" descr="{&quot;rangeId&quot;: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04430"/>
              </a:xfrm>
              <a:prstGeom prst="rect">
                <a:avLst/>
              </a:prstGeom>
              <a:blipFill>
                <a:blip r:embed="rId2"/>
                <a:stretch>
                  <a:fillRect l="-1645" b="-1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6F6258A-BE1C-2B3D-5C8E-FA011F83EDFD}"/>
                  </a:ext>
                </a:extLst>
              </p:cNvPr>
              <p:cNvSpPr txBox="1"/>
              <p:nvPr/>
            </p:nvSpPr>
            <p:spPr>
              <a:xfrm>
                <a:off x="450108" y="2082364"/>
                <a:ext cx="52092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, 'pageBreak': True}">
                <a:extLst>
                  <a:ext uri="{FF2B5EF4-FFF2-40B4-BE49-F238E27FC236}">
                    <a16:creationId xmlns:a16="http://schemas.microsoft.com/office/drawing/2014/main" id="{A6F6258A-BE1C-2B3D-5C8E-FA011F83E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82364"/>
                <a:ext cx="5209286" cy="765061"/>
              </a:xfrm>
              <a:prstGeom prst="rect">
                <a:avLst/>
              </a:prstGeom>
              <a:blipFill>
                <a:blip r:embed="rId3"/>
                <a:stretch>
                  <a:fillRect l="-1874" r="-187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8C8FEE-9667-CAF7-64FE-AB1613A37488}"/>
                  </a:ext>
                </a:extLst>
              </p:cNvPr>
              <p:cNvSpPr txBox="1"/>
              <p:nvPr/>
            </p:nvSpPr>
            <p:spPr>
              <a:xfrm>
                <a:off x="450108" y="2753813"/>
                <a:ext cx="6188456" cy="8472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所以关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于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的方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, 'pageBreak': True}">
                <a:extLst>
                  <a:ext uri="{FF2B5EF4-FFF2-40B4-BE49-F238E27FC236}">
                    <a16:creationId xmlns:a16="http://schemas.microsoft.com/office/drawing/2014/main" id="{7B8C8FEE-9667-CAF7-64FE-AB1613A374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3813"/>
                <a:ext cx="6188456" cy="847293"/>
              </a:xfrm>
              <a:prstGeom prst="rect">
                <a:avLst/>
              </a:prstGeom>
              <a:blipFill>
                <a:blip r:embed="rId4"/>
                <a:stretch>
                  <a:fillRect l="-1576" r="-1576" b="-3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CE0F3A-2191-A731-8C25-BE851BB9F6DA}"/>
                  </a:ext>
                </a:extLst>
              </p:cNvPr>
              <p:cNvSpPr txBox="1"/>
              <p:nvPr/>
            </p:nvSpPr>
            <p:spPr>
              <a:xfrm>
                <a:off x="450108" y="3507494"/>
                <a:ext cx="276104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, 'pageBreak': True}">
                <a:extLst>
                  <a:ext uri="{FF2B5EF4-FFF2-40B4-BE49-F238E27FC236}">
                    <a16:creationId xmlns:a16="http://schemas.microsoft.com/office/drawing/2014/main" id="{F4CE0F3A-2191-A731-8C25-BE851BB9F6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07494"/>
                <a:ext cx="2761043" cy="768490"/>
              </a:xfrm>
              <a:prstGeom prst="rect">
                <a:avLst/>
              </a:prstGeom>
              <a:blipFill>
                <a:blip r:embed="rId5"/>
                <a:stretch>
                  <a:fillRect l="-3532" r="-331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8C57D01-EDDA-5CAC-EB36-EB3D2550EBE8}"/>
                  </a:ext>
                </a:extLst>
              </p:cNvPr>
              <p:cNvSpPr txBox="1"/>
              <p:nvPr/>
            </p:nvSpPr>
            <p:spPr>
              <a:xfrm>
                <a:off x="450108" y="4182372"/>
                <a:ext cx="178663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hasSerialNum': 1, 'pageBreak': True}">
                <a:extLst>
                  <a:ext uri="{FF2B5EF4-FFF2-40B4-BE49-F238E27FC236}">
                    <a16:creationId xmlns:a16="http://schemas.microsoft.com/office/drawing/2014/main" id="{58C57D01-EDDA-5CAC-EB36-EB3D2550EB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2372"/>
                <a:ext cx="1786636" cy="730136"/>
              </a:xfrm>
              <a:prstGeom prst="rect">
                <a:avLst/>
              </a:prstGeom>
              <a:blipFill>
                <a:blip r:embed="rId6"/>
                <a:stretch>
                  <a:fillRect l="-5461" r="-511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6" name="yt_shape_13796"/>
          <p:cNvSpPr txBox="1"/>
          <p:nvPr/>
        </p:nvSpPr>
        <p:spPr>
          <a:xfrm>
            <a:off x="540000" y="900000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利用方程的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错解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求待定字母的值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797" name="yt_shape_13797"/>
              <p:cNvSpPr txBox="1"/>
              <p:nvPr/>
            </p:nvSpPr>
            <p:spPr>
              <a:xfrm>
                <a:off x="540119" y="1399565"/>
                <a:ext cx="11492915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小王在解关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误将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2fd0e"/>
                  </a:rPr>
                  <a:t>得方程的解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797" name="yt_shape_137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09984"/>
              </a:xfrm>
              <a:prstGeom prst="rect">
                <a:avLst/>
              </a:prstGeom>
              <a:blipFill>
                <a:blip r:embed="rId2"/>
                <a:stretch>
                  <a:fillRect l="-1645" b="-16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99" name="yt_shape_13799"/>
          <p:cNvSpPr txBox="1"/>
          <p:nvPr/>
        </p:nvSpPr>
        <p:spPr>
          <a:xfrm>
            <a:off x="540000" y="2424421"/>
            <a:ext cx="22506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800" name="yt_shape_13800"/>
              <p:cNvSpPr txBox="1"/>
              <p:nvPr/>
            </p:nvSpPr>
            <p:spPr>
              <a:xfrm>
                <a:off x="540000" y="3039640"/>
                <a:ext cx="5836149" cy="20051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800" name="yt_shape_138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9640"/>
                <a:ext cx="5836149" cy="2005164"/>
              </a:xfrm>
              <a:prstGeom prst="rect">
                <a:avLst/>
              </a:prstGeom>
              <a:blipFill>
                <a:blip r:embed="rId3"/>
                <a:stretch>
                  <a:fillRect l="-3239" r="-2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573501">
            <a:extLst>
              <a:ext uri="{FF2B5EF4-FFF2-40B4-BE49-F238E27FC236}">
                <a16:creationId xmlns:a16="http://schemas.microsoft.com/office/drawing/2014/main" id="{EC44559A-C174-8BAC-436F-EAEC0B0728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068932-ED8D-FAEB-C541-16B73DCAFE18}"/>
                  </a:ext>
                </a:extLst>
              </p:cNvPr>
              <p:cNvSpPr txBox="1"/>
              <p:nvPr/>
            </p:nvSpPr>
            <p:spPr>
              <a:xfrm>
                <a:off x="449989" y="2636912"/>
                <a:ext cx="595979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068932-ED8D-FAEB-C541-16B73DCAFE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6912"/>
                <a:ext cx="5959792" cy="768490"/>
              </a:xfrm>
              <a:prstGeom prst="rect">
                <a:avLst/>
              </a:prstGeom>
              <a:blipFill>
                <a:blip r:embed="rId5"/>
                <a:stretch>
                  <a:fillRect l="-1638" r="-1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4F79C4B-3718-4D48-8624-0660C31E83BD}"/>
                  </a:ext>
                </a:extLst>
              </p:cNvPr>
              <p:cNvSpPr txBox="1"/>
              <p:nvPr/>
            </p:nvSpPr>
            <p:spPr>
              <a:xfrm>
                <a:off x="449989" y="3140968"/>
                <a:ext cx="232797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4F79C4B-3718-4D48-8624-0660C31E83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0968"/>
                <a:ext cx="2327974" cy="768490"/>
              </a:xfrm>
              <a:prstGeom prst="rect">
                <a:avLst/>
              </a:prstGeom>
              <a:blipFill>
                <a:blip r:embed="rId6"/>
                <a:stretch>
                  <a:fillRect l="-4188" r="-4188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8EB89F1-0AC6-C804-3247-D1646DFA964D}"/>
                  </a:ext>
                </a:extLst>
              </p:cNvPr>
              <p:cNvSpPr txBox="1"/>
              <p:nvPr/>
            </p:nvSpPr>
            <p:spPr>
              <a:xfrm>
                <a:off x="449989" y="3717032"/>
                <a:ext cx="1718373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8EB89F1-0AC6-C804-3247-D1646DFA9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7032"/>
                <a:ext cx="1718373" cy="729628"/>
              </a:xfrm>
              <a:prstGeom prst="rect">
                <a:avLst/>
              </a:prstGeom>
              <a:blipFill>
                <a:blip r:embed="rId7"/>
                <a:stretch>
                  <a:fillRect l="-5674" r="-5319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802" name="yt_shape_13802"/>
              <p:cNvSpPr txBox="1"/>
              <p:nvPr/>
            </p:nvSpPr>
            <p:spPr>
              <a:xfrm>
                <a:off x="540000" y="4437112"/>
                <a:ext cx="4631076" cy="22716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求此方程正确的解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802" name="yt_shape_138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37112"/>
                <a:ext cx="4631076" cy="2271648"/>
              </a:xfrm>
              <a:prstGeom prst="rect">
                <a:avLst/>
              </a:prstGeom>
              <a:blipFill>
                <a:blip r:embed="rId8"/>
                <a:stretch>
                  <a:fillRect l="-4084" t="-4826" r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844212D-6895-BE06-DA2B-26E9A15729C1}"/>
                  </a:ext>
                </a:extLst>
              </p:cNvPr>
              <p:cNvSpPr txBox="1"/>
              <p:nvPr/>
            </p:nvSpPr>
            <p:spPr>
              <a:xfrm>
                <a:off x="449989" y="4797152"/>
                <a:ext cx="4766373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代入原方程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844212D-6895-BE06-DA2B-26E9A15729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7152"/>
                <a:ext cx="4766373" cy="768554"/>
              </a:xfrm>
              <a:prstGeom prst="rect">
                <a:avLst/>
              </a:prstGeom>
              <a:blipFill>
                <a:blip r:embed="rId9"/>
                <a:stretch>
                  <a:fillRect l="-2046" r="-1918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9E07040-B837-BA49-171E-5E87AB7BEE00}"/>
                  </a:ext>
                </a:extLst>
              </p:cNvPr>
              <p:cNvSpPr txBox="1"/>
              <p:nvPr/>
            </p:nvSpPr>
            <p:spPr>
              <a:xfrm>
                <a:off x="449989" y="5373216"/>
                <a:ext cx="281019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9E07040-B837-BA49-171E-5E87AB7BEE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73216"/>
                <a:ext cx="2810193" cy="768490"/>
              </a:xfrm>
              <a:prstGeom prst="rect">
                <a:avLst/>
              </a:prstGeom>
              <a:blipFill>
                <a:blip r:embed="rId10"/>
                <a:stretch>
                  <a:fillRect l="-3471" r="-3254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F5AB9E8-1CEF-16AF-8097-B4AE8C50C93B}"/>
              </a:ext>
            </a:extLst>
          </p:cNvPr>
          <p:cNvSpPr txBox="1"/>
          <p:nvPr/>
        </p:nvSpPr>
        <p:spPr>
          <a:xfrm>
            <a:off x="449989" y="6093296"/>
            <a:ext cx="19342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832</Words>
  <Application>Microsoft Office PowerPoint</Application>
  <PresentationFormat>宽屏</PresentationFormat>
  <Paragraphs>66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2024-08-14T04:05:37Z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