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5" r:id="rId6"/>
    <p:sldId id="378" r:id="rId7"/>
    <p:sldId id="379" r:id="rId8"/>
    <p:sldId id="380" r:id="rId9"/>
    <p:sldId id="381" r:id="rId10"/>
    <p:sldId id="384" r:id="rId11"/>
    <p:sldId id="386" r:id="rId12"/>
    <p:sldId id="387" r:id="rId13"/>
    <p:sldId id="388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28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7" name="yt_shape_12617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2618" name="yt_image_12618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20" name="yt_shape_12620"/>
          <p:cNvSpPr txBox="1"/>
          <p:nvPr/>
        </p:nvSpPr>
        <p:spPr>
          <a:xfrm>
            <a:off x="540119" y="191156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几个单项式的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其中每个单项式叫作多项式的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cdc40,isEnd"/>
              </a:rPr>
              <a:t>不含字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母的项叫作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多项式里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次数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项的次数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叫作这个多项式的次数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统称为整式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01FB79-18AA-E2EF-423A-EB739D0D4546}"/>
              </a:ext>
            </a:extLst>
          </p:cNvPr>
          <p:cNvSpPr txBox="1"/>
          <p:nvPr/>
        </p:nvSpPr>
        <p:spPr>
          <a:xfrm>
            <a:off x="2964708" y="18647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5D5F32-B2B1-59B3-5887-BCB48D861560}"/>
              </a:ext>
            </a:extLst>
          </p:cNvPr>
          <p:cNvSpPr txBox="1"/>
          <p:nvPr/>
        </p:nvSpPr>
        <p:spPr>
          <a:xfrm>
            <a:off x="9517907" y="18647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309A3C-6786-0271-99F3-C6714F9080C7}"/>
              </a:ext>
            </a:extLst>
          </p:cNvPr>
          <p:cNvSpPr txBox="1"/>
          <p:nvPr/>
        </p:nvSpPr>
        <p:spPr>
          <a:xfrm>
            <a:off x="2278908" y="234024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常数项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5E4C98-AD3F-464E-2DAF-BCCDEC409B20}"/>
              </a:ext>
            </a:extLst>
          </p:cNvPr>
          <p:cNvSpPr txBox="1"/>
          <p:nvPr/>
        </p:nvSpPr>
        <p:spPr>
          <a:xfrm>
            <a:off x="3269508" y="28157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24BE75-1A5C-78E5-D228-F43967421689}"/>
              </a:ext>
            </a:extLst>
          </p:cNvPr>
          <p:cNvSpPr txBox="1"/>
          <p:nvPr/>
        </p:nvSpPr>
        <p:spPr>
          <a:xfrm>
            <a:off x="1135908" y="329122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26CAC2-E3D8-2A89-1951-360C0DA09557}"/>
              </a:ext>
            </a:extLst>
          </p:cNvPr>
          <p:cNvSpPr txBox="1"/>
          <p:nvPr/>
        </p:nvSpPr>
        <p:spPr>
          <a:xfrm>
            <a:off x="2964708" y="329122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多项式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84" name="yt_shape_12684"/>
              <p:cNvSpPr txBox="1"/>
              <p:nvPr/>
            </p:nvSpPr>
            <p:spPr>
              <a:xfrm>
                <a:off x="540000" y="900000"/>
                <a:ext cx="7223131" cy="22838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如图是一个工件的横截面及其尺寸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的代数式表示它的面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84" name="yt_shape_12684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23131" cy="2283895"/>
              </a:xfrm>
              <a:prstGeom prst="rect">
                <a:avLst/>
              </a:prstGeom>
              <a:blipFill>
                <a:blip r:embed="rId2"/>
                <a:stretch>
                  <a:fillRect l="-2618" t="-2406" r="-1436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88" name="yt_image_12688" title="H_123.4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7443" y="2010970"/>
            <a:ext cx="1344556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90" name="yt_shape_12690"/>
              <p:cNvSpPr txBox="1"/>
              <p:nvPr/>
            </p:nvSpPr>
            <p:spPr>
              <a:xfrm>
                <a:off x="540000" y="3629608"/>
                <a:ext cx="8446223" cy="16024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90" name="yt_shape_12690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29608"/>
                <a:ext cx="8446223" cy="1602426"/>
              </a:xfrm>
              <a:prstGeom prst="rect">
                <a:avLst/>
              </a:prstGeom>
              <a:blipFill>
                <a:blip r:embed="rId4"/>
                <a:stretch>
                  <a:fillRect l="-2238" t="-3042" r="-1300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BED53F2-2253-F54F-F35B-29B64AA83CF2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461937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CBED53F2-2253-F54F-F35B-29B64AA83C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4619372" cy="768490"/>
              </a:xfrm>
              <a:prstGeom prst="rect">
                <a:avLst/>
              </a:prstGeom>
              <a:blipFill>
                <a:blip r:embed="rId5"/>
                <a:stretch>
                  <a:fillRect l="-2111" r="-7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93E93E-9BD0-E62C-5F78-98643C459A8B}"/>
                  </a:ext>
                </a:extLst>
              </p:cNvPr>
              <p:cNvSpPr txBox="1"/>
              <p:nvPr/>
            </p:nvSpPr>
            <p:spPr>
              <a:xfrm>
                <a:off x="2015055" y="2555419"/>
                <a:ext cx="34328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93E93E-9BD0-E62C-5F78-98643C459A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5055" y="2555419"/>
                <a:ext cx="3432873" cy="729565"/>
              </a:xfrm>
              <a:prstGeom prst="rect">
                <a:avLst/>
              </a:prstGeom>
              <a:blipFill>
                <a:blip r:embed="rId6"/>
                <a:stretch>
                  <a:fillRect l="-2842" r="-248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6A4E06C-B793-CBDA-FF2D-699085ADD7FE}"/>
              </a:ext>
            </a:extLst>
          </p:cNvPr>
          <p:cNvSpPr txBox="1"/>
          <p:nvPr/>
        </p:nvSpPr>
        <p:spPr>
          <a:xfrm>
            <a:off x="449989" y="4058290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5F1A6B-FACB-967A-645D-EDE295978024}"/>
                  </a:ext>
                </a:extLst>
              </p:cNvPr>
              <p:cNvSpPr txBox="1"/>
              <p:nvPr/>
            </p:nvSpPr>
            <p:spPr>
              <a:xfrm>
                <a:off x="449989" y="4533778"/>
                <a:ext cx="6584062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}">
                <a:extLst>
                  <a:ext uri="{FF2B5EF4-FFF2-40B4-BE49-F238E27FC236}">
                    <a16:creationId xmlns:a16="http://schemas.microsoft.com/office/drawing/2014/main" id="{F65F1A6B-FACB-967A-645D-EDE2959780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3778"/>
                <a:ext cx="6584062" cy="729565"/>
              </a:xfrm>
              <a:prstGeom prst="rect">
                <a:avLst/>
              </a:prstGeom>
              <a:blipFill>
                <a:blip r:embed="rId7"/>
                <a:stretch>
                  <a:fillRect l="-1481" r="-129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5" name="yt_shape_1269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按这样的规律写下去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你知道第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acb"/>
              </a:rPr>
              <a:t>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是什么吗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最后一项呢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这是一个几次几项式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最后一项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这是关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的十次十一项式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FEC546A-5640-11F4-39F3-C53E2DBC0E07}"/>
              </a:ext>
            </a:extLst>
          </p:cNvPr>
          <p:cNvSpPr txBox="1"/>
          <p:nvPr/>
        </p:nvSpPr>
        <p:spPr>
          <a:xfrm>
            <a:off x="450108" y="1804170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最后一项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92AD23-6A5B-6D71-E9ED-247B2B252F27}"/>
              </a:ext>
            </a:extLst>
          </p:cNvPr>
          <p:cNvSpPr txBox="1"/>
          <p:nvPr/>
        </p:nvSpPr>
        <p:spPr>
          <a:xfrm>
            <a:off x="450108" y="2279658"/>
            <a:ext cx="448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这是关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的十次十一项式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" name="yt_shape_12698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97" name="yt_image_12697" title="H_50.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0" name="yt_shape_12700"/>
          <p:cNvSpPr txBox="1"/>
          <p:nvPr/>
        </p:nvSpPr>
        <p:spPr>
          <a:xfrm>
            <a:off x="540120" y="15467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元的乘车月票卡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如果此人乘车次数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144f"/>
              </a:rPr>
              <a:t>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则记录他每次乘车后的余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701" name="yt_table_12701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702965"/>
              </p:ext>
            </p:extLst>
          </p:nvPr>
        </p:nvGraphicFramePr>
        <p:xfrm>
          <a:off x="540000" y="2658594"/>
          <a:ext cx="11111999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45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6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余额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5" name="yt_shape_12705"/>
          <p:cNvSpPr txBox="1"/>
          <p:nvPr/>
        </p:nvSpPr>
        <p:spPr>
          <a:xfrm>
            <a:off x="540000" y="2194303"/>
            <a:ext cx="692497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利用上述公式计算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次车还剩多少元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0FA9D5-48C6-ED37-C883-7932B2E0AA30}"/>
              </a:ext>
            </a:extLst>
          </p:cNvPr>
          <p:cNvSpPr txBox="1"/>
          <p:nvPr/>
        </p:nvSpPr>
        <p:spPr>
          <a:xfrm>
            <a:off x="449989" y="2622985"/>
            <a:ext cx="576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703" name="yt_shape_12703"/>
          <p:cNvSpPr txBox="1"/>
          <p:nvPr/>
        </p:nvSpPr>
        <p:spPr>
          <a:xfrm>
            <a:off x="540000" y="1042175"/>
            <a:ext cx="687848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写出用此人乘车的次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额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的公式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4C1679-83F8-C498-8FCB-183907F5DBF5}"/>
              </a:ext>
            </a:extLst>
          </p:cNvPr>
          <p:cNvSpPr txBox="1"/>
          <p:nvPr/>
        </p:nvSpPr>
        <p:spPr>
          <a:xfrm>
            <a:off x="449989" y="1470857"/>
            <a:ext cx="3639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4" name="yt_shape_12624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623" name="yt_image_12623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26" name="yt_shape_12626"/>
          <p:cNvSpPr txBox="1"/>
          <p:nvPr/>
        </p:nvSpPr>
        <p:spPr>
          <a:xfrm>
            <a:off x="540119" y="1353857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b832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的最大值为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依据多项式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150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是关于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的二次三项式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a8cf4"/>
              </a:rPr>
              <a:t>即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可得到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再根据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即可得出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86e80"/>
              </a:rPr>
              <a:t>的最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628" name="yt_shape_12628"/>
              <p:cNvSpPr txBox="1"/>
              <p:nvPr/>
            </p:nvSpPr>
            <p:spPr>
              <a:xfrm>
                <a:off x="540119" y="3752145"/>
                <a:ext cx="11492915" cy="25571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daac"/>
                  </a:rPr>
                  <a:t>其中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是整式的有</a:t>
                </a:r>
                <a:r>
                  <a:rPr lang="zh-CN" altLang="zh-CN" sz="100" b="0" i="1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　　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根据整式的概念找出所有的单项式和所有的多项式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它们都是整式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</p:txBody>
          </p:sp>
        </mc:Choice>
        <mc:Fallback>
          <p:sp>
            <p:nvSpPr>
              <p:cNvPr id="12628" name="yt_shape_126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52145"/>
                <a:ext cx="11492915" cy="2557175"/>
              </a:xfrm>
              <a:prstGeom prst="rect">
                <a:avLst/>
              </a:prstGeom>
              <a:blipFill>
                <a:blip r:embed="rId3"/>
                <a:stretch>
                  <a:fillRect l="-1645" t="-2148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4" name="yt_shape_12634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33" name="yt_image_12633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6" name="yt_shape_12636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多项式及其有关概念</a:t>
            </a:r>
          </a:p>
        </p:txBody>
      </p:sp>
      <p:sp>
        <p:nvSpPr>
          <p:cNvPr id="12637" name="yt_shape_12637"/>
          <p:cNvSpPr txBox="1"/>
          <p:nvPr/>
        </p:nvSpPr>
        <p:spPr>
          <a:xfrm>
            <a:off x="540000" y="2102862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下列式子是多项式的是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38" name="yt_table_12638" title="H_54.8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0714374"/>
                  </p:ext>
                </p:extLst>
              </p:nvPr>
            </p:nvGraphicFramePr>
            <p:xfrm>
              <a:off x="540056" y="2582165"/>
              <a:ext cx="9986583" cy="696468"/>
            </p:xfrm>
            <a:graphic>
              <a:graphicData uri="http://schemas.openxmlformats.org/drawingml/2006/table">
                <a:tbl>
                  <a:tblPr/>
                  <a:tblGrid>
                    <a:gridCol w="2803843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  <a:gridCol w="2972372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  <a:gridCol w="2548255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  <a:gridCol w="1662113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π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𝑧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638" name="yt_table_12638" descr="{&quot;rangeId&quot;:6,&quot;type&quot;:&quot;Option&quot;}" title="H_54.8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0714374"/>
                  </p:ext>
                </p:extLst>
              </p:nvPr>
            </p:nvGraphicFramePr>
            <p:xfrm>
              <a:off x="540056" y="2582165"/>
              <a:ext cx="9986583" cy="696468"/>
            </p:xfrm>
            <a:graphic>
              <a:graphicData uri="http://schemas.openxmlformats.org/drawingml/2006/table">
                <a:tbl>
                  <a:tblPr/>
                  <a:tblGrid>
                    <a:gridCol w="2803843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  <a:gridCol w="2972372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  <a:gridCol w="2548255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  <a:gridCol w="1662113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</a:tblGrid>
                  <a:tr h="696468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4262" r="-141598" b="-147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39" name="yt_shape_12639"/>
              <p:cNvSpPr txBox="1"/>
              <p:nvPr/>
            </p:nvSpPr>
            <p:spPr>
              <a:xfrm>
                <a:off x="540119" y="3329267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中次数最高的项是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一次项的系数是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f801,isEnd"/>
                  </a:rPr>
                  <a:t>常数项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639" name="yt_shape_126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29267"/>
                <a:ext cx="11111999" cy="1106521"/>
              </a:xfrm>
              <a:prstGeom prst="rect">
                <a:avLst/>
              </a:prstGeom>
              <a:blipFill>
                <a:blip r:embed="rId4"/>
                <a:stretch>
                  <a:fillRect l="-1701" r="-49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41" name="yt_shape_12641"/>
          <p:cNvSpPr txBox="1"/>
          <p:nvPr/>
        </p:nvSpPr>
        <p:spPr>
          <a:xfrm>
            <a:off x="540119" y="44865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开放性题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写一个多项式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使它是四次三项式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这个多项式可以是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434786">
            <a:extLst>
              <a:ext uri="{FF2B5EF4-FFF2-40B4-BE49-F238E27FC236}">
                <a16:creationId xmlns:a16="http://schemas.microsoft.com/office/drawing/2014/main" id="{99336072-22A5-00DA-A316-C977950194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CB2F6D-9BB9-3DCC-44A3-2D17E5ECA31D}"/>
              </a:ext>
            </a:extLst>
          </p:cNvPr>
          <p:cNvSpPr txBox="1"/>
          <p:nvPr/>
        </p:nvSpPr>
        <p:spPr>
          <a:xfrm>
            <a:off x="44885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5C7772-236C-7ECD-B294-1B2347997F30}"/>
              </a:ext>
            </a:extLst>
          </p:cNvPr>
          <p:cNvSpPr txBox="1"/>
          <p:nvPr/>
        </p:nvSpPr>
        <p:spPr>
          <a:xfrm>
            <a:off x="6195271" y="3282461"/>
            <a:ext cx="921449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AAADDC-C006-A369-2D57-6649FB3AC457}"/>
                  </a:ext>
                </a:extLst>
              </p:cNvPr>
              <p:cNvSpPr txBox="1"/>
              <p:nvPr/>
            </p:nvSpPr>
            <p:spPr>
              <a:xfrm>
                <a:off x="9727457" y="3282461"/>
                <a:ext cx="6610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5" name="文本框 4" descr="{'rangeId': 7, 'hasSerialNum': 1, 'mathAnswerShape': 1}">
                <a:extLst>
                  <a:ext uri="{FF2B5EF4-FFF2-40B4-BE49-F238E27FC236}">
                    <a16:creationId xmlns:a16="http://schemas.microsoft.com/office/drawing/2014/main" id="{D5AAADDC-C006-A369-2D57-6649FB3AC4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7457" y="3282461"/>
                <a:ext cx="661099" cy="76506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C0CC756-2FD8-7EEB-300F-3C71A9CAA443}"/>
              </a:ext>
            </a:extLst>
          </p:cNvPr>
          <p:cNvCxnSpPr/>
          <p:nvPr/>
        </p:nvCxnSpPr>
        <p:spPr>
          <a:xfrm>
            <a:off x="9465044" y="4019766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B3DE0BCF-4A16-1830-B67A-38F93A9F3713}"/>
              </a:ext>
            </a:extLst>
          </p:cNvPr>
          <p:cNvSpPr txBox="1"/>
          <p:nvPr/>
        </p:nvSpPr>
        <p:spPr>
          <a:xfrm>
            <a:off x="1059708" y="3953910"/>
            <a:ext cx="1043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B12603-3068-964E-CB88-D5E029318E67}"/>
              </a:ext>
            </a:extLst>
          </p:cNvPr>
          <p:cNvSpPr txBox="1"/>
          <p:nvPr/>
        </p:nvSpPr>
        <p:spPr>
          <a:xfrm>
            <a:off x="3142508" y="39539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562DC8-436D-047A-4D4E-2C866AF7960A}"/>
              </a:ext>
            </a:extLst>
          </p:cNvPr>
          <p:cNvSpPr txBox="1"/>
          <p:nvPr/>
        </p:nvSpPr>
        <p:spPr>
          <a:xfrm>
            <a:off x="4361708" y="39539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BB9A91-F30A-9104-CBFD-0054FB2C5B09}"/>
              </a:ext>
            </a:extLst>
          </p:cNvPr>
          <p:cNvSpPr txBox="1"/>
          <p:nvPr/>
        </p:nvSpPr>
        <p:spPr>
          <a:xfrm>
            <a:off x="833383" y="4915259"/>
            <a:ext cx="403848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lang="en-US" altLang="zh-CN" sz="2400" i="1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_⨹_1_c0006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2" name="yt_shape_12642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整式及其应用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43" name="yt_shape_12643"/>
              <p:cNvSpPr txBox="1"/>
              <p:nvPr/>
            </p:nvSpPr>
            <p:spPr>
              <a:xfrm>
                <a:off x="540119" y="1399565"/>
                <a:ext cx="11492915" cy="10930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将式子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bd8f"/>
                  </a:rPr>
                  <a:t>填入相应的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横线上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43" name="yt_shape_12643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093056"/>
              </a:xfrm>
              <a:prstGeom prst="rect">
                <a:avLst/>
              </a:prstGeom>
              <a:blipFill>
                <a:blip r:embed="rId2"/>
                <a:stretch>
                  <a:fillRect l="-1701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45" name="yt_shape_12645"/>
              <p:cNvSpPr txBox="1"/>
              <p:nvPr/>
            </p:nvSpPr>
            <p:spPr>
              <a:xfrm>
                <a:off x="540000" y="2543409"/>
                <a:ext cx="3170740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45" name="yt_shape_126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3409"/>
                <a:ext cx="3170740" cy="641779"/>
              </a:xfrm>
              <a:prstGeom prst="rect">
                <a:avLst/>
              </a:prstGeom>
              <a:blipFill>
                <a:blip r:embed="rId3"/>
                <a:stretch>
                  <a:fillRect l="-5962" r="-480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47" name="yt_shape_12647"/>
              <p:cNvSpPr txBox="1"/>
              <p:nvPr/>
            </p:nvSpPr>
            <p:spPr>
              <a:xfrm>
                <a:off x="540000" y="3235976"/>
                <a:ext cx="6046142" cy="6052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47" name="yt_shape_126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35976"/>
                <a:ext cx="6046142" cy="605294"/>
              </a:xfrm>
              <a:prstGeom prst="rect">
                <a:avLst/>
              </a:prstGeom>
              <a:blipFill>
                <a:blip r:embed="rId4"/>
                <a:stretch>
                  <a:fillRect l="-3128" r="-2220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49" name="yt_shape_12649"/>
              <p:cNvSpPr txBox="1"/>
              <p:nvPr/>
            </p:nvSpPr>
            <p:spPr>
              <a:xfrm>
                <a:off x="540000" y="3892058"/>
                <a:ext cx="6908558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49" name="yt_shape_126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92058"/>
                <a:ext cx="6908558" cy="641779"/>
              </a:xfrm>
              <a:prstGeom prst="rect">
                <a:avLst/>
              </a:prstGeom>
              <a:blipFill>
                <a:blip r:embed="rId5"/>
                <a:stretch>
                  <a:fillRect l="-2736" r="-176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51" name="yt_shape_12651"/>
          <p:cNvSpPr txBox="1"/>
          <p:nvPr/>
        </p:nvSpPr>
        <p:spPr>
          <a:xfrm>
            <a:off x="540000" y="4584625"/>
            <a:ext cx="40812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652" name="yt_shape_12652"/>
          <p:cNvSpPr txBox="1"/>
          <p:nvPr/>
        </p:nvSpPr>
        <p:spPr>
          <a:xfrm>
            <a:off x="540000" y="5063928"/>
            <a:ext cx="94192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434861">
            <a:extLst>
              <a:ext uri="{FF2B5EF4-FFF2-40B4-BE49-F238E27FC236}">
                <a16:creationId xmlns:a16="http://schemas.microsoft.com/office/drawing/2014/main" id="{2F24D027-938B-764E-1A32-19534BC7A0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7A9CA2-6E1B-EACE-8A2F-00F7F54774D4}"/>
                  </a:ext>
                </a:extLst>
              </p:cNvPr>
              <p:cNvSpPr txBox="1"/>
              <p:nvPr/>
            </p:nvSpPr>
            <p:spPr>
              <a:xfrm>
                <a:off x="2021614" y="2348880"/>
                <a:ext cx="1443737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7A9CA2-6E1B-EACE-8A2F-00F7F5477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1614" y="2348880"/>
                <a:ext cx="1443737" cy="729184"/>
              </a:xfrm>
              <a:prstGeom prst="rect">
                <a:avLst/>
              </a:prstGeom>
              <a:blipFill>
                <a:blip r:embed="rId7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6EA1C1-AEFE-9768-6873-7CE1ED017B39}"/>
                  </a:ext>
                </a:extLst>
              </p:cNvPr>
              <p:cNvSpPr txBox="1"/>
              <p:nvPr/>
            </p:nvSpPr>
            <p:spPr>
              <a:xfrm>
                <a:off x="2021614" y="3068960"/>
                <a:ext cx="4291330" cy="69305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6EA1C1-AEFE-9768-6873-7CE1ED017B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1614" y="3068960"/>
                <a:ext cx="4291330" cy="693052"/>
              </a:xfrm>
              <a:prstGeom prst="rect">
                <a:avLst/>
              </a:prstGeom>
              <a:blipFill>
                <a:blip r:embed="rId8"/>
                <a:stretch>
                  <a:fillRect b="-8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650BF7-04A1-10A0-6614-BCA236CDFC63}"/>
                  </a:ext>
                </a:extLst>
              </p:cNvPr>
              <p:cNvSpPr txBox="1"/>
              <p:nvPr/>
            </p:nvSpPr>
            <p:spPr>
              <a:xfrm>
                <a:off x="1716814" y="3717032"/>
                <a:ext cx="5602605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650BF7-04A1-10A0-6614-BCA236CDFC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6814" y="3717032"/>
                <a:ext cx="5602605" cy="729184"/>
              </a:xfrm>
              <a:prstGeom prst="rect">
                <a:avLst/>
              </a:prstGeom>
              <a:blipFill>
                <a:blip r:embed="rId9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6FE0926-DFE6-77A4-18EE-FE97C1FB4069}"/>
              </a:ext>
            </a:extLst>
          </p:cNvPr>
          <p:cNvSpPr txBox="1"/>
          <p:nvPr/>
        </p:nvSpPr>
        <p:spPr>
          <a:xfrm>
            <a:off x="3882164" y="453781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AD7FB9-8006-5402-B6AC-39BEA42F8F41}"/>
              </a:ext>
            </a:extLst>
          </p:cNvPr>
          <p:cNvSpPr txBox="1"/>
          <p:nvPr/>
        </p:nvSpPr>
        <p:spPr>
          <a:xfrm>
            <a:off x="9168539" y="501712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3" name="yt_shape_12653"/>
          <p:cNvSpPr txBox="1"/>
          <p:nvPr/>
        </p:nvSpPr>
        <p:spPr>
          <a:xfrm>
            <a:off x="540000" y="900000"/>
            <a:ext cx="561852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的式子表示阴影部分的面积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656" name="yt_image_12656" title="H_97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6886" y="2010970"/>
            <a:ext cx="2205113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8" name="yt_shape_12658"/>
          <p:cNvSpPr txBox="1"/>
          <p:nvPr/>
        </p:nvSpPr>
        <p:spPr>
          <a:xfrm>
            <a:off x="540000" y="3300496"/>
            <a:ext cx="729366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阴影部分的面积为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DCE2BD-162F-9B13-FCD3-45F4CCCABF2E}"/>
              </a:ext>
            </a:extLst>
          </p:cNvPr>
          <p:cNvSpPr txBox="1"/>
          <p:nvPr/>
        </p:nvSpPr>
        <p:spPr>
          <a:xfrm>
            <a:off x="449989" y="1804170"/>
            <a:ext cx="4080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350FAF-C337-D438-038A-E795DE87B9AE}"/>
              </a:ext>
            </a:extLst>
          </p:cNvPr>
          <p:cNvSpPr txBox="1"/>
          <p:nvPr/>
        </p:nvSpPr>
        <p:spPr>
          <a:xfrm>
            <a:off x="449989" y="3729178"/>
            <a:ext cx="7403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F728BD-DCFB-DFD1-ECD8-BFD5AC9B6385}"/>
              </a:ext>
            </a:extLst>
          </p:cNvPr>
          <p:cNvSpPr txBox="1"/>
          <p:nvPr/>
        </p:nvSpPr>
        <p:spPr>
          <a:xfrm>
            <a:off x="449989" y="4204666"/>
            <a:ext cx="4023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阴影部分的面积为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3" name="yt_shape_12663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确定多项式的项时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易漏掉前面的符号而出错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55D97B-AD50-9555-163E-99E0558BFF70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确定多项式的项时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易漏掉前面的符号而出错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4" name="yt_shape_12664"/>
          <p:cNvSpPr txBox="1"/>
          <p:nvPr/>
        </p:nvSpPr>
        <p:spPr>
          <a:xfrm>
            <a:off x="540000" y="900000"/>
            <a:ext cx="825225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的各项系数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含常数项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D4918C-CE70-109E-85B7-F0CEF0ADB05D}"/>
              </a:ext>
            </a:extLst>
          </p:cNvPr>
          <p:cNvSpPr txBox="1"/>
          <p:nvPr/>
        </p:nvSpPr>
        <p:spPr>
          <a:xfrm>
            <a:off x="449989" y="1328682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7" name="yt_shape_1266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66" name="yt_image_12666" title="H_50.49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9" name="yt_shape_12669"/>
          <p:cNvSpPr txBox="1"/>
          <p:nvPr/>
        </p:nvSpPr>
        <p:spPr>
          <a:xfrm>
            <a:off x="540000" y="1591869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如果一个多项式是六次多项式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那么它任何一项的次数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70" name="yt_table_126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033654"/>
              </p:ext>
            </p:extLst>
          </p:nvPr>
        </p:nvGraphicFramePr>
        <p:xfrm>
          <a:off x="540056" y="2071172"/>
          <a:ext cx="66236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sp>
        <p:nvSpPr>
          <p:cNvPr id="12672" name="yt_shape_12672"/>
          <p:cNvSpPr txBox="1"/>
          <p:nvPr/>
        </p:nvSpPr>
        <p:spPr>
          <a:xfrm>
            <a:off x="540000" y="3072726"/>
            <a:ext cx="103233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73" name="yt_table_126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539834"/>
              </p:ext>
            </p:extLst>
          </p:nvPr>
        </p:nvGraphicFramePr>
        <p:xfrm>
          <a:off x="540056" y="3552029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675" name="yt_shape_12675"/>
              <p:cNvSpPr txBox="1"/>
              <p:nvPr/>
            </p:nvSpPr>
            <p:spPr>
              <a:xfrm>
                <a:off x="540119" y="4078200"/>
                <a:ext cx="11492915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【变式】变条件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已知多项式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zh-CN" altLang="zh-CN" sz="2400" b="0" i="0" u="none" spc="375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的四次四项式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76c4,isEnd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675" name="yt_shape_126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78200"/>
                <a:ext cx="11492915" cy="1589089"/>
              </a:xfrm>
              <a:prstGeom prst="rect">
                <a:avLst/>
              </a:prstGeom>
              <a:blipFill>
                <a:blip r:embed="rId3"/>
                <a:stretch>
                  <a:fillRect l="-1645" t="-3448" b="-9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EF6E2D-E049-A10F-2F46-8F9AA02BDC12}"/>
              </a:ext>
            </a:extLst>
          </p:cNvPr>
          <p:cNvSpPr txBox="1"/>
          <p:nvPr/>
        </p:nvSpPr>
        <p:spPr>
          <a:xfrm>
            <a:off x="87557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A096C5-C0EA-D3FB-2204-05E0B13A21FA}"/>
              </a:ext>
            </a:extLst>
          </p:cNvPr>
          <p:cNvSpPr txBox="1"/>
          <p:nvPr/>
        </p:nvSpPr>
        <p:spPr>
          <a:xfrm>
            <a:off x="9860689" y="30259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A831CE-3F2E-7201-E9B7-44AE7FAB3C8A}"/>
              </a:ext>
            </a:extLst>
          </p:cNvPr>
          <p:cNvSpPr txBox="1"/>
          <p:nvPr/>
        </p:nvSpPr>
        <p:spPr>
          <a:xfrm>
            <a:off x="1059708" y="518074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8" name="yt_shape_1267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利用黑白两种颜色的五边形组成的图案按一定规律排列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d296,isEnd"/>
              </a:rPr>
              <a:t>中黑色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五边形有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白色五边形有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679" name="yt_image_12679" title="H_99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7322" y="2011799"/>
            <a:ext cx="4757355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1" name="yt_shape_12681"/>
          <p:cNvSpPr txBox="1"/>
          <p:nvPr/>
        </p:nvSpPr>
        <p:spPr>
          <a:xfrm>
            <a:off x="540119" y="3328751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ab39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21E91C-3D48-482F-5A7C-03F6E021C33B}"/>
              </a:ext>
            </a:extLst>
          </p:cNvPr>
          <p:cNvSpPr txBox="1"/>
          <p:nvPr/>
        </p:nvSpPr>
        <p:spPr>
          <a:xfrm>
            <a:off x="2021733" y="1328682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9E698F-C902-0304-240B-9AD5E3DEBC59}"/>
              </a:ext>
            </a:extLst>
          </p:cNvPr>
          <p:cNvSpPr txBox="1"/>
          <p:nvPr/>
        </p:nvSpPr>
        <p:spPr>
          <a:xfrm>
            <a:off x="5269758" y="1328682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745DE3-F2FC-EF35-6C61-91ABDF06EBB3}"/>
              </a:ext>
            </a:extLst>
          </p:cNvPr>
          <p:cNvSpPr txBox="1"/>
          <p:nvPr/>
        </p:nvSpPr>
        <p:spPr>
          <a:xfrm>
            <a:off x="450108" y="4232921"/>
            <a:ext cx="5315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5CB0C0-4E35-B3F6-465C-F246ADD60102}"/>
              </a:ext>
            </a:extLst>
          </p:cNvPr>
          <p:cNvSpPr txBox="1"/>
          <p:nvPr/>
        </p:nvSpPr>
        <p:spPr>
          <a:xfrm>
            <a:off x="450108" y="4708410"/>
            <a:ext cx="3029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496018-A668-BD5A-748C-620D350482AF}"/>
              </a:ext>
            </a:extLst>
          </p:cNvPr>
          <p:cNvSpPr txBox="1"/>
          <p:nvPr/>
        </p:nvSpPr>
        <p:spPr>
          <a:xfrm>
            <a:off x="450108" y="5183897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ADDFB2-73B5-1771-6A67-105B32D62120}"/>
              </a:ext>
            </a:extLst>
          </p:cNvPr>
          <p:cNvSpPr txBox="1"/>
          <p:nvPr/>
        </p:nvSpPr>
        <p:spPr>
          <a:xfrm>
            <a:off x="450108" y="5659385"/>
            <a:ext cx="4706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1524</Words>
  <Application>Microsoft Office PowerPoint</Application>
  <PresentationFormat>宽屏</PresentationFormat>
  <Paragraphs>129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12</cp:revision>
  <dcterms:created xsi:type="dcterms:W3CDTF">2024-08-13T11:38:23Z</dcterms:created>
  <dcterms:modified xsi:type="dcterms:W3CDTF">2024-08-14T02:33:24Z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