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92" r:id="rId5"/>
    <p:sldId id="367" r:id="rId6"/>
    <p:sldId id="369" r:id="rId7"/>
    <p:sldId id="370" r:id="rId8"/>
    <p:sldId id="371" r:id="rId9"/>
    <p:sldId id="373" r:id="rId10"/>
    <p:sldId id="374" r:id="rId11"/>
    <p:sldId id="376" r:id="rId12"/>
    <p:sldId id="377" r:id="rId13"/>
    <p:sldId id="378" r:id="rId14"/>
    <p:sldId id="381" r:id="rId15"/>
    <p:sldId id="385" r:id="rId16"/>
    <p:sldId id="387" r:id="rId17"/>
    <p:sldId id="390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7" name="yt_shape_14917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918" name="yt_image_14918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0" name="yt_shape_14920"/>
          <p:cNvSpPr txBox="1"/>
          <p:nvPr/>
        </p:nvSpPr>
        <p:spPr>
          <a:xfrm>
            <a:off x="540120" y="1911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观察填空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角的顶点是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7fdc6,isEnd"/>
              </a:rPr>
              <a:t>用三种不同的方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法表示该角为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21" name="yt_image_14921" title="H_89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4365" y="3023365"/>
            <a:ext cx="1543269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3" name="yt_shape_14923"/>
          <p:cNvSpPr txBox="1"/>
          <p:nvPr/>
        </p:nvSpPr>
        <p:spPr>
          <a:xfrm>
            <a:off x="540119" y="42089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角的度量与单位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8ea,isEnd"/>
              </a:rPr>
              <a:t>'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C1885A-F756-47BB-9F49-A852DD24E78A}"/>
              </a:ext>
            </a:extLst>
          </p:cNvPr>
          <p:cNvSpPr txBox="1"/>
          <p:nvPr/>
        </p:nvSpPr>
        <p:spPr>
          <a:xfrm>
            <a:off x="5098309" y="1864760"/>
            <a:ext cx="110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9129CB-C6F4-BE50-E3D8-9574EDDEB787}"/>
              </a:ext>
            </a:extLst>
          </p:cNvPr>
          <p:cNvSpPr txBox="1"/>
          <p:nvPr/>
        </p:nvSpPr>
        <p:spPr>
          <a:xfrm>
            <a:off x="7290646" y="1864760"/>
            <a:ext cx="174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0E3437-88F2-DE1D-0E9A-B2EF3F48157F}"/>
              </a:ext>
            </a:extLst>
          </p:cNvPr>
          <p:cNvSpPr txBox="1"/>
          <p:nvPr/>
        </p:nvSpPr>
        <p:spPr>
          <a:xfrm>
            <a:off x="2583709" y="2340248"/>
            <a:ext cx="95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F3EAD3-C388-4CA0-885F-103DD63AE313}"/>
              </a:ext>
            </a:extLst>
          </p:cNvPr>
          <p:cNvSpPr txBox="1"/>
          <p:nvPr/>
        </p:nvSpPr>
        <p:spPr>
          <a:xfrm>
            <a:off x="3963247" y="2340248"/>
            <a:ext cx="110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BE9C2E-908C-A15B-D91A-FA55FB09B61D}"/>
              </a:ext>
            </a:extLst>
          </p:cNvPr>
          <p:cNvSpPr txBox="1"/>
          <p:nvPr/>
        </p:nvSpPr>
        <p:spPr>
          <a:xfrm>
            <a:off x="5498359" y="2340248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0FEF07-9B64-1423-8EF1-E7860F2FD6CA}"/>
              </a:ext>
            </a:extLst>
          </p:cNvPr>
          <p:cNvSpPr txBox="1"/>
          <p:nvPr/>
        </p:nvSpPr>
        <p:spPr>
          <a:xfrm>
            <a:off x="4641108" y="41620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5B9F6F-225C-D3EA-503B-5A344746FF37}"/>
              </a:ext>
            </a:extLst>
          </p:cNvPr>
          <p:cNvSpPr txBox="1"/>
          <p:nvPr/>
        </p:nvSpPr>
        <p:spPr>
          <a:xfrm>
            <a:off x="6317508" y="41620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ACC2F7-6FE8-FA55-271B-C4ABB7A78AA5}"/>
              </a:ext>
            </a:extLst>
          </p:cNvPr>
          <p:cNvSpPr txBox="1"/>
          <p:nvPr/>
        </p:nvSpPr>
        <p:spPr>
          <a:xfrm>
            <a:off x="7993907" y="416209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B38274-86BC-8524-4D0D-4C1D83D924BC}"/>
              </a:ext>
            </a:extLst>
          </p:cNvPr>
          <p:cNvSpPr txBox="1"/>
          <p:nvPr/>
        </p:nvSpPr>
        <p:spPr>
          <a:xfrm>
            <a:off x="10432307" y="41620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3E2379-9DB4-3F51-948E-8E0C2DC923D0}"/>
              </a:ext>
            </a:extLst>
          </p:cNvPr>
          <p:cNvSpPr txBox="1"/>
          <p:nvPr/>
        </p:nvSpPr>
        <p:spPr>
          <a:xfrm>
            <a:off x="1059708" y="463758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7" name="yt_shape_14977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对角的概念理解不透而出错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13CA73-9899-D11E-7433-123946509F1C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对角的概念理解不透而出错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8" name="yt_shape_14978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79" name="yt_table_149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07202"/>
              </p:ext>
            </p:extLst>
          </p:nvPr>
        </p:nvGraphicFramePr>
        <p:xfrm>
          <a:off x="540056" y="1379303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角是由一条直线绕着它的端点旋转而成的图形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平角就是一条直线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点整到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分针转过了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大于直角的角为钝角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F28E8E-D4AC-9B1F-F73F-3C38E2038D09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2" name="yt_shape_1498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81" name="yt_image_14981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4" name="yt_shape_14984"/>
          <p:cNvSpPr txBox="1"/>
          <p:nvPr/>
        </p:nvSpPr>
        <p:spPr>
          <a:xfrm>
            <a:off x="540000" y="1591869"/>
            <a:ext cx="8569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85" name="yt_table_149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44313"/>
              </p:ext>
            </p:extLst>
          </p:nvPr>
        </p:nvGraphicFramePr>
        <p:xfrm>
          <a:off x="540056" y="2071172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14987" name="yt_shape_14987"/>
          <p:cNvSpPr txBox="1"/>
          <p:nvPr/>
        </p:nvSpPr>
        <p:spPr>
          <a:xfrm>
            <a:off x="540120" y="30727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淇淇一家要到革命圣地西柏坡参观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d126"/>
              </a:rPr>
              <a:t>西柏坡位于淇淇家南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则淇淇家位于西柏坡的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89" name="yt_table_1498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964638"/>
              </p:ext>
            </p:extLst>
          </p:nvPr>
        </p:nvGraphicFramePr>
        <p:xfrm>
          <a:off x="540056" y="4032161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pic>
        <p:nvPicPr>
          <p:cNvPr id="14988" name="yt_image_14988_skip" title="H_121.3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263333"/>
            <a:ext cx="2459768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55E109-4A31-DFB5-07F6-19B4C8523C8D}"/>
              </a:ext>
            </a:extLst>
          </p:cNvPr>
          <p:cNvSpPr txBox="1"/>
          <p:nvPr/>
        </p:nvSpPr>
        <p:spPr>
          <a:xfrm>
            <a:off x="8123964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052CC-6AED-559B-FDAF-EEB3B579060A}"/>
              </a:ext>
            </a:extLst>
          </p:cNvPr>
          <p:cNvSpPr txBox="1"/>
          <p:nvPr/>
        </p:nvSpPr>
        <p:spPr>
          <a:xfrm>
            <a:off x="6546108" y="35014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" name="yt_shape_14991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时钟的分针每分钟转过的角度是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时针每小时转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8df5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时针与分针的夹角为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看图回答问题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写出能用一个大写字母表示的角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995" name="yt_image_14995" title="H_108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1518" y="2970405"/>
            <a:ext cx="167048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97" name="yt_shape_14997"/>
          <p:cNvSpPr txBox="1"/>
          <p:nvPr/>
        </p:nvSpPr>
        <p:spPr>
          <a:xfrm>
            <a:off x="540119" y="439706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为顶点且小于平角的角有哪些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为始边的角有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eb2f3"/>
              </a:rPr>
              <a:t>为始边的角有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为始边的角有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54c40"/>
              </a:rPr>
              <a:t>为始边的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2893BF-8BDA-BEE0-806B-FEED2090A4DF}"/>
              </a:ext>
            </a:extLst>
          </p:cNvPr>
          <p:cNvSpPr txBox="1"/>
          <p:nvPr/>
        </p:nvSpPr>
        <p:spPr>
          <a:xfrm>
            <a:off x="55555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7640A9-DAB0-7F1E-035C-550913F66A57}"/>
              </a:ext>
            </a:extLst>
          </p:cNvPr>
          <p:cNvSpPr txBox="1"/>
          <p:nvPr/>
        </p:nvSpPr>
        <p:spPr>
          <a:xfrm>
            <a:off x="87559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9EB189-7ED6-EA1F-8E26-562D3F415CBD}"/>
              </a:ext>
            </a:extLst>
          </p:cNvPr>
          <p:cNvSpPr txBox="1"/>
          <p:nvPr/>
        </p:nvSpPr>
        <p:spPr>
          <a:xfrm>
            <a:off x="34981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0948B8-0C7D-34A1-6F17-FF8D1FA3AA7A}"/>
              </a:ext>
            </a:extLst>
          </p:cNvPr>
          <p:cNvSpPr txBox="1"/>
          <p:nvPr/>
        </p:nvSpPr>
        <p:spPr>
          <a:xfrm>
            <a:off x="450108" y="2755146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3D0187-3BD8-326B-644F-A9D2E9384C01}"/>
              </a:ext>
            </a:extLst>
          </p:cNvPr>
          <p:cNvSpPr txBox="1"/>
          <p:nvPr/>
        </p:nvSpPr>
        <p:spPr>
          <a:xfrm>
            <a:off x="450108" y="4825743"/>
            <a:ext cx="10667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为始边的角有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eb2f3"/>
              </a:rPr>
              <a:t>为始边的角有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A41947-85B7-4236-CAB7-F5B6A1D50541}"/>
              </a:ext>
            </a:extLst>
          </p:cNvPr>
          <p:cNvSpPr txBox="1"/>
          <p:nvPr/>
        </p:nvSpPr>
        <p:spPr>
          <a:xfrm>
            <a:off x="450108" y="5301231"/>
            <a:ext cx="11349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为始边的角有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54c40"/>
              </a:rPr>
              <a:t>为始边的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327ACD-0E86-71E2-B866-E0B3DF5F1391}"/>
              </a:ext>
            </a:extLst>
          </p:cNvPr>
          <p:cNvSpPr txBox="1"/>
          <p:nvPr/>
        </p:nvSpPr>
        <p:spPr>
          <a:xfrm>
            <a:off x="450108" y="5776719"/>
            <a:ext cx="199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2" name="yt_shape_1500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01" name="yt_image_1500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4" name="yt_shape_15004"/>
          <p:cNvSpPr txBox="1"/>
          <p:nvPr/>
        </p:nvSpPr>
        <p:spPr>
          <a:xfrm>
            <a:off x="540000" y="1546795"/>
            <a:ext cx="100796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爸爸问小明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一个方桌有四个角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如果锯掉一个角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还剩几个角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小明回答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并画出了如下图形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006" name="yt_image_15006" title="H_83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9912" y="2492896"/>
            <a:ext cx="2552175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8" name="yt_shape_15008"/>
          <p:cNvSpPr txBox="1"/>
          <p:nvPr/>
        </p:nvSpPr>
        <p:spPr>
          <a:xfrm>
            <a:off x="540119" y="357301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小明回答正确吗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不正确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除小明这种画法外还有如下两种画法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所以还剩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b35da"/>
              </a:rPr>
              <a:t>5</a:t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个角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画图如下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011" name="yt_shape_15011"/>
          <p:cNvSpPr txBox="1"/>
          <p:nvPr/>
        </p:nvSpPr>
        <p:spPr>
          <a:xfrm>
            <a:off x="540000" y="5324880"/>
            <a:ext cx="2577629" cy="9545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 spc="-5300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</a:rPr>
              <a:t> </a:t>
            </a:r>
            <a:r>
              <a:rPr lang="en-US" altLang="zh-CN" sz="5300" b="0" i="0" u="none" spc="18775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</a:rPr>
              <a:t> </a:t>
            </a:r>
          </a:p>
        </p:txBody>
      </p:sp>
      <p:pic>
        <p:nvPicPr>
          <p:cNvPr id="15010" name="yt_image_15010" title="H_83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3753" y="4924118"/>
            <a:ext cx="2552175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3" name="yt_shape_15013"/>
          <p:cNvSpPr txBox="1"/>
          <p:nvPr/>
        </p:nvSpPr>
        <p:spPr>
          <a:xfrm>
            <a:off x="540000" y="6126175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边形剪去一个角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还剩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CFA828-F744-E4E6-8807-ACBAD1CE3BC6}"/>
              </a:ext>
            </a:extLst>
          </p:cNvPr>
          <p:cNvSpPr txBox="1"/>
          <p:nvPr/>
        </p:nvSpPr>
        <p:spPr>
          <a:xfrm>
            <a:off x="450108" y="3964017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除小明这种画法外还有如下两种画法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所以还剩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b35da"/>
              </a:rPr>
              <a:t>5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42322D-4B41-B27F-A070-00B496C8E41B}"/>
              </a:ext>
            </a:extLst>
          </p:cNvPr>
          <p:cNvSpPr txBox="1"/>
          <p:nvPr/>
        </p:nvSpPr>
        <p:spPr>
          <a:xfrm>
            <a:off x="450108" y="4439505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画图如下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26F472-39E7-39FC-8B9A-CC6D72CD5342}"/>
              </a:ext>
            </a:extLst>
          </p:cNvPr>
          <p:cNvSpPr txBox="1"/>
          <p:nvPr/>
        </p:nvSpPr>
        <p:spPr>
          <a:xfrm>
            <a:off x="5269639" y="6079369"/>
            <a:ext cx="397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5" name="yt_shape_15015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5014" name="yt_image_150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7" name="yt_shape_15017"/>
          <p:cNvSpPr txBox="1"/>
          <p:nvPr/>
        </p:nvSpPr>
        <p:spPr>
          <a:xfrm>
            <a:off x="2402681" y="1378425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角内过角顶点的射线条数与所构成锐角个数之间的关系</a:t>
            </a:r>
          </a:p>
        </p:txBody>
      </p:sp>
      <p:sp>
        <p:nvSpPr>
          <p:cNvPr id="15018" name="yt_shape_15018"/>
          <p:cNvSpPr txBox="1"/>
          <p:nvPr/>
        </p:nvSpPr>
        <p:spPr>
          <a:xfrm>
            <a:off x="540119" y="1857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有公共端点的两条射线组成的图形叫作角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这个公共端点叫作角的顶点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124e"/>
              </a:rPr>
              <a:t>如图所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如果过角的顶点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019" name="yt_image_150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675" y="2953047"/>
            <a:ext cx="462264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1" name="yt_shape_15021"/>
          <p:cNvSpPr txBox="1"/>
          <p:nvPr/>
        </p:nvSpPr>
        <p:spPr>
          <a:xfrm>
            <a:off x="540000" y="4567114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【尝试】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28ACC9-0D87-3234-2C18-124E7991F3A1}"/>
              </a:ext>
            </a:extLst>
          </p:cNvPr>
          <p:cNvSpPr txBox="1"/>
          <p:nvPr/>
        </p:nvSpPr>
        <p:spPr>
          <a:xfrm>
            <a:off x="8374789" y="452030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78A1CA-E75F-B634-8730-4AB9C122E687}"/>
              </a:ext>
            </a:extLst>
          </p:cNvPr>
          <p:cNvSpPr txBox="1"/>
          <p:nvPr/>
        </p:nvSpPr>
        <p:spPr>
          <a:xfrm>
            <a:off x="6393589" y="499579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23FA51-F86A-E17A-CDAC-C1BE3900CC7F}"/>
              </a:ext>
            </a:extLst>
          </p:cNvPr>
          <p:cNvSpPr txBox="1"/>
          <p:nvPr/>
        </p:nvSpPr>
        <p:spPr>
          <a:xfrm>
            <a:off x="6393589" y="547128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24" name="yt_shape_15024"/>
              <p:cNvSpPr txBox="1"/>
              <p:nvPr/>
            </p:nvSpPr>
            <p:spPr>
              <a:xfrm>
                <a:off x="540119" y="900000"/>
                <a:ext cx="11492915" cy="53489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【猜想】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【归纳】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条射线可得锐角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【变式拓展】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以直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为端点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向直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b99b,isEnd"/>
                  </a:rPr>
                  <a:t>个点作射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以这些射线为边的角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的个数为</a:t>
                </a:r>
                <a:r>
                  <a:rPr sz="4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557f,isEnd"/>
                  </a:rPr>
                  <a:t>.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24" name="yt_shape_150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48900"/>
              </a:xfrm>
              <a:prstGeom prst="rect">
                <a:avLst/>
              </a:prstGeom>
              <a:blipFill>
                <a:blip r:embed="rId2"/>
                <a:stretch>
                  <a:fillRect l="-1645" t="-1026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1D4EBFD-FDDA-5523-9880-A5C2C9ABA3BD}"/>
              </a:ext>
            </a:extLst>
          </p:cNvPr>
          <p:cNvSpPr txBox="1"/>
          <p:nvPr/>
        </p:nvSpPr>
        <p:spPr>
          <a:xfrm>
            <a:off x="82225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5FC4A3-B10E-AB9E-46F5-AAE923E2C3C0}"/>
                  </a:ext>
                </a:extLst>
              </p:cNvPr>
              <p:cNvSpPr txBox="1"/>
              <p:nvPr/>
            </p:nvSpPr>
            <p:spPr>
              <a:xfrm>
                <a:off x="8212982" y="1124744"/>
                <a:ext cx="2203832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5FC4A3-B10E-AB9E-46F5-AAE923E2C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2982" y="1124744"/>
                <a:ext cx="2203832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5475BA5-6F24-C96A-64FC-DA8F255CC477}"/>
              </a:ext>
            </a:extLst>
          </p:cNvPr>
          <p:cNvSpPr txBox="1"/>
          <p:nvPr/>
        </p:nvSpPr>
        <p:spPr>
          <a:xfrm>
            <a:off x="450108" y="2160469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条射线可得锐角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2404C9-4B63-9F5F-5A11-2E72E8DCD4B1}"/>
              </a:ext>
            </a:extLst>
          </p:cNvPr>
          <p:cNvSpPr txBox="1"/>
          <p:nvPr/>
        </p:nvSpPr>
        <p:spPr>
          <a:xfrm>
            <a:off x="450108" y="2635957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条射线可得锐角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935B4E-D5E3-82DE-0FB4-23DE59812C0B}"/>
              </a:ext>
            </a:extLst>
          </p:cNvPr>
          <p:cNvSpPr txBox="1"/>
          <p:nvPr/>
        </p:nvSpPr>
        <p:spPr>
          <a:xfrm>
            <a:off x="450108" y="311144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条射线可得锐角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4642EE-E63E-0C8B-F486-9763CDF4E08A}"/>
                  </a:ext>
                </a:extLst>
              </p:cNvPr>
              <p:cNvSpPr txBox="1"/>
              <p:nvPr/>
            </p:nvSpPr>
            <p:spPr>
              <a:xfrm>
                <a:off x="450108" y="3586933"/>
                <a:ext cx="5952045" cy="9253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pageBreak': True}">
                <a:extLst>
                  <a:ext uri="{FF2B5EF4-FFF2-40B4-BE49-F238E27FC236}">
                    <a16:creationId xmlns:a16="http://schemas.microsoft.com/office/drawing/2014/main" id="{FD4642EE-E63E-0C8B-F486-9763CDF4E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86933"/>
                <a:ext cx="5952045" cy="925398"/>
              </a:xfrm>
              <a:prstGeom prst="rect">
                <a:avLst/>
              </a:prstGeom>
              <a:blipFill>
                <a:blip r:embed="rId4"/>
                <a:stretch>
                  <a:fillRect l="-1639" r="-1639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8AA1E6-E5C0-AF9B-3FE7-163483D0FA24}"/>
                  </a:ext>
                </a:extLst>
              </p:cNvPr>
              <p:cNvSpPr txBox="1"/>
              <p:nvPr/>
            </p:nvSpPr>
            <p:spPr>
              <a:xfrm>
                <a:off x="9770321" y="4725144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8AA1E6-E5C0-AF9B-3FE7-163483D0F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0321" y="4725144"/>
                <a:ext cx="1725358" cy="925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5019">
            <a:extLst>
              <a:ext uri="{FF2B5EF4-FFF2-40B4-BE49-F238E27FC236}">
                <a16:creationId xmlns:a16="http://schemas.microsoft.com/office/drawing/2014/main" id="{E1BC1658-38A5-2B6C-B85E-56B09E18309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9244" y="2510004"/>
            <a:ext cx="462264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5" name="yt_shape_14925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924" name="yt_image_14924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7" name="yt_shape_14927"/>
          <p:cNvSpPr txBox="1"/>
          <p:nvPr/>
        </p:nvSpPr>
        <p:spPr>
          <a:xfrm>
            <a:off x="540119" y="13538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有五条射线与一条直线分别交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0d52"/>
              </a:rPr>
              <a:t>请用字母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为边的所有的角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28" name="yt_image_14928" title="H_131.67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2191" y="2465656"/>
            <a:ext cx="1647617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0" name="yt_shape_14930"/>
          <p:cNvSpPr txBox="1"/>
          <p:nvPr/>
        </p:nvSpPr>
        <p:spPr>
          <a:xfrm>
            <a:off x="540119" y="418828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分别以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为角的顶点找到相应角即可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f626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33" name="yt_table_149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117077"/>
              </p:ext>
            </p:extLst>
          </p:nvPr>
        </p:nvGraphicFramePr>
        <p:xfrm>
          <a:off x="540056" y="1624229"/>
          <a:ext cx="4733925" cy="1901952"/>
        </p:xfrm>
        <a:graphic>
          <a:graphicData uri="http://schemas.openxmlformats.org/drawingml/2006/table">
            <a:tbl>
              <a:tblPr/>
              <a:tblGrid>
                <a:gridCol w="4733925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108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57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</a:tbl>
          </a:graphicData>
        </a:graphic>
      </p:graphicFrame>
      <p:sp>
        <p:nvSpPr>
          <p:cNvPr id="14935" name="yt_shape_14935"/>
          <p:cNvSpPr txBox="1"/>
          <p:nvPr/>
        </p:nvSpPr>
        <p:spPr>
          <a:xfrm>
            <a:off x="540000" y="3648557"/>
            <a:ext cx="20694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9BF484-6DAF-9808-7642-3FDCA1636A23}"/>
              </a:ext>
            </a:extLst>
          </p:cNvPr>
          <p:cNvSpPr txBox="1"/>
          <p:nvPr/>
        </p:nvSpPr>
        <p:spPr>
          <a:xfrm>
            <a:off x="407368" y="1052736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】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下列式子中错误的是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7" name="yt_shape_14937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36" name="yt_image_149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9" name="yt_shape_14939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角的定义及表示方法</a:t>
            </a:r>
          </a:p>
        </p:txBody>
      </p:sp>
      <p:sp>
        <p:nvSpPr>
          <p:cNvPr id="14940" name="yt_shape_14940"/>
          <p:cNvSpPr txBox="1"/>
          <p:nvPr/>
        </p:nvSpPr>
        <p:spPr>
          <a:xfrm>
            <a:off x="540000" y="2102862"/>
            <a:ext cx="106471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三种方法表示同一个角的是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941" name="yt_shape_14941"/>
          <p:cNvSpPr txBox="1"/>
          <p:nvPr/>
        </p:nvSpPr>
        <p:spPr>
          <a:xfrm>
            <a:off x="540000" y="2582165"/>
            <a:ext cx="7048404" cy="11796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>
                <a:solidFill>
                  <a:srgbClr val="1EE3CF"/>
                </a:solidFill>
                <a:effectLst/>
                <a:latin typeface="Times New Roman" pitchFamily="64"/>
                <a:ea typeface="Times New Roman" pitchFamily="6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50" b="0" i="0" u="none">
                <a:solidFill>
                  <a:srgbClr val="1EE3CF"/>
                </a:solidFill>
                <a:effectLst/>
                <a:latin typeface="Times New Roman" pitchFamily="60"/>
                <a:ea typeface="Times New Roman" pitchFamily="6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35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550" b="0" i="0" u="none">
                <a:solidFill>
                  <a:srgbClr val="1EE3CF"/>
                </a:solidFill>
                <a:effectLst/>
                <a:latin typeface="Times New Roman" pitchFamily="66"/>
                <a:ea typeface="Times New Roman" pitchFamily="6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4942" name="yt_shape_14942"/>
          <p:cNvSpPr txBox="1"/>
          <p:nvPr/>
        </p:nvSpPr>
        <p:spPr>
          <a:xfrm>
            <a:off x="972048" y="3812634"/>
            <a:ext cx="7212184" cy="69648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96363">
            <a:extLst>
              <a:ext uri="{FF2B5EF4-FFF2-40B4-BE49-F238E27FC236}">
                <a16:creationId xmlns:a16="http://schemas.microsoft.com/office/drawing/2014/main" id="{8EAD498C-7933-E781-9E1F-3173D2CBC8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696487">
            <a:extLst>
              <a:ext uri="{FF2B5EF4-FFF2-40B4-BE49-F238E27FC236}">
                <a16:creationId xmlns:a16="http://schemas.microsoft.com/office/drawing/2014/main" id="{9AA06D4E-9C3E-9108-94A2-9A4956ABF0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1497"/>
            <a:ext cx="1128902" cy="969609"/>
          </a:xfrm>
          <a:prstGeom prst="rect">
            <a:avLst/>
          </a:prstGeom>
        </p:spPr>
      </p:pic>
      <p:pic>
        <p:nvPicPr>
          <p:cNvPr id="7" name="yt_shape_1723549696514">
            <a:extLst>
              <a:ext uri="{FF2B5EF4-FFF2-40B4-BE49-F238E27FC236}">
                <a16:creationId xmlns:a16="http://schemas.microsoft.com/office/drawing/2014/main" id="{F5FC3853-5065-B95C-E833-998BC68A80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149" y="2707135"/>
            <a:ext cx="1341627" cy="918333"/>
          </a:xfrm>
          <a:prstGeom prst="rect">
            <a:avLst/>
          </a:prstGeom>
        </p:spPr>
      </p:pic>
      <p:pic>
        <p:nvPicPr>
          <p:cNvPr id="9" name="yt_shape_1723549696541">
            <a:extLst>
              <a:ext uri="{FF2B5EF4-FFF2-40B4-BE49-F238E27FC236}">
                <a16:creationId xmlns:a16="http://schemas.microsoft.com/office/drawing/2014/main" id="{2ADA215F-EE7E-81E1-792D-75120F6DCE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681" y="2750748"/>
            <a:ext cx="1481327" cy="831108"/>
          </a:xfrm>
          <a:prstGeom prst="rect">
            <a:avLst/>
          </a:prstGeom>
        </p:spPr>
      </p:pic>
      <p:pic>
        <p:nvPicPr>
          <p:cNvPr id="11" name="yt_shape_1723549696568">
            <a:extLst>
              <a:ext uri="{FF2B5EF4-FFF2-40B4-BE49-F238E27FC236}">
                <a16:creationId xmlns:a16="http://schemas.microsoft.com/office/drawing/2014/main" id="{F822CE66-A71F-8486-45BF-984ED3D197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197" y="2653105"/>
            <a:ext cx="1494027" cy="102639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502EE4-9224-D6FE-9162-C9D87B0D693A}"/>
              </a:ext>
            </a:extLst>
          </p:cNvPr>
          <p:cNvSpPr txBox="1"/>
          <p:nvPr/>
        </p:nvSpPr>
        <p:spPr>
          <a:xfrm>
            <a:off x="10181364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3" name="yt_shape_1494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把用数字和一个字母表示的角改为用三个大写字母表示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6534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7625,isEnd"/>
              </a:rPr>
              <a:t>还可以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944" name="yt_shape_14944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225" y="2491930"/>
            <a:ext cx="1833548" cy="1624725"/>
            <a:chOff x="0" y="0"/>
            <a:chExt cx="1833548" cy="1624725"/>
          </a:xfrm>
        </p:grpSpPr>
        <p:pic>
          <p:nvPicPr>
            <p:cNvPr id="2" name="yt_image_1494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3548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46" name="yt_shape_14946" descr="{&quot;rangeId&quot;:0,&quot;IgnoreLineSpacing&quot;:1}"/>
            <p:cNvSpPr txBox="1"/>
            <p:nvPr/>
          </p:nvSpPr>
          <p:spPr>
            <a:xfrm>
              <a:off x="383493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B001E1-1702-EB31-EF6C-50F761F08FB5}"/>
              </a:ext>
            </a:extLst>
          </p:cNvPr>
          <p:cNvSpPr txBox="1"/>
          <p:nvPr/>
        </p:nvSpPr>
        <p:spPr>
          <a:xfrm>
            <a:off x="1516908" y="1328682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412B9-91D8-E324-7229-F25AFC94A55C}"/>
              </a:ext>
            </a:extLst>
          </p:cNvPr>
          <p:cNvSpPr txBox="1"/>
          <p:nvPr/>
        </p:nvSpPr>
        <p:spPr>
          <a:xfrm>
            <a:off x="4185496" y="1328682"/>
            <a:ext cx="149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D8CACD-4FCB-07A7-49D6-93B266A2D50D}"/>
              </a:ext>
            </a:extLst>
          </p:cNvPr>
          <p:cNvSpPr txBox="1"/>
          <p:nvPr/>
        </p:nvSpPr>
        <p:spPr>
          <a:xfrm>
            <a:off x="7322396" y="1328682"/>
            <a:ext cx="145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B788F0-BD4D-A451-E70A-6A3D7CE216E1}"/>
              </a:ext>
            </a:extLst>
          </p:cNvPr>
          <p:cNvSpPr txBox="1"/>
          <p:nvPr/>
        </p:nvSpPr>
        <p:spPr>
          <a:xfrm>
            <a:off x="1059708" y="1804170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8" name="yt_shape_14948"/>
          <p:cNvSpPr txBox="1"/>
          <p:nvPr/>
        </p:nvSpPr>
        <p:spPr>
          <a:xfrm>
            <a:off x="540000" y="900000"/>
            <a:ext cx="946412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写出符合下列条件的角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图中所有的角均指小于平角的角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能用一个大写字母表示的角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951" name="yt_image_14951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5645" y="2010970"/>
            <a:ext cx="1786354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3" name="yt_shape_14953"/>
          <p:cNvSpPr txBox="1"/>
          <p:nvPr/>
        </p:nvSpPr>
        <p:spPr>
          <a:xfrm>
            <a:off x="540000" y="3300496"/>
            <a:ext cx="52370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48F7B6-2C2C-5C54-9F77-0C2E1B747021}"/>
              </a:ext>
            </a:extLst>
          </p:cNvPr>
          <p:cNvSpPr txBox="1"/>
          <p:nvPr/>
        </p:nvSpPr>
        <p:spPr>
          <a:xfrm>
            <a:off x="449989" y="1804170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5B3FFF-CB64-21FD-4B22-E945915FAE2B}"/>
              </a:ext>
            </a:extLst>
          </p:cNvPr>
          <p:cNvSpPr txBox="1"/>
          <p:nvPr/>
        </p:nvSpPr>
        <p:spPr>
          <a:xfrm>
            <a:off x="449989" y="3729178"/>
            <a:ext cx="5366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957" name="yt_shape_14957"/>
          <p:cNvSpPr txBox="1"/>
          <p:nvPr/>
        </p:nvSpPr>
        <p:spPr>
          <a:xfrm>
            <a:off x="540000" y="5290647"/>
            <a:ext cx="749403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图中所有的角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可用简便方法表示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9F42D8-77AA-3757-FFA3-8B1FBF1ABFBE}"/>
              </a:ext>
            </a:extLst>
          </p:cNvPr>
          <p:cNvSpPr txBox="1"/>
          <p:nvPr/>
        </p:nvSpPr>
        <p:spPr>
          <a:xfrm>
            <a:off x="449989" y="5719329"/>
            <a:ext cx="7601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1" name="yt_shape_1496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角的度量与换算</a:t>
            </a:r>
          </a:p>
        </p:txBody>
      </p:sp>
      <p:sp>
        <p:nvSpPr>
          <p:cNvPr id="14962" name="yt_shape_14962"/>
          <p:cNvSpPr txBox="1"/>
          <p:nvPr/>
        </p:nvSpPr>
        <p:spPr>
          <a:xfrm>
            <a:off x="540000" y="1399565"/>
            <a:ext cx="89607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如图中用量角器测得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66" name="yt_table_149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69740"/>
              </p:ext>
            </p:extLst>
          </p:nvPr>
        </p:nvGraphicFramePr>
        <p:xfrm>
          <a:off x="540056" y="3870057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5"/>
                  </a:ext>
                </a:extLst>
              </a:tr>
            </a:tbl>
          </a:graphicData>
        </a:graphic>
      </p:graphicFrame>
      <p:grpSp>
        <p:nvGrpSpPr>
          <p:cNvPr id="14963" name="yt_shape_14963_skip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35848" y="1878868"/>
            <a:ext cx="2918496" cy="1991628"/>
            <a:chOff x="0" y="0"/>
            <a:chExt cx="2918496" cy="1991628"/>
          </a:xfrm>
        </p:grpSpPr>
        <p:pic>
          <p:nvPicPr>
            <p:cNvPr id="2" name="yt_image_1496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18496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65" name="yt_shape_14965" descr="{&quot;rangeId&quot;:0,&quot;IgnoreLineSpacing&quot;:1}"/>
            <p:cNvSpPr txBox="1"/>
            <p:nvPr/>
          </p:nvSpPr>
          <p:spPr>
            <a:xfrm>
              <a:off x="925967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3549696655">
            <a:extLst>
              <a:ext uri="{FF2B5EF4-FFF2-40B4-BE49-F238E27FC236}">
                <a16:creationId xmlns:a16="http://schemas.microsoft.com/office/drawing/2014/main" id="{97872ADA-A9DB-74EE-02F8-A91B7B440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3CA3BF-8198-0BA5-F4A5-BAE09D06F1D4}"/>
              </a:ext>
            </a:extLst>
          </p:cNvPr>
          <p:cNvSpPr txBox="1"/>
          <p:nvPr/>
        </p:nvSpPr>
        <p:spPr>
          <a:xfrm>
            <a:off x="851131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8" name="yt_shape_14968"/>
          <p:cNvSpPr txBox="1"/>
          <p:nvPr/>
        </p:nvSpPr>
        <p:spPr>
          <a:xfrm>
            <a:off x="540000" y="900000"/>
            <a:ext cx="918520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BDE3A6-2749-6B8B-9AB6-D0D49BF50975}"/>
              </a:ext>
            </a:extLst>
          </p:cNvPr>
          <p:cNvSpPr txBox="1"/>
          <p:nvPr/>
        </p:nvSpPr>
        <p:spPr>
          <a:xfrm>
            <a:off x="2735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17646D-F20D-E4DD-FE04-C67F938F2520}"/>
              </a:ext>
            </a:extLst>
          </p:cNvPr>
          <p:cNvSpPr txBox="1"/>
          <p:nvPr/>
        </p:nvSpPr>
        <p:spPr>
          <a:xfrm>
            <a:off x="7042876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8D0776-0393-386C-BA14-57D34E6F6CAF}"/>
              </a:ext>
            </a:extLst>
          </p:cNvPr>
          <p:cNvSpPr txBox="1"/>
          <p:nvPr/>
        </p:nvSpPr>
        <p:spPr>
          <a:xfrm>
            <a:off x="8479564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6F0329-07E1-9E0E-C3FC-5E01DA577319}"/>
              </a:ext>
            </a:extLst>
          </p:cNvPr>
          <p:cNvSpPr txBox="1"/>
          <p:nvPr/>
        </p:nvSpPr>
        <p:spPr>
          <a:xfrm>
            <a:off x="2888389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D70012-3225-F8F3-00B1-68CA9BAD4E3E}"/>
              </a:ext>
            </a:extLst>
          </p:cNvPr>
          <p:cNvSpPr txBox="1"/>
          <p:nvPr/>
        </p:nvSpPr>
        <p:spPr>
          <a:xfrm>
            <a:off x="4107589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817789-A327-AC0D-D808-08D72975A1E2}"/>
              </a:ext>
            </a:extLst>
          </p:cNvPr>
          <p:cNvSpPr txBox="1"/>
          <p:nvPr/>
        </p:nvSpPr>
        <p:spPr>
          <a:xfrm>
            <a:off x="4934677" y="18041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1" name="yt_shape_14971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</a:t>
            </a:r>
          </a:p>
        </p:txBody>
      </p:sp>
      <p:sp>
        <p:nvSpPr>
          <p:cNvPr id="14972" name="yt_shape_14972"/>
          <p:cNvSpPr txBox="1"/>
          <p:nvPr/>
        </p:nvSpPr>
        <p:spPr>
          <a:xfrm>
            <a:off x="540119" y="13995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973" name="yt_shape_14973" title="H_183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1052" y="2975016"/>
            <a:ext cx="1689894" cy="2326527"/>
            <a:chOff x="0" y="0"/>
            <a:chExt cx="1689894" cy="2326527"/>
          </a:xfrm>
        </p:grpSpPr>
        <p:pic>
          <p:nvPicPr>
            <p:cNvPr id="2" name="yt_image_149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9894" cy="1930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75" name="yt_shape_14975" descr="{&quot;rangeId&quot;:0,&quot;IgnoreLineSpacing&quot;:1}"/>
            <p:cNvSpPr txBox="1"/>
            <p:nvPr/>
          </p:nvSpPr>
          <p:spPr>
            <a:xfrm>
              <a:off x="311666" y="19665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pic>
        <p:nvPicPr>
          <p:cNvPr id="4" name="yt_shape_1723549696731">
            <a:extLst>
              <a:ext uri="{FF2B5EF4-FFF2-40B4-BE49-F238E27FC236}">
                <a16:creationId xmlns:a16="http://schemas.microsoft.com/office/drawing/2014/main" id="{04A28308-A7FF-1D26-6DC3-D683A003B2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1EE147D-2F06-F751-1E39-449EC316C610}"/>
              </a:ext>
            </a:extLst>
          </p:cNvPr>
          <p:cNvSpPr txBox="1"/>
          <p:nvPr/>
        </p:nvSpPr>
        <p:spPr>
          <a:xfrm>
            <a:off x="4990358" y="135275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765AF2-FED0-7417-C4BC-1FDBB8BA05C1}"/>
              </a:ext>
            </a:extLst>
          </p:cNvPr>
          <p:cNvSpPr txBox="1"/>
          <p:nvPr/>
        </p:nvSpPr>
        <p:spPr>
          <a:xfrm>
            <a:off x="10368807" y="1352759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0d2ac"/>
              </a:rPr>
              <a:t>南偏东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704C10-9073-17B1-68D7-2C980D291E24}"/>
              </a:ext>
            </a:extLst>
          </p:cNvPr>
          <p:cNvSpPr txBox="1"/>
          <p:nvPr/>
        </p:nvSpPr>
        <p:spPr>
          <a:xfrm>
            <a:off x="450108" y="182824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92468A-5B62-09C9-3DCE-6C0019B8938C}"/>
              </a:ext>
            </a:extLst>
          </p:cNvPr>
          <p:cNvSpPr txBox="1"/>
          <p:nvPr/>
        </p:nvSpPr>
        <p:spPr>
          <a:xfrm>
            <a:off x="4931621" y="182824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13649E-6CC9-6EAC-A534-F91A6821EAE6}"/>
              </a:ext>
            </a:extLst>
          </p:cNvPr>
          <p:cNvSpPr txBox="1"/>
          <p:nvPr/>
        </p:nvSpPr>
        <p:spPr>
          <a:xfrm>
            <a:off x="10344996" y="1828247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468d2"/>
              </a:rPr>
              <a:t>东北方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7493E2-C82B-04F3-CD42-771706A131F9}"/>
              </a:ext>
            </a:extLst>
          </p:cNvPr>
          <p:cNvSpPr txBox="1"/>
          <p:nvPr/>
        </p:nvSpPr>
        <p:spPr>
          <a:xfrm>
            <a:off x="450108" y="230373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1695</Words>
  <Application>Microsoft Office PowerPoint</Application>
  <PresentationFormat>宽屏</PresentationFormat>
  <Paragraphs>143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2024-08-14T07:26:37Z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