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8" r:id="rId4"/>
    <p:sldId id="369" r:id="rId5"/>
    <p:sldId id="373" r:id="rId6"/>
    <p:sldId id="377" r:id="rId7"/>
    <p:sldId id="392" r:id="rId8"/>
    <p:sldId id="379" r:id="rId9"/>
    <p:sldId id="381" r:id="rId10"/>
    <p:sldId id="382" r:id="rId11"/>
    <p:sldId id="387" r:id="rId12"/>
    <p:sldId id="388" r:id="rId13"/>
    <p:sldId id="391" r:id="rId14"/>
    <p:sldId id="389" r:id="rId15"/>
    <p:sldId id="256" r:id="rId16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6" d="100"/>
          <a:sy n="56" d="100"/>
        </p:scale>
        <p:origin x="280" y="4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00" name="yt_shape_10000"/>
          <p:cNvSpPr txBox="1"/>
          <p:nvPr/>
        </p:nvSpPr>
        <p:spPr>
          <a:xfrm>
            <a:off x="5519936" y="900000"/>
            <a:ext cx="123110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自主预习</a:t>
            </a:r>
          </a:p>
        </p:txBody>
      </p:sp>
      <p:pic>
        <p:nvPicPr>
          <p:cNvPr id="10001" name="yt_image_10001" title="H_25.92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51584" y="1443632"/>
            <a:ext cx="2784576" cy="32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003" name="yt_shape_10003"/>
          <p:cNvSpPr txBox="1"/>
          <p:nvPr/>
        </p:nvSpPr>
        <p:spPr>
          <a:xfrm>
            <a:off x="540119" y="1911566"/>
            <a:ext cx="11492915" cy="185243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的数叫作正数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在正数前面加上符号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的数叫作负数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既不是正数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也不是负数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如果一个问题中出现相反意义的量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我们可以用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</a:t>
            </a:r>
            <a:r>
              <a:rPr sz="1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和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</a:t>
            </a:r>
            <a:r>
              <a:rPr sz="1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2_7b34c,isEnd"/>
              </a:rPr>
              <a:t>分别</a:t>
            </a:r>
            <a:b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表示它们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A69F576-8583-3476-AE37-79F581F399B0}"/>
              </a:ext>
            </a:extLst>
          </p:cNvPr>
          <p:cNvSpPr txBox="1"/>
          <p:nvPr/>
        </p:nvSpPr>
        <p:spPr>
          <a:xfrm>
            <a:off x="1135908" y="1864760"/>
            <a:ext cx="1246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大于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FC91CEA-74C2-FED7-FBEA-7AADBDA182BA}"/>
              </a:ext>
            </a:extLst>
          </p:cNvPr>
          <p:cNvSpPr txBox="1"/>
          <p:nvPr/>
        </p:nvSpPr>
        <p:spPr>
          <a:xfrm>
            <a:off x="7384307" y="1864760"/>
            <a:ext cx="2313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负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82E6F26-6772-CE21-4B00-5EE89FAFB0D0}"/>
              </a:ext>
            </a:extLst>
          </p:cNvPr>
          <p:cNvSpPr txBox="1"/>
          <p:nvPr/>
        </p:nvSpPr>
        <p:spPr>
          <a:xfrm>
            <a:off x="1135908" y="2340248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8F60254-DB82-5B6B-44D3-A009F8507CDE}"/>
              </a:ext>
            </a:extLst>
          </p:cNvPr>
          <p:cNvSpPr txBox="1"/>
          <p:nvPr/>
        </p:nvSpPr>
        <p:spPr>
          <a:xfrm>
            <a:off x="8035182" y="2815736"/>
            <a:ext cx="11516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正数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7F9D689-8BD4-ED85-DDEB-09BFF5A84B75}"/>
              </a:ext>
            </a:extLst>
          </p:cNvPr>
          <p:cNvSpPr txBox="1"/>
          <p:nvPr/>
        </p:nvSpPr>
        <p:spPr>
          <a:xfrm>
            <a:off x="9695707" y="2815736"/>
            <a:ext cx="11516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负数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56" name="yt_shape_10056"/>
          <p:cNvSpPr txBox="1"/>
          <p:nvPr/>
        </p:nvSpPr>
        <p:spPr>
          <a:xfrm>
            <a:off x="540119" y="900000"/>
            <a:ext cx="11492915" cy="378943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凯里四中期中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某校七年级某班派出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名同学参加数学竞赛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b745a,isEnd"/>
              </a:rPr>
              <a:t>名同学的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成绩分别是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7ecc0,isEnd"/>
              </a:rPr>
              <a:t>，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名同学成绩的平均分是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以平均值为标准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用正数表示超出部分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用负数表示不足部分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af6af,isEnd"/>
              </a:rPr>
              <a:t>它们对应的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数分别是什么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？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它们对应的数分别是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_⨹_1_d8cf8,isEnd"/>
              </a:rPr>
              <a:t>，</a:t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31087CB-77F7-BAFB-C446-3808F9B42A1C}"/>
              </a:ext>
            </a:extLst>
          </p:cNvPr>
          <p:cNvSpPr txBox="1"/>
          <p:nvPr/>
        </p:nvSpPr>
        <p:spPr>
          <a:xfrm>
            <a:off x="5174508" y="2279658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80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1666F70-D604-E918-F38E-E0F36EA73B02}"/>
              </a:ext>
            </a:extLst>
          </p:cNvPr>
          <p:cNvSpPr txBox="1"/>
          <p:nvPr/>
        </p:nvSpPr>
        <p:spPr>
          <a:xfrm>
            <a:off x="450108" y="3706122"/>
            <a:ext cx="113052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它们对应的数分别是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  <a:sym typeface="_⨹_1_d8cf8"/>
              </a:rPr>
              <a:t>，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B2424AA-9BD0-8AE0-DDB6-42844850DF8E}"/>
              </a:ext>
            </a:extLst>
          </p:cNvPr>
          <p:cNvSpPr txBox="1"/>
          <p:nvPr/>
        </p:nvSpPr>
        <p:spPr>
          <a:xfrm>
            <a:off x="450108" y="4181610"/>
            <a:ext cx="2008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60" name="yt_shape_10060"/>
          <p:cNvSpPr txBox="1"/>
          <p:nvPr/>
        </p:nvSpPr>
        <p:spPr>
          <a:xfrm>
            <a:off x="540120" y="900000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数学与生活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今年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某地发布该地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月份物价上涨情况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月相比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e8f13"/>
              </a:rPr>
              <a:t>如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graphicFrame>
        <p:nvGraphicFramePr>
          <p:cNvPr id="10061" name="yt_table_10061" title="H_357.12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0298196"/>
              </p:ext>
            </p:extLst>
          </p:nvPr>
        </p:nvGraphicFramePr>
        <p:xfrm>
          <a:off x="540000" y="1995319"/>
          <a:ext cx="11111999" cy="453542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55556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5563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种类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上涨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（％）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猪肉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蔬菜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18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食用油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家用电器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能源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房地产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汽车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63" name="yt_shape_10063"/>
          <p:cNvSpPr txBox="1"/>
          <p:nvPr/>
        </p:nvSpPr>
        <p:spPr>
          <a:xfrm>
            <a:off x="540119" y="900000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哪些种类的实际价格上涨了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哪些种类的实际价格下降了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从表中可知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蔬菜、食用油、家用电器、能源的价格都上涨了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sym typeface="_⨹_2_e7553"/>
              </a:rPr>
              <a:t>而猪</a:t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肉、房地产和汽车的价格都下降了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哪一个价格上涨幅度最大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哪一个价格下降幅度最大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蔬菜的价格上涨幅度最大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房地产的价格下降幅度最大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23C029F-EA65-994F-34F8-F2EF36A27334}"/>
              </a:ext>
            </a:extLst>
          </p:cNvPr>
          <p:cNvSpPr txBox="1"/>
          <p:nvPr/>
        </p:nvSpPr>
        <p:spPr>
          <a:xfrm>
            <a:off x="450108" y="1328682"/>
            <a:ext cx="107718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从表中可知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蔬菜、食用油、家用电器、能源的价格都上涨了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  <a:sym typeface="_⨹_2_e7553"/>
              </a:rPr>
              <a:t>而猪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C242C19-15DF-44C1-A615-09EB16E01CAC}"/>
              </a:ext>
            </a:extLst>
          </p:cNvPr>
          <p:cNvSpPr txBox="1"/>
          <p:nvPr/>
        </p:nvSpPr>
        <p:spPr>
          <a:xfrm>
            <a:off x="450108" y="1804170"/>
            <a:ext cx="4904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肉、房地产和汽车的价格都下降了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3AADDA6-56E6-3632-BE11-28FAF0F499C2}"/>
              </a:ext>
            </a:extLst>
          </p:cNvPr>
          <p:cNvSpPr txBox="1"/>
          <p:nvPr/>
        </p:nvSpPr>
        <p:spPr>
          <a:xfrm>
            <a:off x="450108" y="2755146"/>
            <a:ext cx="901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蔬菜的价格上涨幅度最大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房地产的价格下降幅度最大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68" name="yt_shape_10068"/>
          <p:cNvSpPr txBox="1"/>
          <p:nvPr/>
        </p:nvSpPr>
        <p:spPr>
          <a:xfrm>
            <a:off x="540000" y="900000"/>
            <a:ext cx="3864584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29323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0067" name="yt_image_10067" title="H_50.9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82478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070" name="yt_shape_10070"/>
          <p:cNvSpPr txBox="1"/>
          <p:nvPr/>
        </p:nvSpPr>
        <p:spPr>
          <a:xfrm>
            <a:off x="540119" y="1597583"/>
            <a:ext cx="11492915" cy="330930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运算能力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体育课上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对七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3_88e01"/>
              </a:rPr>
              <a:t>班的学生进行了仰卧起坐的测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以能做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个为标准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超过的个数用正数来表示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不足的个数用负数来表示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13f56"/>
              </a:rPr>
              <a:t>其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名女学生成绩如下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名女生的达标率为多少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没达标的同学做了几个仰卧起坐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这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名女生的达标率为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％＝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％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没达标的同学做仰卧起坐的个数分别是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个和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个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1FF9606-E12E-8DE0-D5B1-ABB5F815D36E}"/>
              </a:ext>
            </a:extLst>
          </p:cNvPr>
          <p:cNvSpPr txBox="1"/>
          <p:nvPr/>
        </p:nvSpPr>
        <p:spPr>
          <a:xfrm>
            <a:off x="450108" y="3928217"/>
            <a:ext cx="7495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这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名女生的达标率为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÷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％＝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％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7817A05-B3F2-97C9-B8F9-756C2980560C}"/>
              </a:ext>
            </a:extLst>
          </p:cNvPr>
          <p:cNvSpPr txBox="1"/>
          <p:nvPr/>
        </p:nvSpPr>
        <p:spPr>
          <a:xfrm>
            <a:off x="450108" y="4403705"/>
            <a:ext cx="78000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没达标的同学做仰卧起坐的个数分别是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07" name="yt_shape_10007"/>
          <p:cNvSpPr txBox="1"/>
          <p:nvPr/>
        </p:nvSpPr>
        <p:spPr>
          <a:xfrm>
            <a:off x="4722120" y="900000"/>
            <a:ext cx="2814040" cy="29719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650" b="0" i="0" u="none" spc="21531">
                <a:solidFill>
                  <a:srgbClr val="1EE3CF"/>
                </a:solidFill>
                <a:effectLst/>
                <a:latin typeface="Times New Roman" pitchFamily="16"/>
                <a:ea typeface="宋体" pitchFamily="16"/>
              </a:rPr>
              <a:t> </a:t>
            </a:r>
          </a:p>
        </p:txBody>
      </p:sp>
      <p:pic>
        <p:nvPicPr>
          <p:cNvPr id="10006" name="yt_image_10006" title="H_25.92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22120" y="973974"/>
            <a:ext cx="2784576" cy="32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009" name="yt_shape_10009"/>
              <p:cNvSpPr txBox="1"/>
              <p:nvPr/>
            </p:nvSpPr>
            <p:spPr>
              <a:xfrm>
                <a:off x="540119" y="1353857"/>
                <a:ext cx="11492915" cy="485338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【例】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下列各数中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哪些是正数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哪些是负数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02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71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【名师点拨】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我们可以根据定义来判断一个数是正数还是负数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sym typeface="_⨹_8_30aca"/>
                  </a:rPr>
                  <a:t>小学学过的数除了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</a:b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之外都是正数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在正数前面加上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号就是负数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【学生解答】解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正数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1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1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负数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1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1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71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0b159"/>
                  </a:rPr>
                  <a:t>－</a:t>
                </a:r>
                <a:b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1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【方法归纳】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正数的正号可以省略不写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负数的负号不可省略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sym typeface="_⨹_8_5472f"/>
                  </a:rPr>
                  <a:t>所以可从符号上判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断正数和负数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但要注意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不一定带负号的数都是负数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如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sym typeface="_⨹_3_3926e"/>
                  </a:rPr>
                  <a:t>都不是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负数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009" name="yt_shape_10009" descr="{&quot;rangeId&quot;:3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53857"/>
                <a:ext cx="11111999" cy="4853380"/>
              </a:xfrm>
              <a:prstGeom prst="rect">
                <a:avLst/>
              </a:prstGeom>
              <a:blipFill>
                <a:blip r:embed="rId3"/>
                <a:stretch>
                  <a:fillRect l="-1701" t="-1005" r="-439" b="-28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17" name="yt_shape_10017"/>
          <p:cNvSpPr txBox="1"/>
          <p:nvPr/>
        </p:nvSpPr>
        <p:spPr>
          <a:xfrm>
            <a:off x="540000" y="900000"/>
            <a:ext cx="4148123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534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0016" name="yt_image_10016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p14="http://schemas.microsoft.com/office/powerpoint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105486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019" name="yt_shape_10019"/>
          <p:cNvSpPr txBox="1"/>
          <p:nvPr/>
        </p:nvSpPr>
        <p:spPr>
          <a:xfrm>
            <a:off x="540000" y="1603297"/>
            <a:ext cx="4212692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认识正数、负数和</a:t>
            </a:r>
            <a:r>
              <a:rPr lang="en-US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</a:p>
        </p:txBody>
      </p:sp>
      <p:sp>
        <p:nvSpPr>
          <p:cNvPr id="10020" name="yt_shape_10020"/>
          <p:cNvSpPr txBox="1"/>
          <p:nvPr/>
        </p:nvSpPr>
        <p:spPr>
          <a:xfrm>
            <a:off x="540000" y="2102862"/>
            <a:ext cx="766876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盐城市中考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下列各数中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属于负数的是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021" name="yt_table_10021" title="H_50.04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546356689"/>
                  </p:ext>
                </p:extLst>
              </p:nvPr>
            </p:nvGraphicFramePr>
            <p:xfrm>
              <a:off x="540056" y="2582165"/>
              <a:ext cx="9076691" cy="635572"/>
            </p:xfrm>
            <a:graphic>
              <a:graphicData uri="http://schemas.openxmlformats.org/drawingml/2006/table">
                <a:tbl>
                  <a:tblPr/>
                  <a:tblGrid>
                    <a:gridCol w="2575243">
                      <a:extLst>
                        <a:ext uri="{9D8B030D-6E8A-4147-A177-3AD203B41FA5}">
                          <a16:colId xmlns:a16="http://schemas.microsoft.com/office/drawing/2014/main" val="10000"/>
                        </a:ext>
                      </a:extLst>
                    </a:gridCol>
                    <a:gridCol w="2862580">
                      <a:extLst>
                        <a:ext uri="{9D8B030D-6E8A-4147-A177-3AD203B41FA5}">
                          <a16:colId xmlns:a16="http://schemas.microsoft.com/office/drawing/2014/main" val="10001"/>
                        </a:ext>
                      </a:extLst>
                    </a:gridCol>
                    <a:gridCol w="2453005">
                      <a:extLst>
                        <a:ext uri="{9D8B030D-6E8A-4147-A177-3AD203B41FA5}">
                          <a16:colId xmlns:a16="http://schemas.microsoft.com/office/drawing/2014/main" val="10002"/>
                        </a:ext>
                      </a:extLst>
                    </a:gridCol>
                    <a:gridCol w="1185863">
                      <a:extLst>
                        <a:ext uri="{9D8B030D-6E8A-4147-A177-3AD203B41FA5}">
                          <a16:colId xmlns:a16="http://schemas.microsoft.com/office/drawing/2014/main" val="10003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2024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2024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2024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m="http://schemas.openxmlformats.org/officeDocument/2006/math" xmlns:p14="http://schemas.microsoft.com/office/powerpoint/2010/main" xmlns="">
          <p:graphicFrame>
            <p:nvGraphicFramePr>
              <p:cNvPr id="10021" name="yt_table_10021" descr="{&quot;rangeId&quot;:5,&quot;type&quot;:&quot;Option&quot;}" title="H_50.04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546356689"/>
                  </p:ext>
                </p:extLst>
              </p:nvPr>
            </p:nvGraphicFramePr>
            <p:xfrm>
              <a:off x="540056" y="2582165"/>
              <a:ext cx="9076691" cy="635572"/>
            </p:xfrm>
            <a:graphic>
              <a:graphicData uri="http://schemas.openxmlformats.org/drawingml/2006/table">
                <a:tbl>
                  <a:tblPr/>
                  <a:tblGrid>
                    <a:gridCol w="2575243">
                      <a:extLst>
                        <a:ext uri="{9D8B030D-6E8A-4147-A177-3AD203B41FA5}">
                          <a16:colId xmlns:a16="http://schemas.microsoft.com/office/drawing/2014/main" val="10000"/>
                        </a:ext>
                      </a:extLst>
                    </a:gridCol>
                    <a:gridCol w="2862580">
                      <a:extLst>
                        <a:ext uri="{9D8B030D-6E8A-4147-A177-3AD203B41FA5}">
                          <a16:colId xmlns:a16="http://schemas.microsoft.com/office/drawing/2014/main" val="10001"/>
                        </a:ext>
                      </a:extLst>
                    </a:gridCol>
                    <a:gridCol w="2453005">
                      <a:extLst>
                        <a:ext uri="{9D8B030D-6E8A-4147-A177-3AD203B41FA5}">
                          <a16:colId xmlns:a16="http://schemas.microsoft.com/office/drawing/2014/main" val="10002"/>
                        </a:ext>
                      </a:extLst>
                    </a:gridCol>
                    <a:gridCol w="1185863">
                      <a:extLst>
                        <a:ext uri="{9D8B030D-6E8A-4147-A177-3AD203B41FA5}">
                          <a16:colId xmlns:a16="http://schemas.microsoft.com/office/drawing/2014/main" val="10003"/>
                        </a:ext>
                      </a:extLst>
                    </a:gridCol>
                  </a:tblGrid>
                  <a:tr h="635572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2024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2024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222139" r="-48507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0022" name="yt_shape_10022"/>
          <p:cNvSpPr txBox="1"/>
          <p:nvPr/>
        </p:nvSpPr>
        <p:spPr>
          <a:xfrm>
            <a:off x="540000" y="3268384"/>
            <a:ext cx="597599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下列关于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的说法正确的是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023" name="yt_table_10023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022401"/>
              </p:ext>
            </p:extLst>
          </p:nvPr>
        </p:nvGraphicFramePr>
        <p:xfrm>
          <a:off x="540056" y="3747687"/>
          <a:ext cx="9669780" cy="950976"/>
        </p:xfrm>
        <a:graphic>
          <a:graphicData uri="http://schemas.openxmlformats.org/drawingml/2006/table">
            <a:tbl>
              <a:tblPr/>
              <a:tblGrid>
                <a:gridCol w="5453380">
                  <a:extLst>
                    <a:ext uri="{9D8B030D-6E8A-4147-A177-3AD203B41FA5}">
                      <a16:colId xmlns:a16="http://schemas.microsoft.com/office/drawing/2014/main" val="10004"/>
                    </a:ext>
                  </a:extLst>
                </a:gridCol>
                <a:gridCol w="4216400">
                  <a:extLst>
                    <a:ext uri="{9D8B030D-6E8A-4147-A177-3AD203B41FA5}">
                      <a16:colId xmlns:a16="http://schemas.microsoft.com/office/drawing/2014/main" val="1000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是正数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是偶数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但不是自然数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既不是正数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也不是负数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0℃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表示没有温度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0025" name="yt_shape_10025"/>
              <p:cNvSpPr txBox="1"/>
              <p:nvPr/>
            </p:nvSpPr>
            <p:spPr>
              <a:xfrm>
                <a:off x="540119" y="4749241"/>
                <a:ext cx="11492915" cy="131888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在下列数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2025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27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正数有</a:t>
                </a:r>
                <a:r>
                  <a:rPr sz="3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</a:t>
                </a:r>
                <a:r>
                  <a:rPr sz="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b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W:12.00496,H:52.95"/>
                  </a:rPr>
                </a:br>
                <a:r>
                  <a:rPr sz="3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</a:t>
                </a:r>
                <a:r>
                  <a:rPr sz="1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负数有</a:t>
                </a:r>
                <a:r>
                  <a:rPr sz="3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           </a:t>
                </a:r>
                <a:r>
                  <a:rPr sz="17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:m="http://schemas.openxmlformats.org/officeDocument/2006/math" xmlns:p14="http://schemas.microsoft.com/office/powerpoint/2010/main" xmlns="">
          <p:sp>
            <p:nvSpPr>
              <p:cNvPr id="10025" name="yt_shape_1002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4749241"/>
                <a:ext cx="11492915" cy="1318887"/>
              </a:xfrm>
              <a:prstGeom prst="rect">
                <a:avLst/>
              </a:prstGeom>
              <a:blipFill>
                <a:blip r:embed="rId4"/>
                <a:stretch>
                  <a:fillRect l="-1645" b="-740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23549153352">
            <a:extLst>
              <a:ext uri="{FF2B5EF4-FFF2-40B4-BE49-F238E27FC236}">
                <a16:creationId xmlns:a16="http://schemas.microsoft.com/office/drawing/2014/main" id="{B6C3F72A-2E7B-3860-B3AA-12C660BC4C7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716479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910E003-C347-776C-32A4-16BB8FB84C38}"/>
              </a:ext>
            </a:extLst>
          </p:cNvPr>
          <p:cNvSpPr txBox="1"/>
          <p:nvPr/>
        </p:nvSpPr>
        <p:spPr>
          <a:xfrm>
            <a:off x="7231789" y="205605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CE18748-7A5E-F89C-9386-C577EF93684D}"/>
              </a:ext>
            </a:extLst>
          </p:cNvPr>
          <p:cNvSpPr txBox="1"/>
          <p:nvPr/>
        </p:nvSpPr>
        <p:spPr>
          <a:xfrm>
            <a:off x="5555389" y="322157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CCCAFF2-6F49-5714-C8EE-252CD398FDA5}"/>
              </a:ext>
            </a:extLst>
          </p:cNvPr>
          <p:cNvSpPr txBox="1"/>
          <p:nvPr/>
        </p:nvSpPr>
        <p:spPr>
          <a:xfrm>
            <a:off x="9509971" y="4895171"/>
            <a:ext cx="1551686" cy="766077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2025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  <a:sym typeface="_⨹_1_2e9ea"/>
              </a:rPr>
              <a:t>，</a:t>
            </a:r>
            <a:b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B3D9408-72E7-D49F-7C6C-5DD5F106715C}"/>
              </a:ext>
            </a:extLst>
          </p:cNvPr>
          <p:cNvSpPr txBox="1"/>
          <p:nvPr/>
        </p:nvSpPr>
        <p:spPr>
          <a:xfrm>
            <a:off x="450108" y="5374900"/>
            <a:ext cx="1553274" cy="727279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3A9FB1D6-4366-7DE8-CB79-712949D092CA}"/>
                  </a:ext>
                </a:extLst>
              </p:cNvPr>
              <p:cNvSpPr txBox="1"/>
              <p:nvPr/>
            </p:nvSpPr>
            <p:spPr>
              <a:xfrm>
                <a:off x="3347296" y="5229200"/>
                <a:ext cx="2761361" cy="7272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，－</a:t>
                </a:r>
                <a:r>
                  <a:rPr kumimoji="0" lang="en-US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2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3A9FB1D6-4366-7DE8-CB79-712949D092C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47296" y="5229200"/>
                <a:ext cx="2761361" cy="727279"/>
              </a:xfrm>
              <a:prstGeom prst="rect">
                <a:avLst/>
              </a:prstGeom>
              <a:blipFill>
                <a:blip r:embed="rId6"/>
                <a:stretch>
                  <a:fillRect l="-3311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27" name="yt_shape_10027"/>
          <p:cNvSpPr txBox="1"/>
          <p:nvPr/>
        </p:nvSpPr>
        <p:spPr>
          <a:xfrm>
            <a:off x="540000" y="900000"/>
            <a:ext cx="7136569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用正、负数表示具有相反意义的量及应用</a:t>
            </a:r>
          </a:p>
        </p:txBody>
      </p:sp>
      <p:sp>
        <p:nvSpPr>
          <p:cNvPr id="10028" name="yt_shape_10028"/>
          <p:cNvSpPr txBox="1"/>
          <p:nvPr/>
        </p:nvSpPr>
        <p:spPr>
          <a:xfrm>
            <a:off x="540119" y="139956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湖北省中考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在实际生产生活中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经常用正数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负数表示具有相反意义的量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a1824"/>
              </a:rPr>
              <a:t>，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如果把收入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元记作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那么支出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元记作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029" name="yt_table_10029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51958"/>
              </p:ext>
            </p:extLst>
          </p:nvPr>
        </p:nvGraphicFramePr>
        <p:xfrm>
          <a:off x="540056" y="2359000"/>
          <a:ext cx="10553066" cy="475488"/>
        </p:xfrm>
        <a:graphic>
          <a:graphicData uri="http://schemas.openxmlformats.org/drawingml/2006/table">
            <a:tbl>
              <a:tblPr/>
              <a:tblGrid>
                <a:gridCol w="2880043">
                  <a:extLst>
                    <a:ext uri="{9D8B030D-6E8A-4147-A177-3AD203B41FA5}">
                      <a16:colId xmlns:a16="http://schemas.microsoft.com/office/drawing/2014/main" val="10006"/>
                    </a:ext>
                  </a:extLst>
                </a:gridCol>
                <a:gridCol w="2862580">
                  <a:extLst>
                    <a:ext uri="{9D8B030D-6E8A-4147-A177-3AD203B41FA5}">
                      <a16:colId xmlns:a16="http://schemas.microsoft.com/office/drawing/2014/main" val="10007"/>
                    </a:ext>
                  </a:extLst>
                </a:gridCol>
                <a:gridCol w="2862580">
                  <a:extLst>
                    <a:ext uri="{9D8B030D-6E8A-4147-A177-3AD203B41FA5}">
                      <a16:colId xmlns:a16="http://schemas.microsoft.com/office/drawing/2014/main" val="10008"/>
                    </a:ext>
                  </a:extLst>
                </a:gridCol>
                <a:gridCol w="1947863">
                  <a:extLst>
                    <a:ext uri="{9D8B030D-6E8A-4147-A177-3AD203B41FA5}">
                      <a16:colId xmlns:a16="http://schemas.microsoft.com/office/drawing/2014/main" val="1000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0031" name="yt_shape_10031"/>
          <p:cNvSpPr txBox="1"/>
          <p:nvPr/>
        </p:nvSpPr>
        <p:spPr>
          <a:xfrm>
            <a:off x="540000" y="2885171"/>
            <a:ext cx="582210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下列不具有相反意义的量的是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032" name="yt_table_10032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7054992"/>
              </p:ext>
            </p:extLst>
          </p:nvPr>
        </p:nvGraphicFramePr>
        <p:xfrm>
          <a:off x="540056" y="3364474"/>
          <a:ext cx="8909686" cy="950976"/>
        </p:xfrm>
        <a:graphic>
          <a:graphicData uri="http://schemas.openxmlformats.org/drawingml/2006/table">
            <a:tbl>
              <a:tblPr/>
              <a:tblGrid>
                <a:gridCol w="5742623">
                  <a:extLst>
                    <a:ext uri="{9D8B030D-6E8A-4147-A177-3AD203B41FA5}">
                      <a16:colId xmlns:a16="http://schemas.microsoft.com/office/drawing/2014/main" val="10010"/>
                    </a:ext>
                  </a:extLst>
                </a:gridCol>
                <a:gridCol w="3167063">
                  <a:extLst>
                    <a:ext uri="{9D8B030D-6E8A-4147-A177-3AD203B41FA5}">
                      <a16:colId xmlns:a16="http://schemas.microsoft.com/office/drawing/2014/main" val="1001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前进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和后退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节约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3t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和浪费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10t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身高增加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和体重减少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2kg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超过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5g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和不足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2g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10034" name="yt_shape_10034"/>
          <p:cNvSpPr txBox="1"/>
          <p:nvPr/>
        </p:nvSpPr>
        <p:spPr>
          <a:xfrm>
            <a:off x="540119" y="4366028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注重数学文化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我国在数的发展史上有辉煌的成就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早在东汉初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88efc,isEnd"/>
              </a:rPr>
              <a:t>我国著名的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数学书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《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九章算术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明确提出了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正负术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记为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68509,isEnd"/>
              </a:rPr>
              <a:t>亏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可以记为</a:t>
            </a:r>
            <a:r>
              <a:rPr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23549153422">
            <a:extLst>
              <a:ext uri="{FF2B5EF4-FFF2-40B4-BE49-F238E27FC236}">
                <a16:creationId xmlns:a16="http://schemas.microsoft.com/office/drawing/2014/main" id="{AB001F4F-DDCE-7742-05C7-572251432A2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96399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00E42AF-8B19-3551-8959-55DB62A9E7FF}"/>
              </a:ext>
            </a:extLst>
          </p:cNvPr>
          <p:cNvSpPr txBox="1"/>
          <p:nvPr/>
        </p:nvSpPr>
        <p:spPr>
          <a:xfrm>
            <a:off x="7460507" y="182824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BDAD528-FBF6-B020-D9E5-3F0FBDA33F9A}"/>
              </a:ext>
            </a:extLst>
          </p:cNvPr>
          <p:cNvSpPr txBox="1"/>
          <p:nvPr/>
        </p:nvSpPr>
        <p:spPr>
          <a:xfrm>
            <a:off x="5402989" y="2838365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CF0DE73-7904-5D56-B16D-E30F7C972A31}"/>
              </a:ext>
            </a:extLst>
          </p:cNvPr>
          <p:cNvSpPr txBox="1"/>
          <p:nvPr/>
        </p:nvSpPr>
        <p:spPr>
          <a:xfrm>
            <a:off x="2431308" y="5270198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" name="yt_shape_10035"/>
          <p:cNvSpPr txBox="1"/>
          <p:nvPr/>
        </p:nvSpPr>
        <p:spPr>
          <a:xfrm>
            <a:off x="540000" y="900000"/>
            <a:ext cx="8309967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易错点</a:t>
            </a:r>
            <a:r>
              <a:rPr lang="zh-CN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不能正确理解具有相反意义的量是成对出现的而致错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7F4B02E-7801-0E7F-EF5E-1F95574A88DF}"/>
              </a:ext>
            </a:extLst>
          </p:cNvPr>
          <p:cNvSpPr txBox="1"/>
          <p:nvPr/>
        </p:nvSpPr>
        <p:spPr>
          <a:xfrm>
            <a:off x="449989" y="853194"/>
            <a:ext cx="84096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易错点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不能正确理解具有相反意义的量是成对出现的而致错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6" name="yt_shape_10036"/>
          <p:cNvSpPr txBox="1"/>
          <p:nvPr/>
        </p:nvSpPr>
        <p:spPr>
          <a:xfrm>
            <a:off x="540000" y="1062617"/>
            <a:ext cx="1013097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湖南省中考改编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下列各组量中表示互为相反意义的量的是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037" name="yt_table_10037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3412273"/>
              </p:ext>
            </p:extLst>
          </p:nvPr>
        </p:nvGraphicFramePr>
        <p:xfrm>
          <a:off x="540056" y="1541920"/>
          <a:ext cx="11066781" cy="950976"/>
        </p:xfrm>
        <a:graphic>
          <a:graphicData uri="http://schemas.openxmlformats.org/drawingml/2006/table">
            <a:tbl>
              <a:tblPr/>
              <a:tblGrid>
                <a:gridCol w="5013643">
                  <a:extLst>
                    <a:ext uri="{9D8B030D-6E8A-4147-A177-3AD203B41FA5}">
                      <a16:colId xmlns:a16="http://schemas.microsoft.com/office/drawing/2014/main" val="10012"/>
                    </a:ext>
                  </a:extLst>
                </a:gridCol>
                <a:gridCol w="6053138">
                  <a:extLst>
                    <a:ext uri="{9D8B030D-6E8A-4147-A177-3AD203B41FA5}">
                      <a16:colId xmlns:a16="http://schemas.microsoft.com/office/drawing/2014/main" val="1001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收入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元与盈利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上升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与下降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“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黑色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”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与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“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白色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”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“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你比我高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3cm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”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与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“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我比你重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3kg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”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3" name="文本框 2">
            <a:extLst>
              <a:ext uri="{FF2B5EF4-FFF2-40B4-BE49-F238E27FC236}">
                <a16:creationId xmlns:a16="http://schemas.microsoft.com/office/drawing/2014/main" id="{464C79D7-F7D2-8441-0A8D-0A4D6114B3DB}"/>
              </a:ext>
            </a:extLst>
          </p:cNvPr>
          <p:cNvSpPr txBox="1"/>
          <p:nvPr/>
        </p:nvSpPr>
        <p:spPr>
          <a:xfrm>
            <a:off x="9670189" y="101581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421670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40" name="yt_shape_10040"/>
          <p:cNvSpPr txBox="1"/>
          <p:nvPr/>
        </p:nvSpPr>
        <p:spPr>
          <a:xfrm>
            <a:off x="540000" y="900000"/>
            <a:ext cx="3976345" cy="57631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0039" name="yt_image_10039" title="H_50.49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936999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042" name="yt_shape_10042"/>
          <p:cNvSpPr txBox="1"/>
          <p:nvPr/>
        </p:nvSpPr>
        <p:spPr>
          <a:xfrm>
            <a:off x="540120" y="1591869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遵义一中单元卷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如图是加工零件的尺寸要求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现有下列直径尺寸的产品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f9e2d"/>
              </a:rPr>
              <a:t>单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其中不合格的是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044" name="yt_table_10044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2839537"/>
              </p:ext>
            </p:extLst>
          </p:nvPr>
        </p:nvGraphicFramePr>
        <p:xfrm>
          <a:off x="540056" y="2551304"/>
          <a:ext cx="2103438" cy="1901952"/>
        </p:xfrm>
        <a:graphic>
          <a:graphicData uri="http://schemas.openxmlformats.org/drawingml/2006/table">
            <a:tbl>
              <a:tblPr/>
              <a:tblGrid>
                <a:gridCol w="2103438">
                  <a:extLst>
                    <a:ext uri="{9D8B030D-6E8A-4147-A177-3AD203B41FA5}">
                      <a16:colId xmlns:a16="http://schemas.microsoft.com/office/drawing/2014/main" val="1001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Φ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Φ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44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Φ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44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Φ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  <p:pic>
        <p:nvPicPr>
          <p:cNvPr id="10043" name="yt_image_10043_skip" title="H_72.09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20336" y="2852936"/>
            <a:ext cx="1929177" cy="9155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3B7B260-2D84-A231-42E8-5DD7F6D0083F}"/>
              </a:ext>
            </a:extLst>
          </p:cNvPr>
          <p:cNvSpPr txBox="1"/>
          <p:nvPr/>
        </p:nvSpPr>
        <p:spPr>
          <a:xfrm>
            <a:off x="4885584" y="202055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46" name="yt_shape_10046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人体正常体温平均为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如果温度高于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那么高出的部分记为正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3d536"/>
              </a:rPr>
              <a:t>如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果温度低于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那么低于的部分记为负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国庆假期间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0_1c804"/>
              </a:rPr>
              <a:t>某同学在家测得体温为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应记为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047" name="yt_table_10047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6955296"/>
              </p:ext>
            </p:extLst>
          </p:nvPr>
        </p:nvGraphicFramePr>
        <p:xfrm>
          <a:off x="540056" y="2339566"/>
          <a:ext cx="5283518" cy="950976"/>
        </p:xfrm>
        <a:graphic>
          <a:graphicData uri="http://schemas.openxmlformats.org/drawingml/2006/table">
            <a:tbl>
              <a:tblPr/>
              <a:tblGrid>
                <a:gridCol w="3192780">
                  <a:extLst>
                    <a:ext uri="{9D8B030D-6E8A-4147-A177-3AD203B41FA5}">
                      <a16:colId xmlns:a16="http://schemas.microsoft.com/office/drawing/2014/main" val="10015"/>
                    </a:ext>
                  </a:extLst>
                </a:gridCol>
                <a:gridCol w="2090738">
                  <a:extLst>
                    <a:ext uri="{9D8B030D-6E8A-4147-A177-3AD203B41FA5}">
                      <a16:colId xmlns:a16="http://schemas.microsoft.com/office/drawing/2014/main" val="1001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37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8083DD3D-841D-6DB2-2E36-D248F1A7E526}"/>
              </a:ext>
            </a:extLst>
          </p:cNvPr>
          <p:cNvSpPr txBox="1"/>
          <p:nvPr/>
        </p:nvSpPr>
        <p:spPr>
          <a:xfrm>
            <a:off x="3201246" y="1804170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49" name="yt_shape_10049"/>
          <p:cNvSpPr txBox="1"/>
          <p:nvPr/>
        </p:nvSpPr>
        <p:spPr>
          <a:xfrm>
            <a:off x="540119" y="900000"/>
            <a:ext cx="11492915" cy="474969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产值增加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万元的意义是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跨学科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埃及与北京的时差为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表示同一时刻比北京时间早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2_60a73,isEnd"/>
              </a:rPr>
              <a:t>），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当北京时间是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埃及时间是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某班同学的标准身高为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170cm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如果用正数表示身高高于标准身高的高度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35b3d,isEnd"/>
              </a:rPr>
              <a:t>用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负数表示身高低于标准身高的高度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各表示什么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？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5cm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表示比标准身高高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5cm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13cm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表示比标准身高低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13cm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身高低于标准身高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和身高高于标准身高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各怎么表示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？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身高低于标准身高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10cm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表示为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10cm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身高高于标准身高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8cm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表示为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_⨹_1_55095,isEnd"/>
              </a:rPr>
              <a:t>＋</a:t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8cm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23002C1-1D24-83B6-E29A-DDEDB679E358}"/>
              </a:ext>
            </a:extLst>
          </p:cNvPr>
          <p:cNvSpPr txBox="1"/>
          <p:nvPr/>
        </p:nvSpPr>
        <p:spPr>
          <a:xfrm>
            <a:off x="4945908" y="853194"/>
            <a:ext cx="2618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产值减少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万元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F236D92-5E19-ADD0-755E-0FA4C51A896B}"/>
              </a:ext>
            </a:extLst>
          </p:cNvPr>
          <p:cNvSpPr txBox="1"/>
          <p:nvPr/>
        </p:nvSpPr>
        <p:spPr>
          <a:xfrm>
            <a:off x="5631708" y="1804170"/>
            <a:ext cx="1246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9D3832E-EEA0-5F19-C576-CD19F26AD599}"/>
              </a:ext>
            </a:extLst>
          </p:cNvPr>
          <p:cNvSpPr txBox="1"/>
          <p:nvPr/>
        </p:nvSpPr>
        <p:spPr>
          <a:xfrm>
            <a:off x="450108" y="3706122"/>
            <a:ext cx="98955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表示比标准身高高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13cm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表示比标准身高低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13cm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16964BB-0272-EEDB-9CF3-B17EE43B6008}"/>
              </a:ext>
            </a:extLst>
          </p:cNvPr>
          <p:cNvSpPr txBox="1"/>
          <p:nvPr/>
        </p:nvSpPr>
        <p:spPr>
          <a:xfrm>
            <a:off x="450108" y="4657098"/>
            <a:ext cx="11200447" cy="1039406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身高低于标准身高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10cm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表示为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10cm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身高高于标准身高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8cm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表示为</a:t>
            </a:r>
            <a:endParaRPr kumimoji="0" lang="en-US" altLang="zh-CN" sz="2400" b="0" i="0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itchFamily="24"/>
              <a:ea typeface="楷体" pitchFamily="24"/>
              <a:cs typeface="+mn-cs"/>
            </a:endParaRPr>
          </a:p>
          <a:p>
            <a:pPr lvl="0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  <a:sym typeface="_⨹_1_55095"/>
              </a:rPr>
              <a:t>＋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宋体" pitchFamily="24"/>
              </a:rPr>
              <a:t>8cm</a:t>
            </a:r>
            <a:r>
              <a:rPr lang="en-US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.</a:t>
            </a:r>
            <a:b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uiExpand="1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1662</Words>
  <Application>Microsoft Office PowerPoint</Application>
  <PresentationFormat>宽屏</PresentationFormat>
  <Paragraphs>125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5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玲 杨</cp:lastModifiedBy>
  <cp:revision>13</cp:revision>
  <dcterms:created xsi:type="dcterms:W3CDTF">2024-08-13T11:38:23Z</dcterms:created>
  <dcterms:modified xsi:type="dcterms:W3CDTF">2024-08-14T09:26:38Z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