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9"/>
  </p:notesMasterIdLst>
  <p:sldIdLst>
    <p:sldId id="363" r:id="rId3"/>
    <p:sldId id="364" r:id="rId4"/>
    <p:sldId id="365" r:id="rId5"/>
    <p:sldId id="366" r:id="rId6"/>
    <p:sldId id="371" r:id="rId7"/>
    <p:sldId id="373" r:id="rId8"/>
    <p:sldId id="377" r:id="rId9"/>
    <p:sldId id="379" r:id="rId10"/>
    <p:sldId id="380" r:id="rId11"/>
    <p:sldId id="384" r:id="rId12"/>
    <p:sldId id="385" r:id="rId13"/>
    <p:sldId id="387" r:id="rId14"/>
    <p:sldId id="388" r:id="rId15"/>
    <p:sldId id="386" r:id="rId16"/>
    <p:sldId id="38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7B71D-59B8-4032-9616-675832C20E42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D845F-A9A3-4C9F-9AA6-7244D2EF4C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441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0D845F-A9A3-4C9F-9AA6-7244D2EF4CD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580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6" name="yt_shape_12896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2897" name="yt_image_12897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7848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9" name="yt_shape_12899"/>
          <p:cNvSpPr txBox="1"/>
          <p:nvPr/>
        </p:nvSpPr>
        <p:spPr>
          <a:xfrm>
            <a:off x="540119" y="191156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几个整式相加减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如果有括号就先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然后再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6AF43F-79E1-7351-0A9E-63C26A2A472E}"/>
              </a:ext>
            </a:extLst>
          </p:cNvPr>
          <p:cNvSpPr txBox="1"/>
          <p:nvPr/>
        </p:nvSpPr>
        <p:spPr>
          <a:xfrm>
            <a:off x="7155707" y="18647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AA698F-742C-EAA3-0AD4-498F791BED63}"/>
              </a:ext>
            </a:extLst>
          </p:cNvPr>
          <p:cNvSpPr txBox="1"/>
          <p:nvPr/>
        </p:nvSpPr>
        <p:spPr>
          <a:xfrm>
            <a:off x="9624392" y="1864760"/>
            <a:ext cx="1752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d0e33"/>
              </a:rPr>
              <a:t>合并同类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项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2" name="yt_shape_12952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873a"/>
              </a:rPr>
              <a:t>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27C96A-BF8D-62DB-6296-4B2066845D32}"/>
              </a:ext>
            </a:extLst>
          </p:cNvPr>
          <p:cNvSpPr txBox="1"/>
          <p:nvPr/>
        </p:nvSpPr>
        <p:spPr>
          <a:xfrm>
            <a:off x="450108" y="1804170"/>
            <a:ext cx="619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0E5C9B-F0E3-AE6A-79A5-0972044A3BCE}"/>
              </a:ext>
            </a:extLst>
          </p:cNvPr>
          <p:cNvSpPr txBox="1"/>
          <p:nvPr/>
        </p:nvSpPr>
        <p:spPr>
          <a:xfrm>
            <a:off x="1667168" y="2279658"/>
            <a:ext cx="1548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217F5B-ABBE-C69B-189B-F1F819F217FB}"/>
              </a:ext>
            </a:extLst>
          </p:cNvPr>
          <p:cNvSpPr txBox="1"/>
          <p:nvPr/>
        </p:nvSpPr>
        <p:spPr>
          <a:xfrm>
            <a:off x="450108" y="2755146"/>
            <a:ext cx="458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4BD4F7-C6A7-2903-B270-C7E30C7067CE}"/>
              </a:ext>
            </a:extLst>
          </p:cNvPr>
          <p:cNvSpPr txBox="1"/>
          <p:nvPr/>
        </p:nvSpPr>
        <p:spPr>
          <a:xfrm>
            <a:off x="450108" y="3230634"/>
            <a:ext cx="357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0CCE49-0384-ED5F-7826-E28C24F45D9B}"/>
              </a:ext>
            </a:extLst>
          </p:cNvPr>
          <p:cNvSpPr txBox="1"/>
          <p:nvPr/>
        </p:nvSpPr>
        <p:spPr>
          <a:xfrm>
            <a:off x="450108" y="3706122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42C791-E5CC-29CD-75F5-6F4A3A1EE9EE}"/>
              </a:ext>
            </a:extLst>
          </p:cNvPr>
          <p:cNvSpPr txBox="1"/>
          <p:nvPr/>
        </p:nvSpPr>
        <p:spPr>
          <a:xfrm>
            <a:off x="450108" y="4181610"/>
            <a:ext cx="576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4" name="yt_shape_12954"/>
          <p:cNvSpPr txBox="1"/>
          <p:nvPr/>
        </p:nvSpPr>
        <p:spPr>
          <a:xfrm>
            <a:off x="540119" y="900000"/>
            <a:ext cx="11492915" cy="42530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印江县期末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d55,isEn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我们总可以通过添加括号的形式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应用材料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请用类似于阅读材料的方法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adf2,isEnd"/>
              </a:rPr>
              <a:t>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接写出结果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8B5574-2B53-B48D-6D35-C99D58D898FB}"/>
              </a:ext>
            </a:extLst>
          </p:cNvPr>
          <p:cNvSpPr txBox="1"/>
          <p:nvPr/>
        </p:nvSpPr>
        <p:spPr>
          <a:xfrm>
            <a:off x="8808296" y="4181610"/>
            <a:ext cx="219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62" name="yt_shape_12962"/>
              <p:cNvSpPr txBox="1"/>
              <p:nvPr/>
            </p:nvSpPr>
            <p:spPr>
              <a:xfrm>
                <a:off x="540119" y="900000"/>
                <a:ext cx="11492915" cy="4665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小红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互为倒数的一对数值代入多项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a12f"/>
                  </a:rPr>
                  <a:t>求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62" name="yt_shape_12962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65316"/>
              </a:xfrm>
              <a:prstGeom prst="rect">
                <a:avLst/>
              </a:prstGeom>
              <a:blipFill>
                <a:blip r:embed="rId2"/>
                <a:stretch>
                  <a:fillRect l="-1645" t="-1176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5F6C12-029D-0278-2F9A-B805FD7C7076}"/>
              </a:ext>
            </a:extLst>
          </p:cNvPr>
          <p:cNvSpPr txBox="1"/>
          <p:nvPr/>
        </p:nvSpPr>
        <p:spPr>
          <a:xfrm>
            <a:off x="450108" y="1804170"/>
            <a:ext cx="730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1AFB75-591B-1272-CD00-7641E7D83B13}"/>
              </a:ext>
            </a:extLst>
          </p:cNvPr>
          <p:cNvSpPr txBox="1"/>
          <p:nvPr/>
        </p:nvSpPr>
        <p:spPr>
          <a:xfrm>
            <a:off x="450108" y="2279658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9F8DDF-0B47-87ED-2B5E-2C275DEEF293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30328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699F8DDF-0B47-87ED-2B5E-2C275DEEF2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032824" cy="765061"/>
              </a:xfrm>
              <a:prstGeom prst="rect">
                <a:avLst/>
              </a:prstGeom>
              <a:blipFill>
                <a:blip r:embed="rId3"/>
                <a:stretch>
                  <a:fillRect l="-3219" r="-321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2E616D7-732C-50D0-DFFC-BB3F024CC16A}"/>
              </a:ext>
            </a:extLst>
          </p:cNvPr>
          <p:cNvSpPr txBox="1"/>
          <p:nvPr/>
        </p:nvSpPr>
        <p:spPr>
          <a:xfrm>
            <a:off x="450108" y="3426595"/>
            <a:ext cx="2785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72E490D-DE76-E997-EBB1-379DCFB230C8}"/>
                  </a:ext>
                </a:extLst>
              </p:cNvPr>
              <p:cNvSpPr txBox="1"/>
              <p:nvPr/>
            </p:nvSpPr>
            <p:spPr>
              <a:xfrm>
                <a:off x="450108" y="3902083"/>
                <a:ext cx="2537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}">
                <a:extLst>
                  <a:ext uri="{FF2B5EF4-FFF2-40B4-BE49-F238E27FC236}">
                    <a16:creationId xmlns:a16="http://schemas.microsoft.com/office/drawing/2014/main" id="{872E490D-DE76-E997-EBB1-379DCFB230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2083"/>
                <a:ext cx="2537524" cy="765061"/>
              </a:xfrm>
              <a:prstGeom prst="rect">
                <a:avLst/>
              </a:prstGeom>
              <a:blipFill>
                <a:blip r:embed="rId4"/>
                <a:stretch>
                  <a:fillRect l="-3846" r="-38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D9DD590-A532-853D-29EC-A4CF9DD588E0}"/>
              </a:ext>
            </a:extLst>
          </p:cNvPr>
          <p:cNvSpPr txBox="1"/>
          <p:nvPr/>
        </p:nvSpPr>
        <p:spPr>
          <a:xfrm>
            <a:off x="450108" y="457353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12E0D5-C3D4-6E21-A0BC-03A3D3DF4A12}"/>
              </a:ext>
            </a:extLst>
          </p:cNvPr>
          <p:cNvSpPr txBox="1"/>
          <p:nvPr/>
        </p:nvSpPr>
        <p:spPr>
          <a:xfrm>
            <a:off x="450108" y="504902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5" name="yt_shape_1296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聪明的小刚发现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只要字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取一个固定的数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0b05"/>
              </a:rPr>
              <a:t>的值总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那么小刚所取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的值是多少呢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且与字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78B55D-AA83-EEDB-19D0-C7CF75F5DFDA}"/>
              </a:ext>
            </a:extLst>
          </p:cNvPr>
          <p:cNvSpPr txBox="1"/>
          <p:nvPr/>
        </p:nvSpPr>
        <p:spPr>
          <a:xfrm>
            <a:off x="450108" y="1804170"/>
            <a:ext cx="7676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9524DF-605A-991C-B67D-8CA175236970}"/>
              </a:ext>
            </a:extLst>
          </p:cNvPr>
          <p:cNvSpPr txBox="1"/>
          <p:nvPr/>
        </p:nvSpPr>
        <p:spPr>
          <a:xfrm>
            <a:off x="450108" y="2279658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076039-347E-2C9D-ECAE-C48A9CE21255}"/>
              </a:ext>
            </a:extLst>
          </p:cNvPr>
          <p:cNvSpPr txBox="1"/>
          <p:nvPr/>
        </p:nvSpPr>
        <p:spPr>
          <a:xfrm>
            <a:off x="450108" y="2755146"/>
            <a:ext cx="290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1A2BBF-3232-66C0-900E-EFBD3CF7390A}"/>
              </a:ext>
            </a:extLst>
          </p:cNvPr>
          <p:cNvSpPr txBox="1"/>
          <p:nvPr/>
        </p:nvSpPr>
        <p:spPr>
          <a:xfrm>
            <a:off x="450108" y="3230634"/>
            <a:ext cx="366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91CED7-1596-06E2-34B3-CF516857C45E}"/>
              </a:ext>
            </a:extLst>
          </p:cNvPr>
          <p:cNvSpPr txBox="1"/>
          <p:nvPr/>
        </p:nvSpPr>
        <p:spPr>
          <a:xfrm>
            <a:off x="450108" y="3706122"/>
            <a:ext cx="540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且与字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69618E-1BC6-219D-C475-ECE06A5F3ABF}"/>
              </a:ext>
            </a:extLst>
          </p:cNvPr>
          <p:cNvSpPr txBox="1"/>
          <p:nvPr/>
        </p:nvSpPr>
        <p:spPr>
          <a:xfrm>
            <a:off x="450108" y="4181610"/>
            <a:ext cx="280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8" name="yt_shape_12968"/>
          <p:cNvSpPr txBox="1"/>
          <p:nvPr/>
        </p:nvSpPr>
        <p:spPr>
          <a:xfrm>
            <a:off x="3439033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2967" name="yt_image_12967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0" name="yt_shape_12970"/>
          <p:cNvSpPr txBox="1"/>
          <p:nvPr/>
        </p:nvSpPr>
        <p:spPr>
          <a:xfrm>
            <a:off x="4249341" y="1378425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利用整体思想求代数式的值</a:t>
            </a:r>
          </a:p>
        </p:txBody>
      </p:sp>
      <p:sp>
        <p:nvSpPr>
          <p:cNvPr id="12971" name="yt_shape_12971"/>
          <p:cNvSpPr txBox="1"/>
          <p:nvPr/>
        </p:nvSpPr>
        <p:spPr>
          <a:xfrm>
            <a:off x="540119" y="185772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整式的化简求值中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1_d45c0"/>
              </a:rPr>
              <a:t>当单个字母的值不易求出或化简后的结果与已知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值的式子相关联时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需要将已知式子的值整体代入计算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972" name="yt_shape_12972"/>
          <p:cNvSpPr txBox="1"/>
          <p:nvPr/>
        </p:nvSpPr>
        <p:spPr>
          <a:xfrm>
            <a:off x="540000" y="2800683"/>
            <a:ext cx="97045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73" name="yt_table_129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922240"/>
              </p:ext>
            </p:extLst>
          </p:nvPr>
        </p:nvGraphicFramePr>
        <p:xfrm>
          <a:off x="540056" y="327998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813CC3A-E825-1358-8B2D-F96CE704808B}"/>
              </a:ext>
            </a:extLst>
          </p:cNvPr>
          <p:cNvSpPr txBox="1"/>
          <p:nvPr/>
        </p:nvSpPr>
        <p:spPr>
          <a:xfrm>
            <a:off x="9247914" y="27538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8" name="yt_shape_12978"/>
          <p:cNvSpPr txBox="1"/>
          <p:nvPr/>
        </p:nvSpPr>
        <p:spPr>
          <a:xfrm>
            <a:off x="540000" y="900000"/>
            <a:ext cx="725839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3B554C-25FC-6A3F-A55C-702E96870ECF}"/>
              </a:ext>
            </a:extLst>
          </p:cNvPr>
          <p:cNvSpPr txBox="1"/>
          <p:nvPr/>
        </p:nvSpPr>
        <p:spPr>
          <a:xfrm>
            <a:off x="449989" y="2536105"/>
            <a:ext cx="736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C3784C-C72F-7DED-1A8D-E15C029BB218}"/>
              </a:ext>
            </a:extLst>
          </p:cNvPr>
          <p:cNvSpPr txBox="1"/>
          <p:nvPr/>
        </p:nvSpPr>
        <p:spPr>
          <a:xfrm>
            <a:off x="449989" y="3011593"/>
            <a:ext cx="392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B14548-8B98-F06F-70DF-05580843B265}"/>
              </a:ext>
            </a:extLst>
          </p:cNvPr>
          <p:cNvSpPr txBox="1"/>
          <p:nvPr/>
        </p:nvSpPr>
        <p:spPr>
          <a:xfrm>
            <a:off x="449989" y="3487081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75" name="yt_shape_12975"/>
          <p:cNvSpPr txBox="1"/>
          <p:nvPr/>
        </p:nvSpPr>
        <p:spPr>
          <a:xfrm>
            <a:off x="540000" y="1027534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黔西南州中考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371DEA-7B9E-2E09-8018-EF27AB747A4F}"/>
              </a:ext>
            </a:extLst>
          </p:cNvPr>
          <p:cNvSpPr txBox="1"/>
          <p:nvPr/>
        </p:nvSpPr>
        <p:spPr>
          <a:xfrm>
            <a:off x="9365389" y="98072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49D352-CD15-DAC7-A9E4-3BEC56144EFC}"/>
              </a:ext>
            </a:extLst>
          </p:cNvPr>
          <p:cNvSpPr txBox="1"/>
          <p:nvPr/>
        </p:nvSpPr>
        <p:spPr>
          <a:xfrm>
            <a:off x="10217876" y="145621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1" name="yt_shape_12901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900" name="yt_image_12900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3" name="yt_shape_12903"/>
          <p:cNvSpPr txBox="1"/>
          <p:nvPr/>
        </p:nvSpPr>
        <p:spPr>
          <a:xfrm>
            <a:off x="540119" y="1353857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    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 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整式的化简计算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2_f7950"/>
              </a:rPr>
              <a:t>一定要注意括号前的数字因数及去掉括号后各项的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符号变化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2" name="yt_shape_1291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一根铁丝正好可以围成一个长是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d45f"/>
              </a:rPr>
              <a:t>把它剪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其中一部分可围成一个长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均不计算接缝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fa84"/>
              </a:rPr>
              <a:t>则剩余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部分的铁丝长为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先求两个长方形的周长再相减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6" name="yt_shape_12916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15" name="yt_image_1291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8" name="yt_shape_12918"/>
          <p:cNvSpPr txBox="1"/>
          <p:nvPr/>
        </p:nvSpPr>
        <p:spPr>
          <a:xfrm>
            <a:off x="540000" y="1603297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整式的加减及化简求值</a:t>
            </a:r>
          </a:p>
        </p:txBody>
      </p:sp>
      <p:sp>
        <p:nvSpPr>
          <p:cNvPr id="12919" name="yt_shape_12919"/>
          <p:cNvSpPr txBox="1"/>
          <p:nvPr/>
        </p:nvSpPr>
        <p:spPr>
          <a:xfrm>
            <a:off x="540000" y="2102862"/>
            <a:ext cx="7362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20" name="yt_table_129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025247"/>
              </p:ext>
            </p:extLst>
          </p:nvPr>
        </p:nvGraphicFramePr>
        <p:xfrm>
          <a:off x="540056" y="2582165"/>
          <a:ext cx="9873616" cy="475488"/>
        </p:xfrm>
        <a:graphic>
          <a:graphicData uri="http://schemas.openxmlformats.org/drawingml/2006/table">
            <a:tbl>
              <a:tblPr/>
              <a:tblGrid>
                <a:gridCol w="2737168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2513330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2818130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1804988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sp>
        <p:nvSpPr>
          <p:cNvPr id="12922" name="yt_shape_12922"/>
          <p:cNvSpPr txBox="1"/>
          <p:nvPr/>
        </p:nvSpPr>
        <p:spPr>
          <a:xfrm>
            <a:off x="540119" y="31083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c0f2"/>
              </a:rPr>
              <a:t>的值是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23" name="yt_table_129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364186"/>
              </p:ext>
            </p:extLst>
          </p:nvPr>
        </p:nvGraphicFramePr>
        <p:xfrm>
          <a:off x="540056" y="4067771"/>
          <a:ext cx="9254491" cy="475488"/>
        </p:xfrm>
        <a:graphic>
          <a:graphicData uri="http://schemas.openxmlformats.org/drawingml/2006/table">
            <a:tbl>
              <a:tblPr/>
              <a:tblGrid>
                <a:gridCol w="2737168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251333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2818130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sp>
        <p:nvSpPr>
          <p:cNvPr id="12925" name="yt_shape_12925"/>
          <p:cNvSpPr txBox="1"/>
          <p:nvPr/>
        </p:nvSpPr>
        <p:spPr>
          <a:xfrm>
            <a:off x="540000" y="4593942"/>
            <a:ext cx="85808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463822">
            <a:extLst>
              <a:ext uri="{FF2B5EF4-FFF2-40B4-BE49-F238E27FC236}">
                <a16:creationId xmlns:a16="http://schemas.microsoft.com/office/drawing/2014/main" id="{7BA69BF7-33F0-3A34-5BDC-6CF378DDF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D9034C-1C52-4737-EDCD-633636751071}"/>
              </a:ext>
            </a:extLst>
          </p:cNvPr>
          <p:cNvSpPr txBox="1"/>
          <p:nvPr/>
        </p:nvSpPr>
        <p:spPr>
          <a:xfrm>
            <a:off x="6911114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88DE28-7E43-8FCC-51B6-A06992DECB5F}"/>
              </a:ext>
            </a:extLst>
          </p:cNvPr>
          <p:cNvSpPr txBox="1"/>
          <p:nvPr/>
        </p:nvSpPr>
        <p:spPr>
          <a:xfrm>
            <a:off x="1059708" y="35370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A55CD2-13B0-63F5-AD69-C074FB6A079E}"/>
              </a:ext>
            </a:extLst>
          </p:cNvPr>
          <p:cNvSpPr txBox="1"/>
          <p:nvPr/>
        </p:nvSpPr>
        <p:spPr>
          <a:xfrm>
            <a:off x="7881076" y="454713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7" name="yt_shape_12927"/>
          <p:cNvSpPr txBox="1"/>
          <p:nvPr/>
        </p:nvSpPr>
        <p:spPr>
          <a:xfrm>
            <a:off x="540000" y="1588495"/>
            <a:ext cx="506068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	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1FCF8A-229F-76DD-C182-842B3C39628F}"/>
              </a:ext>
            </a:extLst>
          </p:cNvPr>
          <p:cNvSpPr txBox="1"/>
          <p:nvPr/>
        </p:nvSpPr>
        <p:spPr>
          <a:xfrm>
            <a:off x="449989" y="2017177"/>
            <a:ext cx="442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A7384C-933B-63D1-C808-5ACECDFDC4C7}"/>
              </a:ext>
            </a:extLst>
          </p:cNvPr>
          <p:cNvSpPr txBox="1"/>
          <p:nvPr/>
        </p:nvSpPr>
        <p:spPr>
          <a:xfrm>
            <a:off x="1631504" y="249266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420D2B-0850-AEC1-5C5E-D4FF8A894C20}"/>
              </a:ext>
            </a:extLst>
          </p:cNvPr>
          <p:cNvSpPr txBox="1"/>
          <p:nvPr/>
        </p:nvSpPr>
        <p:spPr>
          <a:xfrm>
            <a:off x="449989" y="3443641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524092-EE36-EA76-8876-AA0546976873}"/>
              </a:ext>
            </a:extLst>
          </p:cNvPr>
          <p:cNvSpPr txBox="1"/>
          <p:nvPr/>
        </p:nvSpPr>
        <p:spPr>
          <a:xfrm>
            <a:off x="1631504" y="3919129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26" name="yt_shape_12926"/>
          <p:cNvSpPr txBox="1"/>
          <p:nvPr/>
        </p:nvSpPr>
        <p:spPr>
          <a:xfrm>
            <a:off x="540000" y="1093159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1" name="yt_shape_1293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整式加减的应用</a:t>
            </a:r>
          </a:p>
        </p:txBody>
      </p:sp>
      <p:sp>
        <p:nvSpPr>
          <p:cNvPr id="12932" name="yt_shape_1293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一个篮球的单价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一个足球的单价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254c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则小明比小刚少花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3" name="yt_table_129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210325"/>
              </p:ext>
            </p:extLst>
          </p:nvPr>
        </p:nvGraphicFramePr>
        <p:xfrm>
          <a:off x="540056" y="2359000"/>
          <a:ext cx="7477760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3662680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</a:tbl>
          </a:graphicData>
        </a:graphic>
      </p:graphicFrame>
      <p:sp>
        <p:nvSpPr>
          <p:cNvPr id="12935" name="yt_shape_12935"/>
          <p:cNvSpPr txBox="1"/>
          <p:nvPr/>
        </p:nvSpPr>
        <p:spPr>
          <a:xfrm>
            <a:off x="540119" y="33605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两堆棋子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将第一堆的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个棋子移到第二堆之后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02e43,isEnd"/>
              </a:rPr>
              <a:t>第二堆棋子数就成了第一堆棋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设第一堆原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则第二堆原有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个棋子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463892">
            <a:extLst>
              <a:ext uri="{FF2B5EF4-FFF2-40B4-BE49-F238E27FC236}">
                <a16:creationId xmlns:a16="http://schemas.microsoft.com/office/drawing/2014/main" id="{9647A3C5-66A2-7887-FF38-19F9C454F5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7BB762-66B3-502A-522E-300D8714FB32}"/>
              </a:ext>
            </a:extLst>
          </p:cNvPr>
          <p:cNvSpPr txBox="1"/>
          <p:nvPr/>
        </p:nvSpPr>
        <p:spPr>
          <a:xfrm>
            <a:off x="80701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0E8DF8-0502-3C09-0CB1-3E5BF1FDF6BC}"/>
              </a:ext>
            </a:extLst>
          </p:cNvPr>
          <p:cNvSpPr txBox="1"/>
          <p:nvPr/>
        </p:nvSpPr>
        <p:spPr>
          <a:xfrm>
            <a:off x="7403357" y="3789236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38" name="yt_shape_12938"/>
              <p:cNvSpPr txBox="1"/>
              <p:nvPr/>
            </p:nvSpPr>
            <p:spPr>
              <a:xfrm>
                <a:off x="540000" y="2268152"/>
                <a:ext cx="6012864" cy="258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 spc="375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这三名同学的年龄之和是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938" name="yt_shape_129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68152"/>
                <a:ext cx="6012864" cy="2583912"/>
              </a:xfrm>
              <a:prstGeom prst="rect">
                <a:avLst/>
              </a:prstGeom>
              <a:blipFill>
                <a:blip r:embed="rId2"/>
                <a:stretch>
                  <a:fillRect l="-3144" t="-1887" r="-2130" b="-6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0F55F4-4583-F67B-8687-4B76E5245817}"/>
              </a:ext>
            </a:extLst>
          </p:cNvPr>
          <p:cNvSpPr txBox="1"/>
          <p:nvPr/>
        </p:nvSpPr>
        <p:spPr>
          <a:xfrm>
            <a:off x="449989" y="2288633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5D69B1-86F0-B817-177A-5FB99FC7CA1D}"/>
                  </a:ext>
                </a:extLst>
              </p:cNvPr>
              <p:cNvSpPr txBox="1"/>
              <p:nvPr/>
            </p:nvSpPr>
            <p:spPr>
              <a:xfrm>
                <a:off x="802414" y="2764121"/>
                <a:ext cx="5190617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5D69B1-86F0-B817-177A-5FB99FC7C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14" y="2764121"/>
                <a:ext cx="5190617" cy="801701"/>
              </a:xfrm>
              <a:prstGeom prst="rect">
                <a:avLst/>
              </a:prstGeom>
              <a:blipFill>
                <a:blip r:embed="rId3"/>
                <a:stretch>
                  <a:fillRect l="-1880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62DFE99-49A3-D856-F521-7CEFD7AE39F2}"/>
              </a:ext>
            </a:extLst>
          </p:cNvPr>
          <p:cNvSpPr txBox="1"/>
          <p:nvPr/>
        </p:nvSpPr>
        <p:spPr>
          <a:xfrm>
            <a:off x="449989" y="3472210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2AED00-8DF8-1383-4EEF-D14545ACB0E4}"/>
              </a:ext>
            </a:extLst>
          </p:cNvPr>
          <p:cNvSpPr txBox="1"/>
          <p:nvPr/>
        </p:nvSpPr>
        <p:spPr>
          <a:xfrm>
            <a:off x="449989" y="3947698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6A7195-FA8D-1C64-765F-BA88AB2E6630}"/>
              </a:ext>
            </a:extLst>
          </p:cNvPr>
          <p:cNvSpPr txBox="1"/>
          <p:nvPr/>
        </p:nvSpPr>
        <p:spPr>
          <a:xfrm>
            <a:off x="449989" y="4423186"/>
            <a:ext cx="61347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这三名同学的年龄之和是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36" name="yt_shape_12936"/>
              <p:cNvSpPr txBox="1"/>
              <p:nvPr/>
            </p:nvSpPr>
            <p:spPr>
              <a:xfrm>
                <a:off x="540119" y="1124744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已知小明的年龄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小红的年龄比小明的年龄的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倍少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b587"/>
                  </a:rPr>
                  <a:t>小华的年龄比小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红年龄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求这三名同学的年龄之和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936" name="yt_shape_129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4744"/>
                <a:ext cx="11492915" cy="1119024"/>
              </a:xfrm>
              <a:prstGeom prst="rect">
                <a:avLst/>
              </a:prstGeom>
              <a:blipFill>
                <a:blip r:embed="rId4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1" name="yt_shape_12941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整式加减运算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漏括号导致错误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231CD4-9D70-3BCD-5F67-9ED9F6E7FF10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易错点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整式加减运算，漏括号导致错误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2" name="yt_shape_12942"/>
          <p:cNvSpPr txBox="1"/>
          <p:nvPr/>
        </p:nvSpPr>
        <p:spPr>
          <a:xfrm>
            <a:off x="540000" y="900000"/>
            <a:ext cx="107144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一个多项式加上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则这个多项式为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875FCE-D705-5C89-2AB4-FF59135FA21B}"/>
              </a:ext>
            </a:extLst>
          </p:cNvPr>
          <p:cNvSpPr txBox="1"/>
          <p:nvPr/>
        </p:nvSpPr>
        <p:spPr>
          <a:xfrm>
            <a:off x="8870089" y="853194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44" name="yt_shape_12944"/>
          <p:cNvSpPr txBox="1"/>
          <p:nvPr/>
        </p:nvSpPr>
        <p:spPr>
          <a:xfrm>
            <a:off x="540000" y="1815514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43" name="yt_image_12943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5514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6" name="yt_shape_12946"/>
          <p:cNvSpPr txBox="1"/>
          <p:nvPr/>
        </p:nvSpPr>
        <p:spPr>
          <a:xfrm>
            <a:off x="540000" y="2507383"/>
            <a:ext cx="101502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7" name="yt_table_129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293517"/>
              </p:ext>
            </p:extLst>
          </p:nvPr>
        </p:nvGraphicFramePr>
        <p:xfrm>
          <a:off x="540056" y="2986686"/>
          <a:ext cx="50565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sp>
        <p:nvSpPr>
          <p:cNvPr id="12949" name="yt_shape_12949"/>
          <p:cNvSpPr txBox="1"/>
          <p:nvPr/>
        </p:nvSpPr>
        <p:spPr>
          <a:xfrm>
            <a:off x="540119" y="39882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ec09,isEnd"/>
              </a:rPr>
              <a:t>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950" name="yt_image_12950" title="H_21.5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1129" y="5100039"/>
            <a:ext cx="3349740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1762356-DED1-C1BB-19EE-E86CBC9E8CE4}"/>
              </a:ext>
            </a:extLst>
          </p:cNvPr>
          <p:cNvSpPr txBox="1"/>
          <p:nvPr/>
        </p:nvSpPr>
        <p:spPr>
          <a:xfrm>
            <a:off x="9689239" y="24605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E3C084-303E-3FEC-2C96-4F6DE12B393B}"/>
              </a:ext>
            </a:extLst>
          </p:cNvPr>
          <p:cNvSpPr txBox="1"/>
          <p:nvPr/>
        </p:nvSpPr>
        <p:spPr>
          <a:xfrm>
            <a:off x="3983883" y="4416922"/>
            <a:ext cx="137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1969</Words>
  <Application>Microsoft Office PowerPoint</Application>
  <PresentationFormat>宽屏</PresentationFormat>
  <Paragraphs>152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2024-08-14T09:44:19Z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