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8" r:id="rId7"/>
    <p:sldId id="370" r:id="rId8"/>
    <p:sldId id="377" r:id="rId9"/>
    <p:sldId id="378" r:id="rId10"/>
    <p:sldId id="379" r:id="rId11"/>
    <p:sldId id="384" r:id="rId12"/>
    <p:sldId id="389" r:id="rId13"/>
    <p:sldId id="386" r:id="rId14"/>
    <p:sldId id="387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9" name="yt_shape_12809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2810" name="yt_image_12810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2" name="yt_shape_12812"/>
          <p:cNvSpPr txBox="1"/>
          <p:nvPr/>
        </p:nvSpPr>
        <p:spPr>
          <a:xfrm>
            <a:off x="540119" y="1911566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去括号法则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如果括号外的因数是正数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去括号后原括号内各项的符号与原来的符号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如果括号外的因数是负数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去括号后原括号内各项的符号与原来的符号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B92F9B-F037-4776-CEDF-8ADF99B1C402}"/>
              </a:ext>
            </a:extLst>
          </p:cNvPr>
          <p:cNvSpPr txBox="1"/>
          <p:nvPr/>
        </p:nvSpPr>
        <p:spPr>
          <a:xfrm>
            <a:off x="10738418" y="2340248"/>
            <a:ext cx="68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90768"/>
              </a:rPr>
              <a:t>相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0420AA-F0C0-815A-3CB5-95E8CAE6B0BF}"/>
              </a:ext>
            </a:extLst>
          </p:cNvPr>
          <p:cNvSpPr txBox="1"/>
          <p:nvPr/>
        </p:nvSpPr>
        <p:spPr>
          <a:xfrm>
            <a:off x="10776520" y="2780928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5a3e2"/>
              </a:rPr>
              <a:t>相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反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3" name="yt_shape_12873"/>
          <p:cNvSpPr txBox="1"/>
          <p:nvPr/>
        </p:nvSpPr>
        <p:spPr>
          <a:xfrm>
            <a:off x="540000" y="1588495"/>
            <a:ext cx="737862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6A5548-8BEF-6FE1-12CF-A62F07F5DC71}"/>
              </a:ext>
            </a:extLst>
          </p:cNvPr>
          <p:cNvSpPr txBox="1"/>
          <p:nvPr/>
        </p:nvSpPr>
        <p:spPr>
          <a:xfrm>
            <a:off x="449989" y="2017177"/>
            <a:ext cx="4588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00DEC7-A288-4888-E461-F40F152DCE0F}"/>
              </a:ext>
            </a:extLst>
          </p:cNvPr>
          <p:cNvSpPr txBox="1"/>
          <p:nvPr/>
        </p:nvSpPr>
        <p:spPr>
          <a:xfrm>
            <a:off x="1631504" y="2492665"/>
            <a:ext cx="187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33EE9C-4E55-26EB-B4A0-56F797DF5D16}"/>
              </a:ext>
            </a:extLst>
          </p:cNvPr>
          <p:cNvSpPr txBox="1"/>
          <p:nvPr/>
        </p:nvSpPr>
        <p:spPr>
          <a:xfrm>
            <a:off x="449989" y="2968153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E2BF14-3A32-C755-1F5A-00795A67AB2B}"/>
              </a:ext>
            </a:extLst>
          </p:cNvPr>
          <p:cNvSpPr txBox="1"/>
          <p:nvPr/>
        </p:nvSpPr>
        <p:spPr>
          <a:xfrm>
            <a:off x="449989" y="3443641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F2FD09-78A2-7178-758D-577CDF494BE8}"/>
              </a:ext>
            </a:extLst>
          </p:cNvPr>
          <p:cNvSpPr txBox="1"/>
          <p:nvPr/>
        </p:nvSpPr>
        <p:spPr>
          <a:xfrm>
            <a:off x="1050524" y="391912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271D0A-94CE-A928-48AF-1584051DB4D4}"/>
              </a:ext>
            </a:extLst>
          </p:cNvPr>
          <p:cNvSpPr txBox="1"/>
          <p:nvPr/>
        </p:nvSpPr>
        <p:spPr>
          <a:xfrm>
            <a:off x="449989" y="980728"/>
            <a:ext cx="61150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先化简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再求值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75" name="yt_shape_12875"/>
              <p:cNvSpPr txBox="1"/>
              <p:nvPr/>
            </p:nvSpPr>
            <p:spPr>
              <a:xfrm>
                <a:off x="540000" y="900000"/>
                <a:ext cx="8233023" cy="34252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75" name="yt_shape_12875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33023" cy="3425233"/>
              </a:xfrm>
              <a:prstGeom prst="rect">
                <a:avLst/>
              </a:prstGeom>
              <a:blipFill>
                <a:blip r:embed="rId2"/>
                <a:stretch>
                  <a:fillRect l="-2296" r="-1259" b="-4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CFACFC5-E1C6-62D3-BEB2-230EE04063D4}"/>
              </a:ext>
            </a:extLst>
          </p:cNvPr>
          <p:cNvSpPr txBox="1"/>
          <p:nvPr/>
        </p:nvSpPr>
        <p:spPr>
          <a:xfrm>
            <a:off x="449989" y="1527056"/>
            <a:ext cx="544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722E4E-B7A8-91D4-1226-01FB24F9D5D7}"/>
              </a:ext>
            </a:extLst>
          </p:cNvPr>
          <p:cNvSpPr txBox="1"/>
          <p:nvPr/>
        </p:nvSpPr>
        <p:spPr>
          <a:xfrm>
            <a:off x="1667293" y="2002544"/>
            <a:ext cx="176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173F955-4925-E631-A6E7-25BCD20C878F}"/>
                  </a:ext>
                </a:extLst>
              </p:cNvPr>
              <p:cNvSpPr txBox="1"/>
              <p:nvPr/>
            </p:nvSpPr>
            <p:spPr>
              <a:xfrm>
                <a:off x="449989" y="2478032"/>
                <a:ext cx="3150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F173F955-4925-E631-A6E7-25BCD20C87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8032"/>
                <a:ext cx="3150299" cy="765061"/>
              </a:xfrm>
              <a:prstGeom prst="rect">
                <a:avLst/>
              </a:prstGeom>
              <a:blipFill>
                <a:blip r:embed="rId3"/>
                <a:stretch>
                  <a:fillRect l="-3095" r="-290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F57112-CD9B-0843-F0A4-3D6371A60F78}"/>
                  </a:ext>
                </a:extLst>
              </p:cNvPr>
              <p:cNvSpPr txBox="1"/>
              <p:nvPr/>
            </p:nvSpPr>
            <p:spPr>
              <a:xfrm>
                <a:off x="449989" y="3149481"/>
                <a:ext cx="3451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54F57112-CD9B-0843-F0A4-3D6371A60F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9481"/>
                <a:ext cx="3451923" cy="765061"/>
              </a:xfrm>
              <a:prstGeom prst="rect">
                <a:avLst/>
              </a:prstGeom>
              <a:blipFill>
                <a:blip r:embed="rId4"/>
                <a:stretch>
                  <a:fillRect l="-2827" r="-28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1706707-12F2-5568-68A1-88A9079033C7}"/>
              </a:ext>
            </a:extLst>
          </p:cNvPr>
          <p:cNvSpPr txBox="1"/>
          <p:nvPr/>
        </p:nvSpPr>
        <p:spPr>
          <a:xfrm>
            <a:off x="1019221" y="382093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9" name="yt_shape_1287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两种长方形塑钢窗框如图所示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已知窗框的高都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窗框的宽都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b2c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一用户装修房屋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需要甲型窗框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乙型窗框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80" name="yt_image_12880" title="H_138.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6830" y="2011799"/>
            <a:ext cx="2738338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2" name="yt_shape_12882"/>
          <p:cNvSpPr txBox="1"/>
          <p:nvPr/>
        </p:nvSpPr>
        <p:spPr>
          <a:xfrm>
            <a:off x="540119" y="381670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该用户共需要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塑钢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塑钢的平均费用为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5198,isEnd"/>
              </a:rPr>
              <a:t>该用户所需塑钢的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总费用为多少元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4707,isEnd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该用户所需塑钢的总费用为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BF1443-1D3C-00D4-D571-75D1AEDE07D6}"/>
              </a:ext>
            </a:extLst>
          </p:cNvPr>
          <p:cNvSpPr txBox="1"/>
          <p:nvPr/>
        </p:nvSpPr>
        <p:spPr>
          <a:xfrm>
            <a:off x="3345708" y="3742152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C0FE04-3EEE-E8DC-A0CC-6F3C51E326FB}"/>
              </a:ext>
            </a:extLst>
          </p:cNvPr>
          <p:cNvSpPr txBox="1"/>
          <p:nvPr/>
        </p:nvSpPr>
        <p:spPr>
          <a:xfrm>
            <a:off x="450108" y="5196363"/>
            <a:ext cx="10092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4707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110533-0689-7F8C-7B30-E4CCA020ED80}"/>
              </a:ext>
            </a:extLst>
          </p:cNvPr>
          <p:cNvSpPr txBox="1"/>
          <p:nvPr/>
        </p:nvSpPr>
        <p:spPr>
          <a:xfrm>
            <a:off x="450108" y="567185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0B1EAA-C603-974D-B5EF-0A11F69B98BB}"/>
              </a:ext>
            </a:extLst>
          </p:cNvPr>
          <p:cNvSpPr txBox="1"/>
          <p:nvPr/>
        </p:nvSpPr>
        <p:spPr>
          <a:xfrm>
            <a:off x="450108" y="6147340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该用户所需塑钢的总费用为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7" name="yt_shape_12887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86" name="yt_image_1288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9" name="yt_shape_12889"/>
          <p:cNvSpPr txBox="1"/>
          <p:nvPr/>
        </p:nvSpPr>
        <p:spPr>
          <a:xfrm>
            <a:off x="540119" y="1546795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贵阳第二实验中学期中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为了简化计算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提高计算速度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我们在日常的加减运算中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14773"/>
              </a:rPr>
              <a:t>通常会利用运算律来计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算较长且繁杂的式子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4e8af"/>
              </a:rPr>
              <a:t>我们可以运用加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法的运算律来简化计算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be36"/>
              </a:rPr>
              <a:t>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请你根据阅读材料给出的方法计算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）＋…＋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EC946A-C83B-149E-7A10-10E77DA51D85}"/>
              </a:ext>
            </a:extLst>
          </p:cNvPr>
          <p:cNvSpPr txBox="1"/>
          <p:nvPr/>
        </p:nvSpPr>
        <p:spPr>
          <a:xfrm>
            <a:off x="450108" y="4828405"/>
            <a:ext cx="7634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4C3BE8-DDE7-E094-7E3E-D3456CE628EA}"/>
              </a:ext>
            </a:extLst>
          </p:cNvPr>
          <p:cNvSpPr txBox="1"/>
          <p:nvPr/>
        </p:nvSpPr>
        <p:spPr>
          <a:xfrm>
            <a:off x="450108" y="5303893"/>
            <a:ext cx="11184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）＋…＋（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50954B-1A8E-3F87-20FD-D2C2F54725AD}"/>
              </a:ext>
            </a:extLst>
          </p:cNvPr>
          <p:cNvSpPr txBox="1"/>
          <p:nvPr/>
        </p:nvSpPr>
        <p:spPr>
          <a:xfrm>
            <a:off x="450108" y="5779381"/>
            <a:ext cx="2877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49E203-D012-0CED-E9DF-5551FFA3BFAC}"/>
              </a:ext>
            </a:extLst>
          </p:cNvPr>
          <p:cNvSpPr txBox="1"/>
          <p:nvPr/>
        </p:nvSpPr>
        <p:spPr>
          <a:xfrm>
            <a:off x="450108" y="6254869"/>
            <a:ext cx="2572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4" name="yt_shape_1289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5421"/>
              </a:rPr>
              <a:t>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	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D2DCD6-225A-F192-C01C-6293C66BF407}"/>
              </a:ext>
            </a:extLst>
          </p:cNvPr>
          <p:cNvSpPr txBox="1"/>
          <p:nvPr/>
        </p:nvSpPr>
        <p:spPr>
          <a:xfrm>
            <a:off x="450108" y="1328682"/>
            <a:ext cx="1107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）＋…＋（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5421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9B039C-84E8-60AF-B18D-FB1339FC8433}"/>
              </a:ext>
            </a:extLst>
          </p:cNvPr>
          <p:cNvSpPr txBox="1"/>
          <p:nvPr/>
        </p:nvSpPr>
        <p:spPr>
          <a:xfrm>
            <a:off x="450108" y="1804170"/>
            <a:ext cx="1410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69BA89-E9BD-BAD5-AAF2-D1FE4FA73926}"/>
              </a:ext>
            </a:extLst>
          </p:cNvPr>
          <p:cNvSpPr txBox="1"/>
          <p:nvPr/>
        </p:nvSpPr>
        <p:spPr>
          <a:xfrm>
            <a:off x="450108" y="2279658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3BF5F2-7D38-881F-4511-667307BD7D20}"/>
              </a:ext>
            </a:extLst>
          </p:cNvPr>
          <p:cNvSpPr txBox="1"/>
          <p:nvPr/>
        </p:nvSpPr>
        <p:spPr>
          <a:xfrm>
            <a:off x="450108" y="275514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6" name="yt_shape_12816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815" name="yt_image_12815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8" name="yt_shape_12818"/>
          <p:cNvSpPr txBox="1"/>
          <p:nvPr/>
        </p:nvSpPr>
        <p:spPr>
          <a:xfrm>
            <a:off x="540119" y="1353857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先去括号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再合并同类项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括号前面是负号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去括号时要注意符号的变化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4d63e"/>
              </a:rPr>
              <a:t>根据合并同类项的法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则可得正确的结果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         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    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7" name="yt_shape_1282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一个长方形窗户的宽为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长比宽多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求这个长方形的长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则长方形的面积为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W:0.00503937,H:37.4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24.00504,H:37.4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这个长方形的长为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c17,isEnd"/>
              </a:rPr>
              <a:t>a</a:t>
            </a:r>
            <a:b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30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3" name="yt_shape_12833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32" name="yt_image_12832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5" name="yt_shape_12835"/>
          <p:cNvSpPr txBox="1"/>
          <p:nvPr/>
        </p:nvSpPr>
        <p:spPr>
          <a:xfrm>
            <a:off x="540000" y="1603297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</a:t>
            </a:r>
          </a:p>
        </p:txBody>
      </p:sp>
      <p:sp>
        <p:nvSpPr>
          <p:cNvPr id="12836" name="yt_shape_12836"/>
          <p:cNvSpPr txBox="1"/>
          <p:nvPr/>
        </p:nvSpPr>
        <p:spPr>
          <a:xfrm>
            <a:off x="540000" y="2102862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7" name="yt_table_128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567753"/>
              </p:ext>
            </p:extLst>
          </p:nvPr>
        </p:nvGraphicFramePr>
        <p:xfrm>
          <a:off x="540056" y="2582165"/>
          <a:ext cx="6442393" cy="1901952"/>
        </p:xfrm>
        <a:graphic>
          <a:graphicData uri="http://schemas.openxmlformats.org/drawingml/2006/table">
            <a:tbl>
              <a:tblPr/>
              <a:tblGrid>
                <a:gridCol w="6442393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</a:tbl>
          </a:graphicData>
        </a:graphic>
      </p:graphicFrame>
      <p:pic>
        <p:nvPicPr>
          <p:cNvPr id="3" name="yt_shape_1723549454373">
            <a:extLst>
              <a:ext uri="{FF2B5EF4-FFF2-40B4-BE49-F238E27FC236}">
                <a16:creationId xmlns:a16="http://schemas.microsoft.com/office/drawing/2014/main" id="{BEFAE51B-6690-50EC-3284-5714F016B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501670-07C4-30E6-5F87-8BF7DA6EC517}"/>
              </a:ext>
            </a:extLst>
          </p:cNvPr>
          <p:cNvSpPr txBox="1"/>
          <p:nvPr/>
        </p:nvSpPr>
        <p:spPr>
          <a:xfrm>
            <a:off x="4183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9" name="yt_shape_12839"/>
          <p:cNvSpPr txBox="1"/>
          <p:nvPr/>
        </p:nvSpPr>
        <p:spPr>
          <a:xfrm>
            <a:off x="540000" y="900000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在下列各式的方框里填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</p:txBody>
      </p:sp>
      <p:sp>
        <p:nvSpPr>
          <p:cNvPr id="12840" name="yt_shape_12840"/>
          <p:cNvSpPr txBox="1"/>
          <p:nvPr/>
        </p:nvSpPr>
        <p:spPr>
          <a:xfrm>
            <a:off x="540000" y="1379303"/>
            <a:ext cx="50045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841" name="yt_shape_12841"/>
          <p:cNvSpPr txBox="1"/>
          <p:nvPr/>
        </p:nvSpPr>
        <p:spPr>
          <a:xfrm>
            <a:off x="540000" y="1858606"/>
            <a:ext cx="56586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42" name="yt_shape_12842"/>
          <p:cNvSpPr txBox="1"/>
          <p:nvPr/>
        </p:nvSpPr>
        <p:spPr>
          <a:xfrm>
            <a:off x="540000" y="2337909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将下列各式去括号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843" name="yt_shape_12843"/>
          <p:cNvSpPr txBox="1"/>
          <p:nvPr/>
        </p:nvSpPr>
        <p:spPr>
          <a:xfrm>
            <a:off x="540000" y="2817212"/>
            <a:ext cx="64280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44" name="yt_shape_12844"/>
          <p:cNvSpPr txBox="1"/>
          <p:nvPr/>
        </p:nvSpPr>
        <p:spPr>
          <a:xfrm>
            <a:off x="540000" y="3296515"/>
            <a:ext cx="61330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45" name="yt_shape_12845"/>
          <p:cNvSpPr txBox="1"/>
          <p:nvPr/>
        </p:nvSpPr>
        <p:spPr>
          <a:xfrm>
            <a:off x="540000" y="3775818"/>
            <a:ext cx="61330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3DE68799-4C1C-2292-FAC4-DF92C15AE947}"/>
              </a:ext>
            </a:extLst>
          </p:cNvPr>
          <p:cNvSpPr/>
          <p:nvPr/>
        </p:nvSpPr>
        <p:spPr>
          <a:xfrm>
            <a:off x="4103938" y="1442803"/>
            <a:ext cx="352488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7306F603-F368-D736-F832-F13DC2EF4ECF}"/>
              </a:ext>
            </a:extLst>
          </p:cNvPr>
          <p:cNvSpPr/>
          <p:nvPr/>
        </p:nvSpPr>
        <p:spPr>
          <a:xfrm>
            <a:off x="4656388" y="1442803"/>
            <a:ext cx="352488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EA6FB996-BB53-B7EE-8DB5-4F8A3727D336}"/>
              </a:ext>
            </a:extLst>
          </p:cNvPr>
          <p:cNvSpPr/>
          <p:nvPr/>
        </p:nvSpPr>
        <p:spPr>
          <a:xfrm>
            <a:off x="1549650" y="1922106"/>
            <a:ext cx="3048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E9F2B8-3040-C1F5-46DF-0AEAB1A909B5}"/>
              </a:ext>
            </a:extLst>
          </p:cNvPr>
          <p:cNvSpPr txBox="1"/>
          <p:nvPr/>
        </p:nvSpPr>
        <p:spPr>
          <a:xfrm>
            <a:off x="4013927" y="1332497"/>
            <a:ext cx="532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34601F-A7A7-7434-CF3F-ADE1E0E2EBC8}"/>
              </a:ext>
            </a:extLst>
          </p:cNvPr>
          <p:cNvSpPr txBox="1"/>
          <p:nvPr/>
        </p:nvSpPr>
        <p:spPr>
          <a:xfrm>
            <a:off x="4566377" y="1332497"/>
            <a:ext cx="532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F21945-49C2-67AC-F081-DD85979D022B}"/>
              </a:ext>
            </a:extLst>
          </p:cNvPr>
          <p:cNvSpPr txBox="1"/>
          <p:nvPr/>
        </p:nvSpPr>
        <p:spPr>
          <a:xfrm>
            <a:off x="1459639" y="181180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5FFF89-0706-3EEC-46D1-7DC66C6AC38F}"/>
              </a:ext>
            </a:extLst>
          </p:cNvPr>
          <p:cNvSpPr txBox="1"/>
          <p:nvPr/>
        </p:nvSpPr>
        <p:spPr>
          <a:xfrm>
            <a:off x="4366352" y="2770406"/>
            <a:ext cx="2324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5993D9-0E61-FA57-EBFC-02DD0763D2C1}"/>
              </a:ext>
            </a:extLst>
          </p:cNvPr>
          <p:cNvSpPr txBox="1"/>
          <p:nvPr/>
        </p:nvSpPr>
        <p:spPr>
          <a:xfrm>
            <a:off x="4372702" y="3221962"/>
            <a:ext cx="2026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6DE04D-EB6C-E2D8-C757-FAA963382D19}"/>
              </a:ext>
            </a:extLst>
          </p:cNvPr>
          <p:cNvSpPr txBox="1"/>
          <p:nvPr/>
        </p:nvSpPr>
        <p:spPr>
          <a:xfrm>
            <a:off x="4220302" y="3701265"/>
            <a:ext cx="2331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6" name="yt_shape_12846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去括号化简及应用</a:t>
            </a:r>
          </a:p>
        </p:txBody>
      </p:sp>
      <p:sp>
        <p:nvSpPr>
          <p:cNvPr id="12847" name="yt_shape_12847"/>
          <p:cNvSpPr txBox="1"/>
          <p:nvPr/>
        </p:nvSpPr>
        <p:spPr>
          <a:xfrm>
            <a:off x="540000" y="1399565"/>
            <a:ext cx="96340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一个长方形的周长为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8" name="yt_table_128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876494"/>
              </p:ext>
            </p:extLst>
          </p:nvPr>
        </p:nvGraphicFramePr>
        <p:xfrm>
          <a:off x="540056" y="1878868"/>
          <a:ext cx="11016616" cy="475488"/>
        </p:xfrm>
        <a:graphic>
          <a:graphicData uri="http://schemas.openxmlformats.org/drawingml/2006/table">
            <a:tbl>
              <a:tblPr/>
              <a:tblGrid>
                <a:gridCol w="303403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3168968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2787968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2025650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sp>
        <p:nvSpPr>
          <p:cNvPr id="12850" name="yt_shape_12850"/>
          <p:cNvSpPr txBox="1"/>
          <p:nvPr/>
        </p:nvSpPr>
        <p:spPr>
          <a:xfrm>
            <a:off x="540000" y="2405039"/>
            <a:ext cx="102752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51" name="yt_shape_12851"/>
              <p:cNvSpPr txBox="1"/>
              <p:nvPr/>
            </p:nvSpPr>
            <p:spPr>
              <a:xfrm>
                <a:off x="540119" y="2884342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某班有三个课外兴趣小组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组的人数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组人数的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e6bc,isEnd"/>
                  </a:rPr>
                  <a:t>，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组的人数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组人数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则三个小组共有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851" name="yt_shape_128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84342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53" name="yt_shape_12853"/>
          <p:cNvSpPr txBox="1"/>
          <p:nvPr/>
        </p:nvSpPr>
        <p:spPr>
          <a:xfrm>
            <a:off x="540000" y="4054154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54" name="yt_shape_12854"/>
              <p:cNvSpPr txBox="1"/>
              <p:nvPr/>
            </p:nvSpPr>
            <p:spPr>
              <a:xfrm>
                <a:off x="540000" y="4533457"/>
                <a:ext cx="1067760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854" name="yt_shape_12854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33457"/>
                <a:ext cx="10677603" cy="638893"/>
              </a:xfrm>
              <a:prstGeom prst="rect">
                <a:avLst/>
              </a:prstGeom>
              <a:blipFill>
                <a:blip r:embed="rId3"/>
                <a:stretch>
                  <a:fillRect l="-1770" r="-857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56" name="yt_shape_12856"/>
          <p:cNvSpPr txBox="1"/>
          <p:nvPr/>
        </p:nvSpPr>
        <p:spPr>
          <a:xfrm>
            <a:off x="540000" y="5223138"/>
            <a:ext cx="42158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</a:p>
        </p:txBody>
      </p:sp>
      <p:sp>
        <p:nvSpPr>
          <p:cNvPr id="12857" name="yt_shape_12857"/>
          <p:cNvSpPr txBox="1"/>
          <p:nvPr/>
        </p:nvSpPr>
        <p:spPr>
          <a:xfrm>
            <a:off x="540000" y="5702441"/>
            <a:ext cx="691214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454730">
            <a:extLst>
              <a:ext uri="{FF2B5EF4-FFF2-40B4-BE49-F238E27FC236}">
                <a16:creationId xmlns:a16="http://schemas.microsoft.com/office/drawing/2014/main" id="{B2FCC8BD-7A80-AD69-1FC9-B292197263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B848D2-DCCE-9667-083F-6BEA09641B1A}"/>
              </a:ext>
            </a:extLst>
          </p:cNvPr>
          <p:cNvSpPr txBox="1"/>
          <p:nvPr/>
        </p:nvSpPr>
        <p:spPr>
          <a:xfrm>
            <a:off x="91780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8744DC-B1D6-B2EF-A8E4-77D97192629E}"/>
              </a:ext>
            </a:extLst>
          </p:cNvPr>
          <p:cNvSpPr txBox="1"/>
          <p:nvPr/>
        </p:nvSpPr>
        <p:spPr>
          <a:xfrm>
            <a:off x="9711464" y="235823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5E6D96-D034-1507-CCB8-59F883974C5A}"/>
              </a:ext>
            </a:extLst>
          </p:cNvPr>
          <p:cNvSpPr txBox="1"/>
          <p:nvPr/>
        </p:nvSpPr>
        <p:spPr>
          <a:xfrm>
            <a:off x="7149357" y="3313025"/>
            <a:ext cx="1934274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859F66-A85B-39C6-6C66-0B1ED9ED265B}"/>
              </a:ext>
            </a:extLst>
          </p:cNvPr>
          <p:cNvSpPr txBox="1"/>
          <p:nvPr/>
        </p:nvSpPr>
        <p:spPr>
          <a:xfrm>
            <a:off x="449989" y="5176332"/>
            <a:ext cx="4355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85CA46-648A-0092-7ABC-2FD23FF09FF2}"/>
              </a:ext>
            </a:extLst>
          </p:cNvPr>
          <p:cNvSpPr txBox="1"/>
          <p:nvPr/>
        </p:nvSpPr>
        <p:spPr>
          <a:xfrm>
            <a:off x="1668111" y="5655635"/>
            <a:ext cx="2267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68F375-C70A-813E-5A4C-29E9BE9F9AC8}"/>
              </a:ext>
            </a:extLst>
          </p:cNvPr>
          <p:cNvSpPr txBox="1"/>
          <p:nvPr/>
        </p:nvSpPr>
        <p:spPr>
          <a:xfrm>
            <a:off x="6076950" y="5129278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016F62-BEE9-3DF0-A9BB-2B31D96228E9}"/>
              </a:ext>
            </a:extLst>
          </p:cNvPr>
          <p:cNvSpPr txBox="1"/>
          <p:nvPr/>
        </p:nvSpPr>
        <p:spPr>
          <a:xfrm>
            <a:off x="7310327" y="5638781"/>
            <a:ext cx="1091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8" name="yt_shape_12858"/>
          <p:cNvSpPr txBox="1"/>
          <p:nvPr/>
        </p:nvSpPr>
        <p:spPr>
          <a:xfrm>
            <a:off x="540000" y="90000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去括号时漏乘或符号出错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FE31E7-5A56-E372-B4A8-CC8804A9E244}"/>
              </a:ext>
            </a:extLst>
          </p:cNvPr>
          <p:cNvSpPr txBox="1"/>
          <p:nvPr/>
        </p:nvSpPr>
        <p:spPr>
          <a:xfrm>
            <a:off x="449989" y="85319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去括号时漏乘或符号出错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9" name="yt_shape_12859"/>
          <p:cNvSpPr txBox="1"/>
          <p:nvPr/>
        </p:nvSpPr>
        <p:spPr>
          <a:xfrm>
            <a:off x="540000" y="900000"/>
            <a:ext cx="619400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835329-85C1-1F1B-DE92-E3E468AE3DE9}"/>
              </a:ext>
            </a:extLst>
          </p:cNvPr>
          <p:cNvSpPr txBox="1"/>
          <p:nvPr/>
        </p:nvSpPr>
        <p:spPr>
          <a:xfrm>
            <a:off x="449989" y="1328682"/>
            <a:ext cx="4866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C47655-C743-FCCB-C4E4-0D587B7174E6}"/>
              </a:ext>
            </a:extLst>
          </p:cNvPr>
          <p:cNvSpPr txBox="1"/>
          <p:nvPr/>
        </p:nvSpPr>
        <p:spPr>
          <a:xfrm>
            <a:off x="1631504" y="1804170"/>
            <a:ext cx="2066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2" name="yt_shape_1286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61" name="yt_image_12861" title="H_50.49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4" name="yt_shape_12864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将其个位数字与十位数字对调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217e"/>
              </a:rPr>
              <a:t>所得的新数与原数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的差一定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65" name="yt_table_128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298536"/>
              </p:ext>
            </p:extLst>
          </p:nvPr>
        </p:nvGraphicFramePr>
        <p:xfrm>
          <a:off x="540056" y="2551304"/>
          <a:ext cx="5883403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2546160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sp>
        <p:nvSpPr>
          <p:cNvPr id="12867" name="yt_shape_12867"/>
          <p:cNvSpPr txBox="1"/>
          <p:nvPr/>
        </p:nvSpPr>
        <p:spPr>
          <a:xfrm>
            <a:off x="540119" y="35528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6e0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69" name="yt_table_1286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204476"/>
              </p:ext>
            </p:extLst>
          </p:nvPr>
        </p:nvGraphicFramePr>
        <p:xfrm>
          <a:off x="540056" y="4512293"/>
          <a:ext cx="5123181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pic>
        <p:nvPicPr>
          <p:cNvPr id="12868" name="yt_image_12868_skip" title="H_21.9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44016" y="4512293"/>
            <a:ext cx="3006129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1" name="yt_shape_12871"/>
          <p:cNvSpPr txBox="1"/>
          <p:nvPr/>
        </p:nvSpPr>
        <p:spPr>
          <a:xfrm>
            <a:off x="540000" y="5513847"/>
            <a:ext cx="101868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96C2CE-3FB5-50AD-A2D3-489B58E77A88}"/>
              </a:ext>
            </a:extLst>
          </p:cNvPr>
          <p:cNvSpPr txBox="1"/>
          <p:nvPr/>
        </p:nvSpPr>
        <p:spPr>
          <a:xfrm>
            <a:off x="22789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87B7FD-EC1A-C694-6A96-E8CCAF5FF7A0}"/>
              </a:ext>
            </a:extLst>
          </p:cNvPr>
          <p:cNvSpPr txBox="1"/>
          <p:nvPr/>
        </p:nvSpPr>
        <p:spPr>
          <a:xfrm>
            <a:off x="7692282" y="3981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EDECE9-9682-7970-A440-345CC7887FEC}"/>
              </a:ext>
            </a:extLst>
          </p:cNvPr>
          <p:cNvSpPr txBox="1"/>
          <p:nvPr/>
        </p:nvSpPr>
        <p:spPr>
          <a:xfrm>
            <a:off x="9623961" y="546704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1816</Words>
  <Application>Microsoft Office PowerPoint</Application>
  <PresentationFormat>宽屏</PresentationFormat>
  <Paragraphs>142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2024-08-14T02:53:34Z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