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1" r:id="rId6"/>
    <p:sldId id="372" r:id="rId7"/>
    <p:sldId id="374" r:id="rId8"/>
    <p:sldId id="375" r:id="rId9"/>
    <p:sldId id="377" r:id="rId10"/>
    <p:sldId id="378" r:id="rId11"/>
    <p:sldId id="379" r:id="rId12"/>
    <p:sldId id="383" r:id="rId13"/>
    <p:sldId id="386" r:id="rId14"/>
    <p:sldId id="387" r:id="rId15"/>
    <p:sldId id="389" r:id="rId16"/>
    <p:sldId id="390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1" name="yt_shape_10271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0272" name="yt_image_10272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7848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4" name="yt_shape_10274"/>
          <p:cNvSpPr txBox="1"/>
          <p:nvPr/>
        </p:nvSpPr>
        <p:spPr>
          <a:xfrm>
            <a:off x="540119" y="1911566"/>
            <a:ext cx="1117250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只有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不同的两个数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互为相反数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在任意一个数的前面添加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新的数就表示原数的相反数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一个正数的相反数是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一个负数的相反数是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5e2d0,isEnd"/>
              </a:rPr>
              <a:t>的相反数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D5C382-C8A6-E1AE-9954-D759CF65F57B}"/>
              </a:ext>
            </a:extLst>
          </p:cNvPr>
          <p:cNvSpPr txBox="1"/>
          <p:nvPr/>
        </p:nvSpPr>
        <p:spPr>
          <a:xfrm>
            <a:off x="1745508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符号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28C386-EBE8-84DA-6B56-1E7BECEB4B30}"/>
              </a:ext>
            </a:extLst>
          </p:cNvPr>
          <p:cNvSpPr txBox="1"/>
          <p:nvPr/>
        </p:nvSpPr>
        <p:spPr>
          <a:xfrm>
            <a:off x="9768408" y="1844824"/>
            <a:ext cx="136815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8f9dc"/>
              </a:rPr>
              <a:t>”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号</a:t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3FB968-8BB6-4651-EF4F-321A2C0ADEFB}"/>
              </a:ext>
            </a:extLst>
          </p:cNvPr>
          <p:cNvSpPr txBox="1"/>
          <p:nvPr/>
        </p:nvSpPr>
        <p:spPr>
          <a:xfrm>
            <a:off x="3879108" y="281573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541F93-D7F7-C52C-AF25-569449022468}"/>
              </a:ext>
            </a:extLst>
          </p:cNvPr>
          <p:cNvSpPr txBox="1"/>
          <p:nvPr/>
        </p:nvSpPr>
        <p:spPr>
          <a:xfrm>
            <a:off x="8146307" y="281573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95B95C-FD2D-0484-312A-C08B35DD71F2}"/>
              </a:ext>
            </a:extLst>
          </p:cNvPr>
          <p:cNvSpPr txBox="1"/>
          <p:nvPr/>
        </p:nvSpPr>
        <p:spPr>
          <a:xfrm>
            <a:off x="1059708" y="329122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2" name="yt_shape_1033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31" name="yt_image_10331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4" name="yt_shape_10334"/>
          <p:cNvSpPr txBox="1"/>
          <p:nvPr/>
        </p:nvSpPr>
        <p:spPr>
          <a:xfrm>
            <a:off x="540000" y="1591869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下列各对数中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35" name="yt_table_1033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215641"/>
              </p:ext>
            </p:extLst>
          </p:nvPr>
        </p:nvGraphicFramePr>
        <p:xfrm>
          <a:off x="540056" y="2071172"/>
          <a:ext cx="4157663" cy="1901952"/>
        </p:xfrm>
        <a:graphic>
          <a:graphicData uri="http://schemas.openxmlformats.org/drawingml/2006/table">
            <a:tbl>
              <a:tblPr/>
              <a:tblGrid>
                <a:gridCol w="4157663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</a:tbl>
          </a:graphicData>
        </a:graphic>
      </p:graphicFrame>
      <p:sp>
        <p:nvSpPr>
          <p:cNvPr id="10337" name="yt_shape_10337"/>
          <p:cNvSpPr txBox="1"/>
          <p:nvPr/>
        </p:nvSpPr>
        <p:spPr>
          <a:xfrm>
            <a:off x="540000" y="4023492"/>
            <a:ext cx="8032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38" name="yt_table_103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027588"/>
              </p:ext>
            </p:extLst>
          </p:nvPr>
        </p:nvGraphicFramePr>
        <p:xfrm>
          <a:off x="540056" y="4502795"/>
          <a:ext cx="5458143" cy="950976"/>
        </p:xfrm>
        <a:graphic>
          <a:graphicData uri="http://schemas.openxmlformats.org/drawingml/2006/table">
            <a:tbl>
              <a:tblPr/>
              <a:tblGrid>
                <a:gridCol w="3034030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  <a:gridCol w="2424113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为无理数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</a:tbl>
          </a:graphicData>
        </a:graphic>
      </p:graphicFrame>
      <p:sp>
        <p:nvSpPr>
          <p:cNvPr id="10340" name="yt_shape_10340"/>
          <p:cNvSpPr txBox="1"/>
          <p:nvPr/>
        </p:nvSpPr>
        <p:spPr>
          <a:xfrm>
            <a:off x="540120" y="550434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36f3,isEnd"/>
              </a:rPr>
              <a:t>点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58A9E1-E2B9-2FE2-B330-C208ACCDBD3F}"/>
              </a:ext>
            </a:extLst>
          </p:cNvPr>
          <p:cNvSpPr txBox="1"/>
          <p:nvPr/>
        </p:nvSpPr>
        <p:spPr>
          <a:xfrm>
            <a:off x="57077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94987F-801F-3FD2-9568-19F1DB53CADD}"/>
              </a:ext>
            </a:extLst>
          </p:cNvPr>
          <p:cNvSpPr txBox="1"/>
          <p:nvPr/>
        </p:nvSpPr>
        <p:spPr>
          <a:xfrm>
            <a:off x="7574689" y="39766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36DB6C-DB68-669C-0137-147402916931}"/>
              </a:ext>
            </a:extLst>
          </p:cNvPr>
          <p:cNvSpPr txBox="1"/>
          <p:nvPr/>
        </p:nvSpPr>
        <p:spPr>
          <a:xfrm>
            <a:off x="5987309" y="593303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1" name="yt_shape_10341"/>
          <p:cNvSpPr txBox="1"/>
          <p:nvPr/>
        </p:nvSpPr>
        <p:spPr>
          <a:xfrm>
            <a:off x="540000" y="900000"/>
            <a:ext cx="837408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互为相反数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F5FD5F-7859-8754-CAF7-179B8F6467EC}"/>
              </a:ext>
            </a:extLst>
          </p:cNvPr>
          <p:cNvSpPr txBox="1"/>
          <p:nvPr/>
        </p:nvSpPr>
        <p:spPr>
          <a:xfrm>
            <a:off x="449989" y="1328682"/>
            <a:ext cx="615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305FE0-034D-33D9-69FD-AFF84901C0E9}"/>
              </a:ext>
            </a:extLst>
          </p:cNvPr>
          <p:cNvSpPr txBox="1"/>
          <p:nvPr/>
        </p:nvSpPr>
        <p:spPr>
          <a:xfrm>
            <a:off x="449989" y="1804170"/>
            <a:ext cx="297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AAEC46-7669-82E3-EE7B-E52D5C69CC52}"/>
              </a:ext>
            </a:extLst>
          </p:cNvPr>
          <p:cNvSpPr txBox="1"/>
          <p:nvPr/>
        </p:nvSpPr>
        <p:spPr>
          <a:xfrm>
            <a:off x="449989" y="2279658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305CF8-0314-2E2B-E2A1-AB19603AA798}"/>
              </a:ext>
            </a:extLst>
          </p:cNvPr>
          <p:cNvSpPr txBox="1"/>
          <p:nvPr/>
        </p:nvSpPr>
        <p:spPr>
          <a:xfrm>
            <a:off x="449989" y="2755146"/>
            <a:ext cx="210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BE113B-FF68-6433-3189-B0F8D596FE9E}"/>
              </a:ext>
            </a:extLst>
          </p:cNvPr>
          <p:cNvSpPr txBox="1"/>
          <p:nvPr/>
        </p:nvSpPr>
        <p:spPr>
          <a:xfrm>
            <a:off x="449989" y="3230634"/>
            <a:ext cx="1799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4" name="yt_shape_1034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趣味数学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小李在做题时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画一条数轴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数轴上原有一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8cc2"/>
              </a:rPr>
              <a:t>其表示的数是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由于一时粗心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把数轴的原点标错了位置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正好落在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e072"/>
              </a:rPr>
              <a:t>的相反数的位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想一想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要把这条数轴画正确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原点应向哪个方向移动几个单位长度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要把这条数轴画正确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原点应向右移动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919021-519E-A83F-62CB-F7E44E7DCDE4}"/>
              </a:ext>
            </a:extLst>
          </p:cNvPr>
          <p:cNvSpPr txBox="1"/>
          <p:nvPr/>
        </p:nvSpPr>
        <p:spPr>
          <a:xfrm>
            <a:off x="450108" y="2279658"/>
            <a:ext cx="7800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要把这条数轴画正确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原点应向右移动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7" name="yt_shape_10347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46" name="yt_image_10346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9" name="yt_shape_10349"/>
          <p:cNvSpPr txBox="1"/>
          <p:nvPr/>
        </p:nvSpPr>
        <p:spPr>
          <a:xfrm>
            <a:off x="540120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遵义一中单元卷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除第一行外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其他行中的两个数互为相反数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4435,isEnd"/>
              </a:rPr>
              <a:t>当最下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面一行的第一个数为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这两个数以及它们上面的数的总个数为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350" name="yt_image_10350" title="H_89.3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1821" y="2709382"/>
            <a:ext cx="1728356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C437C1-FA88-6154-B0B0-4A22F731A50B}"/>
              </a:ext>
            </a:extLst>
          </p:cNvPr>
          <p:cNvSpPr txBox="1"/>
          <p:nvPr/>
        </p:nvSpPr>
        <p:spPr>
          <a:xfrm>
            <a:off x="3498109" y="202626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52" name="yt_shape_10352"/>
              <p:cNvSpPr txBox="1"/>
              <p:nvPr/>
            </p:nvSpPr>
            <p:spPr>
              <a:xfrm>
                <a:off x="540000" y="900000"/>
                <a:ext cx="8643392" cy="35101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化简下列各式的符号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并回答问题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52" name="yt_shape_103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43392" cy="3510192"/>
              </a:xfrm>
              <a:prstGeom prst="rect">
                <a:avLst/>
              </a:prstGeom>
              <a:blipFill>
                <a:blip r:embed="rId2"/>
                <a:stretch>
                  <a:fillRect l="-2188" t="-1565" r="-1200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7A283A8-CDAA-D73D-B7E6-8AFA8EFB424C}"/>
              </a:ext>
            </a:extLst>
          </p:cNvPr>
          <p:cNvSpPr txBox="1"/>
          <p:nvPr/>
        </p:nvSpPr>
        <p:spPr>
          <a:xfrm>
            <a:off x="319318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B10EBE-788B-E521-0736-2B68B280434E}"/>
                  </a:ext>
                </a:extLst>
              </p:cNvPr>
              <p:cNvSpPr txBox="1"/>
              <p:nvPr/>
            </p:nvSpPr>
            <p:spPr>
              <a:xfrm>
                <a:off x="3264627" y="1804170"/>
                <a:ext cx="101352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hasSerialNum': 1}">
                <a:extLst>
                  <a:ext uri="{FF2B5EF4-FFF2-40B4-BE49-F238E27FC236}">
                    <a16:creationId xmlns:a16="http://schemas.microsoft.com/office/drawing/2014/main" id="{08B10EBE-788B-E521-0736-2B68B28043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4627" y="1804170"/>
                <a:ext cx="1013524" cy="768046"/>
              </a:xfrm>
              <a:prstGeom prst="rect">
                <a:avLst/>
              </a:prstGeom>
              <a:blipFill>
                <a:blip r:embed="rId3"/>
                <a:stretch>
                  <a:fillRect l="-9639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4182F09-7C33-FAF6-4F15-9EFE912CF3D6}"/>
              </a:ext>
            </a:extLst>
          </p:cNvPr>
          <p:cNvCxnSpPr/>
          <p:nvPr/>
        </p:nvCxnSpPr>
        <p:spPr>
          <a:xfrm>
            <a:off x="3049838" y="2544460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FB8F453D-26D4-FEBE-BBCA-6F0343BC328A}"/>
              </a:ext>
            </a:extLst>
          </p:cNvPr>
          <p:cNvSpPr txBox="1"/>
          <p:nvPr/>
        </p:nvSpPr>
        <p:spPr>
          <a:xfrm>
            <a:off x="3701189" y="247860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BC08CE-D72B-81D7-5709-47BDE7E3C2A1}"/>
              </a:ext>
            </a:extLst>
          </p:cNvPr>
          <p:cNvSpPr txBox="1"/>
          <p:nvPr/>
        </p:nvSpPr>
        <p:spPr>
          <a:xfrm>
            <a:off x="4005989" y="295409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96A370E-8C27-B7D2-E64A-258E360798A4}"/>
              </a:ext>
            </a:extLst>
          </p:cNvPr>
          <p:cNvSpPr txBox="1"/>
          <p:nvPr/>
        </p:nvSpPr>
        <p:spPr>
          <a:xfrm>
            <a:off x="4298089" y="342958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AFB050-B8DC-C2EC-A02A-CF990FF41700}"/>
              </a:ext>
            </a:extLst>
          </p:cNvPr>
          <p:cNvSpPr txBox="1"/>
          <p:nvPr/>
        </p:nvSpPr>
        <p:spPr>
          <a:xfrm>
            <a:off x="4298089" y="3905068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0" name="yt_shape_10360"/>
          <p:cNvSpPr txBox="1"/>
          <p:nvPr/>
        </p:nvSpPr>
        <p:spPr>
          <a:xfrm>
            <a:off x="540119" y="900000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的前面有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个负号时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化简后的结果是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的前面有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个负号时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化简后的结果是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你能总结出什么规律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总结规律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一个数的前面有奇数个负号时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化简后的结果等于它的相反数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15079,isEnd"/>
              </a:rPr>
              <a:t>一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个数的前面有偶数个负号时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化简后的结果等于它本身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E9CB667-3635-2CA4-AF4A-2E88BBF45BCF}"/>
              </a:ext>
            </a:extLst>
          </p:cNvPr>
          <p:cNvSpPr txBox="1"/>
          <p:nvPr/>
        </p:nvSpPr>
        <p:spPr>
          <a:xfrm>
            <a:off x="7308107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E69629-AE91-B082-4C78-A8F23C23EDE0}"/>
              </a:ext>
            </a:extLst>
          </p:cNvPr>
          <p:cNvSpPr txBox="1"/>
          <p:nvPr/>
        </p:nvSpPr>
        <p:spPr>
          <a:xfrm>
            <a:off x="7308107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C6CD52-C4FF-4EE0-BF65-BDA0DA6D5D25}"/>
              </a:ext>
            </a:extLst>
          </p:cNvPr>
          <p:cNvSpPr txBox="1"/>
          <p:nvPr/>
        </p:nvSpPr>
        <p:spPr>
          <a:xfrm>
            <a:off x="450108" y="2755146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总结规律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一个数的前面有奇数个负号时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化简后的结果等于它的相反数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15079"/>
              </a:rPr>
              <a:t>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D13052-5CBA-F4E9-0878-2132F6AFBC53}"/>
              </a:ext>
            </a:extLst>
          </p:cNvPr>
          <p:cNvSpPr txBox="1"/>
          <p:nvPr/>
        </p:nvSpPr>
        <p:spPr>
          <a:xfrm>
            <a:off x="450108" y="3230634"/>
            <a:ext cx="7647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个数的前面有偶数个负号时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化简后的结果等于它本身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7" name="yt_shape_10277"/>
          <p:cNvSpPr txBox="1"/>
          <p:nvPr/>
        </p:nvSpPr>
        <p:spPr>
          <a:xfrm>
            <a:off x="54000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276" name="yt_image_10276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9" name="yt_shape_10279"/>
          <p:cNvSpPr txBox="1"/>
          <p:nvPr/>
        </p:nvSpPr>
        <p:spPr>
          <a:xfrm>
            <a:off x="540000" y="1353857"/>
            <a:ext cx="98055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四个点在一条没有标明原点的数轴上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80" name="yt_image_10280" title="H_21.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4038" y="1916832"/>
            <a:ext cx="2483922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2" name="yt_shape_10282"/>
          <p:cNvSpPr txBox="1"/>
          <p:nvPr/>
        </p:nvSpPr>
        <p:spPr>
          <a:xfrm>
            <a:off x="540119" y="2276872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则原点为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则在数轴上表示出原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根据互为相反数的几何意义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即到原点的距离相等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eec81"/>
              </a:rPr>
              <a:t>确定原点的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位置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		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如图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化简下列各数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290" name="yt_shape_10290"/>
          <p:cNvSpPr txBox="1"/>
          <p:nvPr/>
        </p:nvSpPr>
        <p:spPr>
          <a:xfrm>
            <a:off x="540000" y="5373216"/>
            <a:ext cx="10020496" cy="10081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4" name="yt_shape_10294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93" name="yt_image_10293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96" name="yt_shape_10296"/>
          <p:cNvSpPr txBox="1"/>
          <p:nvPr/>
        </p:nvSpPr>
        <p:spPr>
          <a:xfrm>
            <a:off x="540000" y="1603297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</a:t>
            </a:r>
          </a:p>
        </p:txBody>
      </p:sp>
      <p:sp>
        <p:nvSpPr>
          <p:cNvPr id="10297" name="yt_shape_10297"/>
          <p:cNvSpPr txBox="1"/>
          <p:nvPr/>
        </p:nvSpPr>
        <p:spPr>
          <a:xfrm>
            <a:off x="540000" y="2102862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西宁市中考改编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98" name="yt_table_10298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8237107"/>
                  </p:ext>
                </p:extLst>
              </p:nvPr>
            </p:nvGraphicFramePr>
            <p:xfrm>
              <a:off x="540056" y="2582165"/>
              <a:ext cx="10524491" cy="635572"/>
            </p:xfrm>
            <a:graphic>
              <a:graphicData uri="http://schemas.openxmlformats.org/drawingml/2006/table">
                <a:tbl>
                  <a:tblPr/>
                  <a:tblGrid>
                    <a:gridCol w="2880043">
                      <a:extLst>
                        <a:ext uri="{9D8B030D-6E8A-4147-A177-3AD203B41FA5}">
                          <a16:colId xmlns:a16="http://schemas.microsoft.com/office/drawing/2014/main" val="10051"/>
                        </a:ext>
                      </a:extLst>
                    </a:gridCol>
                    <a:gridCol w="2862580">
                      <a:extLst>
                        <a:ext uri="{9D8B030D-6E8A-4147-A177-3AD203B41FA5}">
                          <a16:colId xmlns:a16="http://schemas.microsoft.com/office/drawing/2014/main" val="10052"/>
                        </a:ext>
                      </a:extLst>
                    </a:gridCol>
                    <a:gridCol w="2862580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  <a:gridCol w="1919288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298" name="yt_table_10298" descr="{&quot;rangeId&quot;:5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8237107"/>
                  </p:ext>
                </p:extLst>
              </p:nvPr>
            </p:nvGraphicFramePr>
            <p:xfrm>
              <a:off x="540056" y="2582165"/>
              <a:ext cx="10524491" cy="635572"/>
            </p:xfrm>
            <a:graphic>
              <a:graphicData uri="http://schemas.openxmlformats.org/drawingml/2006/table">
                <a:tbl>
                  <a:tblPr/>
                  <a:tblGrid>
                    <a:gridCol w="2880043">
                      <a:extLst>
                        <a:ext uri="{9D8B030D-6E8A-4147-A177-3AD203B41FA5}">
                          <a16:colId xmlns:a16="http://schemas.microsoft.com/office/drawing/2014/main" val="10051"/>
                        </a:ext>
                      </a:extLst>
                    </a:gridCol>
                    <a:gridCol w="2862580">
                      <a:extLst>
                        <a:ext uri="{9D8B030D-6E8A-4147-A177-3AD203B41FA5}">
                          <a16:colId xmlns:a16="http://schemas.microsoft.com/office/drawing/2014/main" val="10052"/>
                        </a:ext>
                      </a:extLst>
                    </a:gridCol>
                    <a:gridCol w="2862580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  <a:gridCol w="1919288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638" r="-6702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4857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99" name="yt_shape_10299"/>
          <p:cNvSpPr txBox="1"/>
          <p:nvPr/>
        </p:nvSpPr>
        <p:spPr>
          <a:xfrm>
            <a:off x="540000" y="3268384"/>
            <a:ext cx="110719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00" name="yt_table_1030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262615"/>
              </p:ext>
            </p:extLst>
          </p:nvPr>
        </p:nvGraphicFramePr>
        <p:xfrm>
          <a:off x="540056" y="3747687"/>
          <a:ext cx="10857866" cy="475488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</a:tbl>
          </a:graphicData>
        </a:graphic>
      </p:graphicFrame>
      <p:pic>
        <p:nvPicPr>
          <p:cNvPr id="3" name="yt_shape_1723549181880">
            <a:extLst>
              <a:ext uri="{FF2B5EF4-FFF2-40B4-BE49-F238E27FC236}">
                <a16:creationId xmlns:a16="http://schemas.microsoft.com/office/drawing/2014/main" id="{97DD6C95-A44D-A0E4-20C6-BDAC0E1282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965118-7200-0F02-DFD9-21D3A8F17390}"/>
              </a:ext>
            </a:extLst>
          </p:cNvPr>
          <p:cNvSpPr txBox="1"/>
          <p:nvPr/>
        </p:nvSpPr>
        <p:spPr>
          <a:xfrm>
            <a:off x="66221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F9965E-66E2-861C-7D2B-56818E59387D}"/>
              </a:ext>
            </a:extLst>
          </p:cNvPr>
          <p:cNvSpPr txBox="1"/>
          <p:nvPr/>
        </p:nvSpPr>
        <p:spPr>
          <a:xfrm>
            <a:off x="10584589" y="322157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02" name="yt_shape_10302"/>
              <p:cNvSpPr txBox="1"/>
              <p:nvPr/>
            </p:nvSpPr>
            <p:spPr>
              <a:xfrm>
                <a:off x="540000" y="900000"/>
                <a:ext cx="6155531" cy="34372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分别写出下列各数的相反数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02" name="yt_shape_10302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55531" cy="3437288"/>
              </a:xfrm>
              <a:prstGeom prst="rect">
                <a:avLst/>
              </a:prstGeom>
              <a:blipFill>
                <a:blip r:embed="rId2"/>
                <a:stretch>
                  <a:fillRect l="-3072" t="-1599" r="-2081" b="-14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EA04F91-5CFF-5142-3AA7-56F42810DEA3}"/>
              </a:ext>
            </a:extLst>
          </p:cNvPr>
          <p:cNvSpPr txBox="1"/>
          <p:nvPr/>
        </p:nvSpPr>
        <p:spPr>
          <a:xfrm>
            <a:off x="449989" y="2001147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383C70-E0C5-ACB6-7459-2A1F3D726C30}"/>
              </a:ext>
            </a:extLst>
          </p:cNvPr>
          <p:cNvSpPr txBox="1"/>
          <p:nvPr/>
        </p:nvSpPr>
        <p:spPr>
          <a:xfrm>
            <a:off x="449989" y="2476635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69DA072-1FE1-9CF9-4098-A3291EFE9E99}"/>
                  </a:ext>
                </a:extLst>
              </p:cNvPr>
              <p:cNvSpPr txBox="1"/>
              <p:nvPr/>
            </p:nvSpPr>
            <p:spPr>
              <a:xfrm>
                <a:off x="449989" y="2952123"/>
                <a:ext cx="51521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hasSerialNum': 1}">
                <a:extLst>
                  <a:ext uri="{FF2B5EF4-FFF2-40B4-BE49-F238E27FC236}">
                    <a16:creationId xmlns:a16="http://schemas.microsoft.com/office/drawing/2014/main" id="{A69DA072-1FE1-9CF9-4098-A3291EFE9E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2123"/>
                <a:ext cx="5152136" cy="765061"/>
              </a:xfrm>
              <a:prstGeom prst="rect">
                <a:avLst/>
              </a:prstGeom>
              <a:blipFill>
                <a:blip r:embed="rId3"/>
                <a:stretch>
                  <a:fillRect r="-177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934008-4B1D-8923-E722-471D21F51BFD}"/>
                  </a:ext>
                </a:extLst>
              </p:cNvPr>
              <p:cNvSpPr txBox="1"/>
              <p:nvPr/>
            </p:nvSpPr>
            <p:spPr>
              <a:xfrm>
                <a:off x="449989" y="3623572"/>
                <a:ext cx="26089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hasSerialNum': 1}">
                <a:extLst>
                  <a:ext uri="{FF2B5EF4-FFF2-40B4-BE49-F238E27FC236}">
                    <a16:creationId xmlns:a16="http://schemas.microsoft.com/office/drawing/2014/main" id="{1C934008-4B1D-8923-E722-471D21F51B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3572"/>
                <a:ext cx="2608961" cy="727279"/>
              </a:xfrm>
              <a:prstGeom prst="rect">
                <a:avLst/>
              </a:prstGeom>
              <a:blipFill>
                <a:blip r:embed="rId4"/>
                <a:stretch>
                  <a:fillRect l="-3738" r="-3505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7" name="yt_shape_10307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相反数的几何意义</a:t>
            </a:r>
          </a:p>
        </p:txBody>
      </p:sp>
      <p:sp>
        <p:nvSpPr>
          <p:cNvPr id="10308" name="yt_shape_10308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42ff"/>
              </a:rPr>
              <a:t>表示的数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10" name="yt_table_10310_skip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8214212"/>
                  </p:ext>
                </p:extLst>
              </p:nvPr>
            </p:nvGraphicFramePr>
            <p:xfrm>
              <a:off x="540056" y="2359000"/>
              <a:ext cx="8124191" cy="63271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310" name="yt_table_10310_skip" descr="{&quot;rangeId&quot;:9,&quot;type&quot;:&quot;Option&quot;,&quot;drawing&quot;:[&quot;yt_image_10309&quot;]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8214212"/>
                  </p:ext>
                </p:extLst>
              </p:nvPr>
            </p:nvGraphicFramePr>
            <p:xfrm>
              <a:off x="540056" y="2359000"/>
              <a:ext cx="8124191" cy="63271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05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62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9174" r="-7433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29365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309" name="yt_image_10309_skip" title="H_33.6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104" y="2359000"/>
            <a:ext cx="2529937" cy="42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181949">
            <a:extLst>
              <a:ext uri="{FF2B5EF4-FFF2-40B4-BE49-F238E27FC236}">
                <a16:creationId xmlns:a16="http://schemas.microsoft.com/office/drawing/2014/main" id="{318E4721-8C51-E948-6F65-FC73D166AE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12A464-75A5-64F3-BB9E-A528F07BD46C}"/>
              </a:ext>
            </a:extLst>
          </p:cNvPr>
          <p:cNvSpPr txBox="1"/>
          <p:nvPr/>
        </p:nvSpPr>
        <p:spPr>
          <a:xfrm>
            <a:off x="13645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1" name="yt_shape_10311"/>
          <p:cNvSpPr txBox="1"/>
          <p:nvPr/>
        </p:nvSpPr>
        <p:spPr>
          <a:xfrm>
            <a:off x="540000" y="900000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】已知两点间的距离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一点数值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两点表示的数互为相反数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313" name="yt_image_103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0295" y="2491102"/>
            <a:ext cx="2171408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15" name="yt_shape_10315"/>
          <p:cNvSpPr txBox="1"/>
          <p:nvPr/>
        </p:nvSpPr>
        <p:spPr>
          <a:xfrm>
            <a:off x="5403502" y="2799008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</p:txBody>
      </p:sp>
      <p:sp>
        <p:nvSpPr>
          <p:cNvPr id="10316" name="yt_shape_10316"/>
          <p:cNvSpPr txBox="1"/>
          <p:nvPr/>
        </p:nvSpPr>
        <p:spPr>
          <a:xfrm>
            <a:off x="540000" y="3278311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】未知原点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一点数值</a:t>
            </a:r>
          </a:p>
        </p:txBody>
      </p:sp>
      <p:sp>
        <p:nvSpPr>
          <p:cNvPr id="10317" name="yt_shape_10317"/>
          <p:cNvSpPr txBox="1"/>
          <p:nvPr/>
        </p:nvSpPr>
        <p:spPr>
          <a:xfrm>
            <a:off x="540119" y="375761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0ef8a,isEnd"/>
              </a:rPr>
              <a:t>表示的数互为相反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318" name="yt_image_103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4792" y="4869413"/>
            <a:ext cx="3482415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0" name="yt_shape_10320"/>
          <p:cNvSpPr txBox="1"/>
          <p:nvPr/>
        </p:nvSpPr>
        <p:spPr>
          <a:xfrm>
            <a:off x="5403502" y="5204745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04C011-F42D-3AA6-6B97-B3275174941A}"/>
              </a:ext>
            </a:extLst>
          </p:cNvPr>
          <p:cNvSpPr txBox="1"/>
          <p:nvPr/>
        </p:nvSpPr>
        <p:spPr>
          <a:xfrm>
            <a:off x="3226467" y="183089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7574CF-00AC-341F-D927-2C4159B2A503}"/>
              </a:ext>
            </a:extLst>
          </p:cNvPr>
          <p:cNvSpPr txBox="1"/>
          <p:nvPr/>
        </p:nvSpPr>
        <p:spPr>
          <a:xfrm>
            <a:off x="3779096" y="418629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1" name="yt_shape_10321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多重符号的化简</a:t>
            </a:r>
          </a:p>
        </p:txBody>
      </p:sp>
      <p:sp>
        <p:nvSpPr>
          <p:cNvPr id="10322" name="yt_shape_10322"/>
          <p:cNvSpPr txBox="1"/>
          <p:nvPr/>
        </p:nvSpPr>
        <p:spPr>
          <a:xfrm>
            <a:off x="540000" y="1399565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化简下列各数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323" name="yt_shape_10323"/>
          <p:cNvSpPr txBox="1"/>
          <p:nvPr/>
        </p:nvSpPr>
        <p:spPr>
          <a:xfrm>
            <a:off x="539999" y="1878868"/>
            <a:ext cx="6604127" cy="37812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0324" name="yt_shape_10324"/>
          <p:cNvSpPr txBox="1"/>
          <p:nvPr/>
        </p:nvSpPr>
        <p:spPr>
          <a:xfrm>
            <a:off x="540000" y="2358171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325" name="yt_shape_10325"/>
          <p:cNvSpPr txBox="1"/>
          <p:nvPr/>
        </p:nvSpPr>
        <p:spPr>
          <a:xfrm>
            <a:off x="540000" y="2837474"/>
            <a:ext cx="69762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326" name="yt_shape_10326"/>
          <p:cNvSpPr txBox="1"/>
          <p:nvPr/>
        </p:nvSpPr>
        <p:spPr>
          <a:xfrm>
            <a:off x="540000" y="3316777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182027">
            <a:extLst>
              <a:ext uri="{FF2B5EF4-FFF2-40B4-BE49-F238E27FC236}">
                <a16:creationId xmlns:a16="http://schemas.microsoft.com/office/drawing/2014/main" id="{B12EAFA9-D30F-D062-C4C2-CA6FDFD5E6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F2E46D-658A-A05C-42EC-81FBA7FC369D}"/>
              </a:ext>
            </a:extLst>
          </p:cNvPr>
          <p:cNvSpPr txBox="1"/>
          <p:nvPr/>
        </p:nvSpPr>
        <p:spPr>
          <a:xfrm>
            <a:off x="449989" y="2311365"/>
            <a:ext cx="233364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676ADF-6D94-6B45-EAE7-F99065A55E1A}"/>
              </a:ext>
            </a:extLst>
          </p:cNvPr>
          <p:cNvSpPr txBox="1"/>
          <p:nvPr/>
        </p:nvSpPr>
        <p:spPr>
          <a:xfrm>
            <a:off x="449989" y="3269971"/>
            <a:ext cx="240565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B54887-94F6-9D8D-65D2-5EBE76631150}"/>
              </a:ext>
            </a:extLst>
          </p:cNvPr>
          <p:cNvSpPr txBox="1"/>
          <p:nvPr/>
        </p:nvSpPr>
        <p:spPr>
          <a:xfrm>
            <a:off x="4511824" y="2334953"/>
            <a:ext cx="227125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FCFF14-17D4-C627-1E07-A5DCDD25405E}"/>
              </a:ext>
            </a:extLst>
          </p:cNvPr>
          <p:cNvSpPr txBox="1"/>
          <p:nvPr/>
        </p:nvSpPr>
        <p:spPr>
          <a:xfrm>
            <a:off x="4562829" y="3278097"/>
            <a:ext cx="2685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7" name="yt_shape_10327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因对相反数的概念理解不透彻而出错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12B2A35-C4FB-2948-EAC1-E741B321E486}"/>
              </a:ext>
            </a:extLst>
          </p:cNvPr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因对相反数的概念理解不透彻而出错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8" name="yt_shape_10328"/>
          <p:cNvSpPr txBox="1"/>
          <p:nvPr/>
        </p:nvSpPr>
        <p:spPr>
          <a:xfrm>
            <a:off x="540000" y="900000"/>
            <a:ext cx="76286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29" name="yt_table_1032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20366"/>
              </p:ext>
            </p:extLst>
          </p:nvPr>
        </p:nvGraphicFramePr>
        <p:xfrm>
          <a:off x="540056" y="1379303"/>
          <a:ext cx="5491163" cy="1901952"/>
        </p:xfrm>
        <a:graphic>
          <a:graphicData uri="http://schemas.openxmlformats.org/drawingml/2006/table">
            <a:tbl>
              <a:tblPr/>
              <a:tblGrid>
                <a:gridCol w="5491163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一定不相等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71BCC63-1C84-B33F-BAE5-66819B09FE78}"/>
              </a:ext>
            </a:extLst>
          </p:cNvPr>
          <p:cNvSpPr txBox="1"/>
          <p:nvPr/>
        </p:nvSpPr>
        <p:spPr>
          <a:xfrm>
            <a:off x="717463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1642</Words>
  <Application>Microsoft Office PowerPoint</Application>
  <PresentationFormat>宽屏</PresentationFormat>
  <Paragraphs>135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2024-08-13T11:38:23Z</dcterms:created>
  <dcterms:modified xsi:type="dcterms:W3CDTF">2024-08-13T14:27:20Z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