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6" r:id="rId7"/>
    <p:sldId id="370" r:id="rId8"/>
    <p:sldId id="377" r:id="rId9"/>
    <p:sldId id="372" r:id="rId10"/>
    <p:sldId id="373" r:id="rId11"/>
    <p:sldId id="375" r:id="rId12"/>
    <p:sldId id="379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bin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2" name="yt_shape_14832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直接计算</a:t>
            </a:r>
          </a:p>
        </p:txBody>
      </p:sp>
      <p:sp>
        <p:nvSpPr>
          <p:cNvPr id="14833" name="yt_shape_1483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2e6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34" name="yt_image_14834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647" y="2511364"/>
            <a:ext cx="3624705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36" name="yt_shape_14836"/>
              <p:cNvSpPr txBox="1"/>
              <p:nvPr/>
            </p:nvSpPr>
            <p:spPr>
              <a:xfrm>
                <a:off x="540000" y="2846696"/>
                <a:ext cx="6253315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836" name="yt_shape_14836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6696"/>
                <a:ext cx="6253315" cy="1586653"/>
              </a:xfrm>
              <a:prstGeom prst="rect">
                <a:avLst/>
              </a:prstGeom>
              <a:blipFill>
                <a:blip r:embed="rId3"/>
                <a:stretch>
                  <a:fillRect l="-3024" t="-3462" r="-2146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686679">
            <a:extLst>
              <a:ext uri="{FF2B5EF4-FFF2-40B4-BE49-F238E27FC236}">
                <a16:creationId xmlns:a16="http://schemas.microsoft.com/office/drawing/2014/main" id="{3C9B82CE-E7A8-F979-C05C-CC71EDCDFC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941A76-9B07-25E2-AF68-5A4F788CF7F2}"/>
              </a:ext>
            </a:extLst>
          </p:cNvPr>
          <p:cNvSpPr txBox="1"/>
          <p:nvPr/>
        </p:nvSpPr>
        <p:spPr>
          <a:xfrm>
            <a:off x="449989" y="2799890"/>
            <a:ext cx="6372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B2F89DE-62FC-DCBA-E10A-BE85BE563F02}"/>
                  </a:ext>
                </a:extLst>
              </p:cNvPr>
              <p:cNvSpPr txBox="1"/>
              <p:nvPr/>
            </p:nvSpPr>
            <p:spPr>
              <a:xfrm>
                <a:off x="449989" y="3275378"/>
                <a:ext cx="3513645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FB2F89DE-62FC-DCBA-E10A-BE85BE563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5378"/>
                <a:ext cx="3513645" cy="765061"/>
              </a:xfrm>
              <a:prstGeom prst="rect">
                <a:avLst/>
              </a:prstGeom>
              <a:blipFill>
                <a:blip r:embed="rId5"/>
                <a:stretch>
                  <a:fillRect l="-2778" r="-260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966058E-AF51-ED80-2175-ECA228306435}"/>
              </a:ext>
            </a:extLst>
          </p:cNvPr>
          <p:cNvSpPr txBox="1"/>
          <p:nvPr/>
        </p:nvSpPr>
        <p:spPr>
          <a:xfrm>
            <a:off x="449989" y="3946827"/>
            <a:ext cx="57028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7" name="yt_shape_14897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两点对应的有理数分别为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13d2,isEnd"/>
              </a:rPr>
              <a:t>个单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位长度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秒的速度沿数轴正方向运动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同时从原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d6bd,isEnd"/>
              </a:rPr>
              <a:t>秒的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速度沿数轴正方向运动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901" name="yt_image_14901" title="H_18.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1892" y="2924944"/>
            <a:ext cx="2780107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3" name="yt_shape_14903"/>
          <p:cNvSpPr txBox="1"/>
          <p:nvPr/>
        </p:nvSpPr>
        <p:spPr>
          <a:xfrm>
            <a:off x="540119" y="3356992"/>
            <a:ext cx="11492915" cy="17015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f4f8"/>
              </a:rPr>
              <a:t>，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450" b="0" i="0" u="none" spc="20059" dirty="0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</a:rPr>
              <a:t> </a:t>
            </a:r>
          </a:p>
        </p:txBody>
      </p:sp>
      <p:pic>
        <p:nvPicPr>
          <p:cNvPr id="14907" name="yt_image_14907" title="H_17.2955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174292"/>
            <a:ext cx="2591389" cy="21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0" name="yt_shape_14910"/>
          <p:cNvSpPr txBox="1"/>
          <p:nvPr/>
        </p:nvSpPr>
        <p:spPr>
          <a:xfrm>
            <a:off x="540000" y="5997580"/>
            <a:ext cx="8614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A65699-8957-46E1-1B88-4A556A9E3DED}"/>
              </a:ext>
            </a:extLst>
          </p:cNvPr>
          <p:cNvSpPr txBox="1"/>
          <p:nvPr/>
        </p:nvSpPr>
        <p:spPr>
          <a:xfrm>
            <a:off x="1478808" y="2755146"/>
            <a:ext cx="112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FAFAF5-0C35-E996-16D3-8D7805641C51}"/>
              </a:ext>
            </a:extLst>
          </p:cNvPr>
          <p:cNvSpPr txBox="1"/>
          <p:nvPr/>
        </p:nvSpPr>
        <p:spPr>
          <a:xfrm>
            <a:off x="3836246" y="2755146"/>
            <a:ext cx="1426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6EB674-90A5-8182-0DFA-6153B60BBA2F}"/>
              </a:ext>
            </a:extLst>
          </p:cNvPr>
          <p:cNvSpPr txBox="1"/>
          <p:nvPr/>
        </p:nvSpPr>
        <p:spPr>
          <a:xfrm>
            <a:off x="450108" y="3789040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f4f8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00FF7A-D4F5-9BE7-6CAF-AA508237E0CA}"/>
              </a:ext>
            </a:extLst>
          </p:cNvPr>
          <p:cNvSpPr txBox="1"/>
          <p:nvPr/>
        </p:nvSpPr>
        <p:spPr>
          <a:xfrm>
            <a:off x="450108" y="4264528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39D72C-0FE0-1593-ED7D-E0873EB50001}"/>
              </a:ext>
            </a:extLst>
          </p:cNvPr>
          <p:cNvSpPr txBox="1"/>
          <p:nvPr/>
        </p:nvSpPr>
        <p:spPr>
          <a:xfrm>
            <a:off x="449989" y="5397863"/>
            <a:ext cx="871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11" name="yt_shape_14911"/>
              <p:cNvSpPr txBox="1"/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｜＝｜（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1a049"/>
                  </a:rPr>
                  <a:t>｜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11" name="yt_shape_14911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  <a:blipFill>
                <a:blip r:embed="rId2"/>
                <a:stretch>
                  <a:fillRect l="-1645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15" name="yt_image_14915" title="H_18.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71892" y="1628800"/>
            <a:ext cx="2780107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A47AE7-2305-B9F5-3E57-2344E94E05CE}"/>
              </a:ext>
            </a:extLst>
          </p:cNvPr>
          <p:cNvSpPr txBox="1"/>
          <p:nvPr/>
        </p:nvSpPr>
        <p:spPr>
          <a:xfrm>
            <a:off x="450108" y="2152688"/>
            <a:ext cx="11051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a049"/>
              </a:rPr>
              <a:t>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BD4616-362A-1BF7-6FCE-F49CDCAC8762}"/>
              </a:ext>
            </a:extLst>
          </p:cNvPr>
          <p:cNvSpPr txBox="1"/>
          <p:nvPr/>
        </p:nvSpPr>
        <p:spPr>
          <a:xfrm>
            <a:off x="450108" y="2628176"/>
            <a:ext cx="2035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97BEC1-18DB-08CA-A95F-A79E6AFCD7B3}"/>
                  </a:ext>
                </a:extLst>
              </p:cNvPr>
              <p:cNvSpPr txBox="1"/>
              <p:nvPr/>
            </p:nvSpPr>
            <p:spPr>
              <a:xfrm>
                <a:off x="450108" y="3103664"/>
                <a:ext cx="5466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Q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97BEC1-18DB-08CA-A95F-A79E6AFCD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03664"/>
                <a:ext cx="5466461" cy="765061"/>
              </a:xfrm>
              <a:prstGeom prst="rect">
                <a:avLst/>
              </a:prstGeom>
              <a:blipFill>
                <a:blip r:embed="rId4"/>
                <a:stretch>
                  <a:fillRect l="-1784" r="-18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316664E-6D4D-BDFA-A822-240957F89254}"/>
              </a:ext>
            </a:extLst>
          </p:cNvPr>
          <p:cNvSpPr txBox="1"/>
          <p:nvPr/>
        </p:nvSpPr>
        <p:spPr>
          <a:xfrm>
            <a:off x="450108" y="3775113"/>
            <a:ext cx="328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8" name="yt_shape_14838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4839" name="yt_shape_1483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747d"/>
              </a:rPr>
              <a:t>求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40" name="yt_image_14840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3651" y="2511364"/>
            <a:ext cx="3364696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42" name="yt_shape_14842"/>
              <p:cNvSpPr txBox="1"/>
              <p:nvPr/>
            </p:nvSpPr>
            <p:spPr>
              <a:xfrm>
                <a:off x="540000" y="2819270"/>
                <a:ext cx="7125349" cy="27592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842" name="yt_shape_14842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9270"/>
                <a:ext cx="7125349" cy="2759282"/>
              </a:xfrm>
              <a:prstGeom prst="rect">
                <a:avLst/>
              </a:prstGeom>
              <a:blipFill>
                <a:blip r:embed="rId3"/>
                <a:stretch>
                  <a:fillRect l="-2654" t="-1766" r="-1969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44" name="yt_shape_14844"/>
          <p:cNvSpPr txBox="1"/>
          <p:nvPr/>
        </p:nvSpPr>
        <p:spPr>
          <a:xfrm>
            <a:off x="540000" y="5629340"/>
            <a:ext cx="362759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686748">
            <a:extLst>
              <a:ext uri="{FF2B5EF4-FFF2-40B4-BE49-F238E27FC236}">
                <a16:creationId xmlns:a16="http://schemas.microsoft.com/office/drawing/2014/main" id="{D17768A4-025D-602B-18E5-5A2060BF59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E3E1C8-C8AD-37A6-09C6-EB141FDF60BF}"/>
              </a:ext>
            </a:extLst>
          </p:cNvPr>
          <p:cNvSpPr txBox="1"/>
          <p:nvPr/>
        </p:nvSpPr>
        <p:spPr>
          <a:xfrm>
            <a:off x="449989" y="2772464"/>
            <a:ext cx="723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66A214-88CF-A8CF-A16F-6D0454F0FA5C}"/>
              </a:ext>
            </a:extLst>
          </p:cNvPr>
          <p:cNvSpPr txBox="1"/>
          <p:nvPr/>
        </p:nvSpPr>
        <p:spPr>
          <a:xfrm>
            <a:off x="449989" y="3247952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94EF36-D49D-904A-A542-B46B5E60EEE2}"/>
                  </a:ext>
                </a:extLst>
              </p:cNvPr>
              <p:cNvSpPr txBox="1"/>
              <p:nvPr/>
            </p:nvSpPr>
            <p:spPr>
              <a:xfrm>
                <a:off x="449989" y="3723440"/>
                <a:ext cx="41329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7094EF36-D49D-904A-A542-B46B5E60E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3440"/>
                <a:ext cx="4132961" cy="766077"/>
              </a:xfrm>
              <a:prstGeom prst="rect">
                <a:avLst/>
              </a:prstGeom>
              <a:blipFill>
                <a:blip r:embed="rId5"/>
                <a:stretch>
                  <a:fillRect l="-2360" r="-221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3F88525-DC7C-58CD-E346-C6CA8EAC4AF9}"/>
              </a:ext>
            </a:extLst>
          </p:cNvPr>
          <p:cNvSpPr txBox="1"/>
          <p:nvPr/>
        </p:nvSpPr>
        <p:spPr>
          <a:xfrm>
            <a:off x="449989" y="4395905"/>
            <a:ext cx="317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D997C3-C4FE-B529-E473-529B4729006E}"/>
                  </a:ext>
                </a:extLst>
              </p:cNvPr>
              <p:cNvSpPr txBox="1"/>
              <p:nvPr/>
            </p:nvSpPr>
            <p:spPr>
              <a:xfrm>
                <a:off x="449989" y="4871393"/>
                <a:ext cx="27978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4, 'mathAnswerShape': 1}">
                <a:extLst>
                  <a:ext uri="{FF2B5EF4-FFF2-40B4-BE49-F238E27FC236}">
                    <a16:creationId xmlns:a16="http://schemas.microsoft.com/office/drawing/2014/main" id="{91D997C3-C4FE-B529-E473-529B47290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1393"/>
                <a:ext cx="2797874" cy="727279"/>
              </a:xfrm>
              <a:prstGeom prst="rect">
                <a:avLst/>
              </a:prstGeom>
              <a:blipFill>
                <a:blip r:embed="rId6"/>
                <a:stretch>
                  <a:fillRect l="-3486" r="-32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FA0BEDB-74BD-66E6-8838-08AF12A69B3A}"/>
              </a:ext>
            </a:extLst>
          </p:cNvPr>
          <p:cNvSpPr txBox="1"/>
          <p:nvPr/>
        </p:nvSpPr>
        <p:spPr>
          <a:xfrm>
            <a:off x="449989" y="558253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553658-B0C5-7949-29A7-5ABD08066050}"/>
              </a:ext>
            </a:extLst>
          </p:cNvPr>
          <p:cNvSpPr txBox="1"/>
          <p:nvPr/>
        </p:nvSpPr>
        <p:spPr>
          <a:xfrm>
            <a:off x="449989" y="6058022"/>
            <a:ext cx="3772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45" name="yt_shape_14845"/>
              <p:cNvSpPr txBox="1"/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的公共部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dc1b"/>
                  </a:rPr>
                  <a:t>点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45" name="yt_shape_14845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r="-274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47" name="yt_image_14847" title="H_21.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1078" y="2212110"/>
            <a:ext cx="3909843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49" name="yt_shape_14849"/>
              <p:cNvSpPr txBox="1"/>
              <p:nvPr/>
            </p:nvSpPr>
            <p:spPr>
              <a:xfrm>
                <a:off x="540000" y="2541728"/>
                <a:ext cx="7380225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49" name="yt_shape_14849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1728"/>
                <a:ext cx="7380225" cy="3987310"/>
              </a:xfrm>
              <a:prstGeom prst="rect">
                <a:avLst/>
              </a:prstGeom>
              <a:blipFill>
                <a:blip r:embed="rId4"/>
                <a:stretch>
                  <a:fillRect l="-2562" t="-1376" r="-1653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447823-168B-AC45-1E7F-20C962CA4278}"/>
              </a:ext>
            </a:extLst>
          </p:cNvPr>
          <p:cNvSpPr txBox="1"/>
          <p:nvPr/>
        </p:nvSpPr>
        <p:spPr>
          <a:xfrm>
            <a:off x="449989" y="2494922"/>
            <a:ext cx="6825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BE3AD7-6FE9-4934-32CD-5B5585E6CAA2}"/>
              </a:ext>
            </a:extLst>
          </p:cNvPr>
          <p:cNvSpPr txBox="1"/>
          <p:nvPr/>
        </p:nvSpPr>
        <p:spPr>
          <a:xfrm>
            <a:off x="449989" y="2970410"/>
            <a:ext cx="182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A24D92-E793-4FA1-903C-8BB7D9BE88F7}"/>
              </a:ext>
            </a:extLst>
          </p:cNvPr>
          <p:cNvSpPr txBox="1"/>
          <p:nvPr/>
        </p:nvSpPr>
        <p:spPr>
          <a:xfrm>
            <a:off x="449989" y="3445898"/>
            <a:ext cx="538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F62EC9-6879-25F5-FF85-D26C36D28DBF}"/>
                  </a:ext>
                </a:extLst>
              </p:cNvPr>
              <p:cNvSpPr txBox="1"/>
              <p:nvPr/>
            </p:nvSpPr>
            <p:spPr>
              <a:xfrm>
                <a:off x="449989" y="3921386"/>
                <a:ext cx="65681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1FF62EC9-6879-25F5-FF85-D26C36D28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1386"/>
                <a:ext cx="6568187" cy="765061"/>
              </a:xfrm>
              <a:prstGeom prst="rect">
                <a:avLst/>
              </a:prstGeom>
              <a:blipFill>
                <a:blip r:embed="rId5"/>
                <a:stretch>
                  <a:fillRect l="-1486" r="-130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2D80FF-55BD-DA2C-CE60-5B6C0CCDDE80}"/>
              </a:ext>
            </a:extLst>
          </p:cNvPr>
          <p:cNvSpPr txBox="1"/>
          <p:nvPr/>
        </p:nvSpPr>
        <p:spPr>
          <a:xfrm>
            <a:off x="449989" y="4592835"/>
            <a:ext cx="7488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EA8538-D379-A4F9-727D-48C274707363}"/>
              </a:ext>
            </a:extLst>
          </p:cNvPr>
          <p:cNvSpPr txBox="1"/>
          <p:nvPr/>
        </p:nvSpPr>
        <p:spPr>
          <a:xfrm>
            <a:off x="449989" y="5068323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99648F-E751-A950-F6D0-998B46569DB2}"/>
              </a:ext>
            </a:extLst>
          </p:cNvPr>
          <p:cNvSpPr txBox="1"/>
          <p:nvPr/>
        </p:nvSpPr>
        <p:spPr>
          <a:xfrm>
            <a:off x="449989" y="5543811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6B15BD-BB58-6FD0-D9BE-73997383FB3B}"/>
              </a:ext>
            </a:extLst>
          </p:cNvPr>
          <p:cNvSpPr txBox="1"/>
          <p:nvPr/>
        </p:nvSpPr>
        <p:spPr>
          <a:xfrm>
            <a:off x="449989" y="6019299"/>
            <a:ext cx="419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1" name="yt_shape_14851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4852" name="yt_shape_14852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40c"/>
              </a:rPr>
              <a:t>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853" name="yt_shape_14853"/>
          <p:cNvSpPr txBox="1"/>
          <p:nvPr/>
        </p:nvSpPr>
        <p:spPr>
          <a:xfrm>
            <a:off x="540000" y="2342520"/>
            <a:ext cx="31402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854"/>
              <p:cNvSpPr txBox="1"/>
              <p:nvPr/>
            </p:nvSpPr>
            <p:spPr>
              <a:xfrm>
                <a:off x="540119" y="2974187"/>
                <a:ext cx="9084273" cy="2264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分别是线段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6ec02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48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4187"/>
                <a:ext cx="9084273" cy="2264659"/>
              </a:xfrm>
              <a:prstGeom prst="rect">
                <a:avLst/>
              </a:prstGeom>
              <a:blipFill>
                <a:blip r:embed="rId2"/>
                <a:stretch>
                  <a:fillRect l="-2081" t="-2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56" name="yt_image_14856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9367" y="2974187"/>
            <a:ext cx="2572632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3549686818">
            <a:extLst>
              <a:ext uri="{FF2B5EF4-FFF2-40B4-BE49-F238E27FC236}">
                <a16:creationId xmlns:a16="http://schemas.microsoft.com/office/drawing/2014/main" id="{187BA3E7-7276-D5CE-9AD6-74C362434C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C3B202A-AF4E-6A24-1301-F7FF6E4A706B}"/>
              </a:ext>
            </a:extLst>
          </p:cNvPr>
          <p:cNvSpPr txBox="1"/>
          <p:nvPr/>
        </p:nvSpPr>
        <p:spPr>
          <a:xfrm>
            <a:off x="450108" y="2927381"/>
            <a:ext cx="753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分别是线段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2F2279-CE63-3B9D-1F11-C35F046A7A38}"/>
                  </a:ext>
                </a:extLst>
              </p:cNvPr>
              <p:cNvSpPr txBox="1"/>
              <p:nvPr/>
            </p:nvSpPr>
            <p:spPr>
              <a:xfrm>
                <a:off x="450108" y="3402869"/>
                <a:ext cx="4371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7}">
                <a:extLst>
                  <a:ext uri="{FF2B5EF4-FFF2-40B4-BE49-F238E27FC236}">
                    <a16:creationId xmlns:a16="http://schemas.microsoft.com/office/drawing/2014/main" id="{612F2279-CE63-3B9D-1F11-C35F046A7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2869"/>
                <a:ext cx="4371911" cy="765061"/>
              </a:xfrm>
              <a:prstGeom prst="rect">
                <a:avLst/>
              </a:prstGeom>
              <a:blipFill>
                <a:blip r:embed="rId5"/>
                <a:stretch>
                  <a:fillRect l="-2232" r="-20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DCE84A-7857-A737-01FE-B324CCEEBE95}"/>
                  </a:ext>
                </a:extLst>
              </p:cNvPr>
              <p:cNvSpPr txBox="1"/>
              <p:nvPr/>
            </p:nvSpPr>
            <p:spPr>
              <a:xfrm>
                <a:off x="450108" y="4074318"/>
                <a:ext cx="888625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6ec02"/>
                  </a:rPr>
                  <a:t>＝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b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DCE84A-7857-A737-01FE-B324CCEEB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74318"/>
                <a:ext cx="8886252" cy="765061"/>
              </a:xfrm>
              <a:prstGeom prst="rect">
                <a:avLst/>
              </a:prstGeom>
              <a:blipFill>
                <a:blip r:embed="rId6"/>
                <a:stretch>
                  <a:fillRect l="-1097" t="-5556" r="-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58" name="yt_shape_14858"/>
              <p:cNvSpPr txBox="1"/>
              <p:nvPr/>
            </p:nvSpPr>
            <p:spPr>
              <a:xfrm>
                <a:off x="540119" y="900000"/>
                <a:ext cx="11492915" cy="2757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若题中的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改为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延长线上一点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6473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请你画出图形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画出的图形如图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分别是线段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2_12fa6"/>
                  </a:rPr>
                  <a:t>OC</a:t>
                </a:r>
                <a:b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58" name="yt_shape_14858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57293"/>
              </a:xfrm>
              <a:prstGeom prst="rect">
                <a:avLst/>
              </a:prstGeom>
              <a:blipFill>
                <a:blip r:embed="rId2"/>
                <a:stretch>
                  <a:fillRect l="-1645" t="-1991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61" name="yt_image_14861" title="H_21.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1915031"/>
            <a:ext cx="2572632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4" name="yt_shape_14864"/>
          <p:cNvSpPr txBox="1"/>
          <p:nvPr/>
        </p:nvSpPr>
        <p:spPr>
          <a:xfrm>
            <a:off x="540000" y="4479110"/>
            <a:ext cx="2767809" cy="2341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00" b="0" i="0" u="none" spc="21258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</a:rPr>
              <a:t> </a:t>
            </a:r>
          </a:p>
        </p:txBody>
      </p:sp>
      <p:pic>
        <p:nvPicPr>
          <p:cNvPr id="14863" name="yt_image_14863" title="H_14.70716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92500" y="3342926"/>
            <a:ext cx="2740428" cy="1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80199C-A38F-74D7-29D6-517E1676DFE6}"/>
              </a:ext>
            </a:extLst>
          </p:cNvPr>
          <p:cNvSpPr txBox="1"/>
          <p:nvPr/>
        </p:nvSpPr>
        <p:spPr>
          <a:xfrm>
            <a:off x="450108" y="2363378"/>
            <a:ext cx="11327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画出的图形如图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分别是线段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12fa6"/>
              </a:rPr>
              <a:t>OC</a:t>
            </a:r>
            <a:b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BF4554-165A-94BC-1CCA-632CB9303E09}"/>
                  </a:ext>
                </a:extLst>
              </p:cNvPr>
              <p:cNvSpPr txBox="1"/>
              <p:nvPr/>
            </p:nvSpPr>
            <p:spPr>
              <a:xfrm>
                <a:off x="450108" y="2838866"/>
                <a:ext cx="32622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BF4554-165A-94BC-1CCA-632CB9303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38866"/>
                <a:ext cx="3262249" cy="765061"/>
              </a:xfrm>
              <a:prstGeom prst="rect">
                <a:avLst/>
              </a:prstGeom>
              <a:blipFill>
                <a:blip r:embed="rId5"/>
                <a:stretch>
                  <a:fillRect l="-2991" r="-280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ECD044-C58E-CAAD-ED25-6931E1A75DC2}"/>
                  </a:ext>
                </a:extLst>
              </p:cNvPr>
              <p:cNvSpPr txBox="1"/>
              <p:nvPr/>
            </p:nvSpPr>
            <p:spPr>
              <a:xfrm>
                <a:off x="450108" y="3710786"/>
                <a:ext cx="88367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ECD044-C58E-CAAD-ED25-6931E1A75D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0786"/>
                <a:ext cx="8836787" cy="726326"/>
              </a:xfrm>
              <a:prstGeom prst="rect">
                <a:avLst/>
              </a:prstGeom>
              <a:blipFill>
                <a:blip r:embed="rId6"/>
                <a:stretch>
                  <a:fillRect l="-1104" r="-103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6" name="yt_shape_14866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4867" name="yt_shape_1486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6412"/>
              </a:rPr>
              <a:t>的中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请先画出符合题意的图形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再解答该问题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68" name="yt_shape_14868"/>
              <p:cNvSpPr txBox="1"/>
              <p:nvPr/>
            </p:nvSpPr>
            <p:spPr>
              <a:xfrm>
                <a:off x="540000" y="2359000"/>
                <a:ext cx="5501506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68" name="yt_shape_14868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9000"/>
                <a:ext cx="5501506" cy="2546916"/>
              </a:xfrm>
              <a:prstGeom prst="rect">
                <a:avLst/>
              </a:prstGeom>
              <a:blipFill>
                <a:blip r:embed="rId2"/>
                <a:stretch>
                  <a:fillRect l="-3437" t="-2153" r="-243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686890">
            <a:extLst>
              <a:ext uri="{FF2B5EF4-FFF2-40B4-BE49-F238E27FC236}">
                <a16:creationId xmlns:a16="http://schemas.microsoft.com/office/drawing/2014/main" id="{49ED22A1-4711-0EB4-07A7-9CBA50BEA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BD631C-58FE-40B9-8399-A7D2AB6830AF}"/>
              </a:ext>
            </a:extLst>
          </p:cNvPr>
          <p:cNvSpPr txBox="1"/>
          <p:nvPr/>
        </p:nvSpPr>
        <p:spPr>
          <a:xfrm>
            <a:off x="449989" y="2312194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28A782-FFA8-1F49-9311-D2A771BE6B90}"/>
              </a:ext>
            </a:extLst>
          </p:cNvPr>
          <p:cNvSpPr txBox="1"/>
          <p:nvPr/>
        </p:nvSpPr>
        <p:spPr>
          <a:xfrm>
            <a:off x="449989" y="2787682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3D85F8-6651-67AB-5916-ECBE2F42AC49}"/>
              </a:ext>
            </a:extLst>
          </p:cNvPr>
          <p:cNvSpPr txBox="1"/>
          <p:nvPr/>
        </p:nvSpPr>
        <p:spPr>
          <a:xfrm>
            <a:off x="449989" y="3263170"/>
            <a:ext cx="314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193842-C680-126A-DF00-94ACF9830954}"/>
                  </a:ext>
                </a:extLst>
              </p:cNvPr>
              <p:cNvSpPr txBox="1"/>
              <p:nvPr/>
            </p:nvSpPr>
            <p:spPr>
              <a:xfrm>
                <a:off x="449989" y="3738658"/>
                <a:ext cx="5036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mathAnswerShape': 1}">
                <a:extLst>
                  <a:ext uri="{FF2B5EF4-FFF2-40B4-BE49-F238E27FC236}">
                    <a16:creationId xmlns:a16="http://schemas.microsoft.com/office/drawing/2014/main" id="{6F193842-C680-126A-DF00-94ACF9830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8658"/>
                <a:ext cx="5036248" cy="765061"/>
              </a:xfrm>
              <a:prstGeom prst="rect">
                <a:avLst/>
              </a:prstGeom>
              <a:blipFill>
                <a:blip r:embed="rId4"/>
                <a:stretch>
                  <a:fillRect l="-1937" r="-15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A3309D1-30E9-72AB-EBA2-7517C777D0EA}"/>
              </a:ext>
            </a:extLst>
          </p:cNvPr>
          <p:cNvSpPr txBox="1"/>
          <p:nvPr/>
        </p:nvSpPr>
        <p:spPr>
          <a:xfrm>
            <a:off x="449989" y="4410107"/>
            <a:ext cx="562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871" title="H_105.39">
            <a:extLst>
              <a:ext uri="{FF2B5EF4-FFF2-40B4-BE49-F238E27FC236}">
                <a16:creationId xmlns:a16="http://schemas.microsoft.com/office/drawing/2014/main" id="{0684060F-D254-6C3E-730C-A13D02A9778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b="48319"/>
          <a:stretch/>
        </p:blipFill>
        <p:spPr bwMode="auto">
          <a:xfrm>
            <a:off x="6960096" y="3010921"/>
            <a:ext cx="3595557" cy="69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0" name="yt_shape_14870"/>
          <p:cNvSpPr txBox="1"/>
          <p:nvPr/>
        </p:nvSpPr>
        <p:spPr>
          <a:xfrm>
            <a:off x="540000" y="2173839"/>
            <a:ext cx="5697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的延长线上时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872" name="yt_shape_14872"/>
          <p:cNvSpPr txBox="1"/>
          <p:nvPr/>
        </p:nvSpPr>
        <p:spPr>
          <a:xfrm>
            <a:off x="540000" y="2805506"/>
            <a:ext cx="3631507" cy="12066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  <a:r>
              <a:rPr lang="en-US" altLang="zh-CN" sz="6700" b="0" i="0" u="none" spc="26643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</a:p>
        </p:txBody>
      </p:sp>
      <p:pic>
        <p:nvPicPr>
          <p:cNvPr id="14871" name="yt_image_14871" title="H_105.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44917"/>
          <a:stretch/>
        </p:blipFill>
        <p:spPr bwMode="auto">
          <a:xfrm>
            <a:off x="540000" y="2758623"/>
            <a:ext cx="3595557" cy="7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74" name="yt_shape_14874"/>
              <p:cNvSpPr txBox="1"/>
              <p:nvPr/>
            </p:nvSpPr>
            <p:spPr>
              <a:xfrm>
                <a:off x="540000" y="4194452"/>
                <a:ext cx="534761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74" name="yt_shape_148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4452"/>
                <a:ext cx="5347618" cy="2546916"/>
              </a:xfrm>
              <a:prstGeom prst="rect">
                <a:avLst/>
              </a:prstGeom>
              <a:blipFill>
                <a:blip r:embed="rId3"/>
                <a:stretch>
                  <a:fillRect l="-3535" t="-1914" r="-2509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23C6D5-E65C-C3F8-37F1-DA698977424C}"/>
              </a:ext>
            </a:extLst>
          </p:cNvPr>
          <p:cNvSpPr txBox="1"/>
          <p:nvPr/>
        </p:nvSpPr>
        <p:spPr>
          <a:xfrm>
            <a:off x="449989" y="2127033"/>
            <a:ext cx="582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962EDE-CF05-FEAE-C127-BC73EAAF38D7}"/>
              </a:ext>
            </a:extLst>
          </p:cNvPr>
          <p:cNvSpPr txBox="1"/>
          <p:nvPr/>
        </p:nvSpPr>
        <p:spPr>
          <a:xfrm>
            <a:off x="449989" y="3550711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88B589-1ED9-940D-E754-7D20FD572E21}"/>
              </a:ext>
            </a:extLst>
          </p:cNvPr>
          <p:cNvSpPr txBox="1"/>
          <p:nvPr/>
        </p:nvSpPr>
        <p:spPr>
          <a:xfrm>
            <a:off x="449989" y="4026199"/>
            <a:ext cx="314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0DB1B8-72B0-1792-5C72-B4BADED4C2A6}"/>
                  </a:ext>
                </a:extLst>
              </p:cNvPr>
              <p:cNvSpPr txBox="1"/>
              <p:nvPr/>
            </p:nvSpPr>
            <p:spPr>
              <a:xfrm>
                <a:off x="449989" y="4501687"/>
                <a:ext cx="51886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0DB1B8-72B0-1792-5C72-B4BADED4C2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1687"/>
                <a:ext cx="5188648" cy="765061"/>
              </a:xfrm>
              <a:prstGeom prst="rect">
                <a:avLst/>
              </a:prstGeom>
              <a:blipFill>
                <a:blip r:embed="rId4"/>
                <a:stretch>
                  <a:fillRect l="-1880" r="-15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A417869-2F7D-01BD-F444-F217E205E8CD}"/>
              </a:ext>
            </a:extLst>
          </p:cNvPr>
          <p:cNvSpPr txBox="1"/>
          <p:nvPr/>
        </p:nvSpPr>
        <p:spPr>
          <a:xfrm>
            <a:off x="449989" y="5173136"/>
            <a:ext cx="547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37A99F-13FC-5AD0-558B-4B5E947C1DF3}"/>
              </a:ext>
            </a:extLst>
          </p:cNvPr>
          <p:cNvSpPr txBox="1"/>
          <p:nvPr/>
        </p:nvSpPr>
        <p:spPr>
          <a:xfrm>
            <a:off x="449989" y="5648624"/>
            <a:ext cx="526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867">
            <a:extLst>
              <a:ext uri="{FF2B5EF4-FFF2-40B4-BE49-F238E27FC236}">
                <a16:creationId xmlns:a16="http://schemas.microsoft.com/office/drawing/2014/main" id="{3D497A95-EAD0-1C43-AABD-1BE2469BE6BE}"/>
              </a:ext>
            </a:extLst>
          </p:cNvPr>
          <p:cNvSpPr txBox="1"/>
          <p:nvPr/>
        </p:nvSpPr>
        <p:spPr>
          <a:xfrm>
            <a:off x="540119" y="11247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6412"/>
              </a:rPr>
              <a:t>的中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请先画出符合题意的图形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再解答该问题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80" name="yt_shape_14880"/>
              <p:cNvSpPr txBox="1"/>
              <p:nvPr/>
            </p:nvSpPr>
            <p:spPr>
              <a:xfrm>
                <a:off x="540119" y="900001"/>
                <a:ext cx="12036601" cy="37531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5455"/>
                  </a:rPr>
                  <a:t>，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根据已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四点在线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36df9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80" name="yt_shape_148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2036601" cy="3753136"/>
              </a:xfrm>
              <a:prstGeom prst="rect">
                <a:avLst/>
              </a:prstGeom>
              <a:blipFill>
                <a:blip r:embed="rId2"/>
                <a:stretch>
                  <a:fillRect l="-1570" t="-1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C86117B-EFB6-67A5-4C1C-E3D5EF6C9927}"/>
              </a:ext>
            </a:extLst>
          </p:cNvPr>
          <p:cNvSpPr txBox="1"/>
          <p:nvPr/>
        </p:nvSpPr>
        <p:spPr>
          <a:xfrm>
            <a:off x="450108" y="2067812"/>
            <a:ext cx="112017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根据已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四点在线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6df9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Cambria Math" pitchFamily="24"/>
                <a:ea typeface="宋体" pitchFamily="24"/>
              </a:rPr>
              <a:t>∶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Cambria Math" pitchFamily="24"/>
                <a:ea typeface="宋体" pitchFamily="24"/>
              </a:rPr>
              <a:t>∶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D86C71-1712-AA97-6708-BFFE139DA515}"/>
                  </a:ext>
                </a:extLst>
              </p:cNvPr>
              <p:cNvSpPr txBox="1"/>
              <p:nvPr/>
            </p:nvSpPr>
            <p:spPr>
              <a:xfrm>
                <a:off x="450108" y="2276872"/>
                <a:ext cx="59776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1+2+4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D86C71-1712-AA97-6708-BFFE139DA5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6872"/>
                <a:ext cx="5977636" cy="767474"/>
              </a:xfrm>
              <a:prstGeom prst="rect">
                <a:avLst/>
              </a:prstGeom>
              <a:blipFill>
                <a:blip r:embed="rId3"/>
                <a:stretch>
                  <a:fillRect l="-1633" r="-16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945797-CE00-F74B-710F-E837407D91DC}"/>
                  </a:ext>
                </a:extLst>
              </p:cNvPr>
              <p:cNvSpPr txBox="1"/>
              <p:nvPr/>
            </p:nvSpPr>
            <p:spPr>
              <a:xfrm>
                <a:off x="450108" y="2879963"/>
                <a:ext cx="5456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945797-CE00-F74B-710F-E837407D9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79963"/>
                <a:ext cx="5456936" cy="765061"/>
              </a:xfrm>
              <a:prstGeom prst="rect">
                <a:avLst/>
              </a:prstGeom>
              <a:blipFill>
                <a:blip r:embed="rId4"/>
                <a:stretch>
                  <a:fillRect l="-1788" r="-178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4F016E0-7501-AB1A-04FE-DB1334532657}"/>
                  </a:ext>
                </a:extLst>
              </p:cNvPr>
              <p:cNvSpPr txBox="1"/>
              <p:nvPr/>
            </p:nvSpPr>
            <p:spPr>
              <a:xfrm>
                <a:off x="5997055" y="2879963"/>
                <a:ext cx="231527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4F016E0-7501-AB1A-04FE-DB13345326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7055" y="2879963"/>
                <a:ext cx="2315274" cy="729183"/>
              </a:xfrm>
              <a:prstGeom prst="rect">
                <a:avLst/>
              </a:prstGeom>
              <a:blipFill>
                <a:blip r:embed="rId5"/>
                <a:stretch>
                  <a:fillRect l="-4211" r="-394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884" name="yt_shape_14884"/>
              <p:cNvSpPr txBox="1"/>
              <p:nvPr/>
            </p:nvSpPr>
            <p:spPr>
              <a:xfrm>
                <a:off x="540000" y="3880303"/>
                <a:ext cx="7732886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的反向延长线上时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884" name="yt_shape_148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80303"/>
                <a:ext cx="7732886" cy="1122295"/>
              </a:xfrm>
              <a:prstGeom prst="rect">
                <a:avLst/>
              </a:prstGeom>
              <a:blipFill>
                <a:blip r:embed="rId6"/>
                <a:stretch>
                  <a:fillRect l="-2445" t="-4891" r="-149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87" name="yt_shape_14887"/>
          <p:cNvSpPr txBox="1"/>
          <p:nvPr/>
        </p:nvSpPr>
        <p:spPr>
          <a:xfrm>
            <a:off x="5015880" y="5994786"/>
            <a:ext cx="4237699" cy="68441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800" b="0" i="0" u="none" spc="-380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800" b="0" i="0" u="none" spc="32095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4886" name="yt_image_14886" title="H_60.0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r="53201" b="-3496"/>
          <a:stretch/>
        </p:blipFill>
        <p:spPr bwMode="auto">
          <a:xfrm>
            <a:off x="8395689" y="3933056"/>
            <a:ext cx="1963571" cy="78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889" name="yt_shape_14889"/>
              <p:cNvSpPr txBox="1"/>
              <p:nvPr/>
            </p:nvSpPr>
            <p:spPr>
              <a:xfrm>
                <a:off x="540000" y="6018750"/>
                <a:ext cx="5886227" cy="1802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89" name="yt_shape_14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18750"/>
                <a:ext cx="5886227" cy="1802738"/>
              </a:xfrm>
              <a:prstGeom prst="rect">
                <a:avLst/>
              </a:prstGeom>
              <a:blipFill>
                <a:blip r:embed="rId8"/>
                <a:stretch>
                  <a:fillRect l="-3212" t="-2703" r="-2280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D1A0002-11A8-548A-A86A-3E0A3C0D4F71}"/>
              </a:ext>
            </a:extLst>
          </p:cNvPr>
          <p:cNvSpPr txBox="1"/>
          <p:nvPr/>
        </p:nvSpPr>
        <p:spPr>
          <a:xfrm>
            <a:off x="449989" y="3573016"/>
            <a:ext cx="7838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的反向延长线上时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F0DDBC-254F-6BA4-C124-3324C1837173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56188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F0DDBC-254F-6BA4-C124-3324C1837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5618861" cy="729565"/>
              </a:xfrm>
              <a:prstGeom prst="rect">
                <a:avLst/>
              </a:prstGeom>
              <a:blipFill>
                <a:blip r:embed="rId9"/>
                <a:stretch>
                  <a:fillRect l="-1735" r="-162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CF1749F-7033-9DFF-72F9-D8BE5F3923B2}"/>
              </a:ext>
            </a:extLst>
          </p:cNvPr>
          <p:cNvSpPr txBox="1"/>
          <p:nvPr/>
        </p:nvSpPr>
        <p:spPr>
          <a:xfrm>
            <a:off x="449989" y="4581128"/>
            <a:ext cx="600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3517B55-9ED6-C210-B47E-A918D4DDF0C3}"/>
                  </a:ext>
                </a:extLst>
              </p:cNvPr>
              <p:cNvSpPr txBox="1"/>
              <p:nvPr/>
            </p:nvSpPr>
            <p:spPr>
              <a:xfrm>
                <a:off x="449989" y="4965782"/>
                <a:ext cx="54664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3517B55-9ED6-C210-B47E-A918D4DDF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5782"/>
                <a:ext cx="5466461" cy="767474"/>
              </a:xfrm>
              <a:prstGeom prst="rect">
                <a:avLst/>
              </a:prstGeom>
              <a:blipFill>
                <a:blip r:embed="rId10"/>
                <a:stretch>
                  <a:fillRect l="-1784" r="-16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4E52E8E-7760-1FBE-E410-79D19D26BD5E}"/>
                  </a:ext>
                </a:extLst>
              </p:cNvPr>
              <p:cNvSpPr txBox="1"/>
              <p:nvPr/>
            </p:nvSpPr>
            <p:spPr>
              <a:xfrm>
                <a:off x="449989" y="5579755"/>
                <a:ext cx="43806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4E52E8E-7760-1FBE-E410-79D19D26BD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9755"/>
                <a:ext cx="4380611" cy="729565"/>
              </a:xfrm>
              <a:prstGeom prst="rect">
                <a:avLst/>
              </a:prstGeom>
              <a:blipFill>
                <a:blip r:embed="rId11"/>
                <a:stretch>
                  <a:fillRect l="-2228" r="-222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4886" title="H_60.03">
            <a:extLst>
              <a:ext uri="{FF2B5EF4-FFF2-40B4-BE49-F238E27FC236}">
                <a16:creationId xmlns:a16="http://schemas.microsoft.com/office/drawing/2014/main" id="{227F38D2-BA11-A225-DF47-4C54EC87EDD4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53202" b="-3496"/>
          <a:stretch/>
        </p:blipFill>
        <p:spPr bwMode="auto">
          <a:xfrm>
            <a:off x="7968208" y="5157192"/>
            <a:ext cx="1963571" cy="78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1" name="yt_shape_14891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线段计算中的动点问题</a:t>
            </a:r>
          </a:p>
        </p:txBody>
      </p:sp>
      <p:sp>
        <p:nvSpPr>
          <p:cNvPr id="14892" name="yt_shape_1489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621"/>
              </a:rPr>
              <a:t>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沿数轴向右运动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93" name="yt_image_148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5461" y="2511364"/>
            <a:ext cx="2961077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5" name="yt_shape_14895"/>
          <p:cNvSpPr txBox="1"/>
          <p:nvPr/>
        </p:nvSpPr>
        <p:spPr>
          <a:xfrm>
            <a:off x="540000" y="2803271"/>
            <a:ext cx="5362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896" name="yt_shape_14896"/>
          <p:cNvSpPr txBox="1"/>
          <p:nvPr/>
        </p:nvSpPr>
        <p:spPr>
          <a:xfrm>
            <a:off x="540000" y="3282574"/>
            <a:ext cx="61411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686977">
            <a:extLst>
              <a:ext uri="{FF2B5EF4-FFF2-40B4-BE49-F238E27FC236}">
                <a16:creationId xmlns:a16="http://schemas.microsoft.com/office/drawing/2014/main" id="{1040CEB9-DEB9-9F1A-101D-F7965E2A55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4CE12F-1F89-418E-4194-579BBCABD6AE}"/>
              </a:ext>
            </a:extLst>
          </p:cNvPr>
          <p:cNvSpPr txBox="1"/>
          <p:nvPr/>
        </p:nvSpPr>
        <p:spPr>
          <a:xfrm>
            <a:off x="4540977" y="275646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EBC47A-E969-E1FC-4F76-D31964C4132F}"/>
              </a:ext>
            </a:extLst>
          </p:cNvPr>
          <p:cNvSpPr txBox="1"/>
          <p:nvPr/>
        </p:nvSpPr>
        <p:spPr>
          <a:xfrm>
            <a:off x="3016977" y="323576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2201</Words>
  <Application>Microsoft Office PowerPoint</Application>
  <PresentationFormat>宽屏</PresentationFormat>
  <Paragraphs>134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