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2" r:id="rId6"/>
    <p:sldId id="376" r:id="rId7"/>
    <p:sldId id="378" r:id="rId8"/>
    <p:sldId id="379" r:id="rId9"/>
    <p:sldId id="380" r:id="rId10"/>
    <p:sldId id="381" r:id="rId11"/>
    <p:sldId id="384" r:id="rId12"/>
    <p:sldId id="386" r:id="rId13"/>
    <p:sldId id="387" r:id="rId14"/>
    <p:sldId id="388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4" name="yt_shape_13304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305" name="yt_image_13305" title="H_25.9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07" name="yt_shape_13307"/>
              <p:cNvSpPr txBox="1"/>
              <p:nvPr/>
            </p:nvSpPr>
            <p:spPr>
              <a:xfrm>
                <a:off x="540119" y="1911566"/>
                <a:ext cx="11492915" cy="4012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关于等式的两个基本事实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等式两边可以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相等关系可以传递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等式的性质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等式两边加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或减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结果仍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900c,isEnd"/>
                  </a:rPr>
                  <a:t>.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么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等式的性质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等式两边乘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或除以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2_e29fa,isEnd"/>
                  </a:rPr>
                  <a:t>结果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仍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274f1,isEnd"/>
                  </a:rPr>
                  <a:t>么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07" name="yt_shape_13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1566"/>
                <a:ext cx="11492915" cy="4012573"/>
              </a:xfrm>
              <a:prstGeom prst="rect">
                <a:avLst/>
              </a:prstGeom>
              <a:blipFill>
                <a:blip r:embed="rId3"/>
                <a:stretch>
                  <a:fillRect l="-1645" t="-1368" b="-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BCCE83-097A-4998-35C6-4FC703B5CBE9}"/>
              </a:ext>
            </a:extLst>
          </p:cNvPr>
          <p:cNvSpPr txBox="1"/>
          <p:nvPr/>
        </p:nvSpPr>
        <p:spPr>
          <a:xfrm>
            <a:off x="3345708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D4E858-6C86-6819-CBBC-EA0361952B48}"/>
              </a:ext>
            </a:extLst>
          </p:cNvPr>
          <p:cNvSpPr txBox="1"/>
          <p:nvPr/>
        </p:nvSpPr>
        <p:spPr>
          <a:xfrm>
            <a:off x="7898657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EB2D0E-29C7-590A-EB5E-964B0D7F9ACA}"/>
              </a:ext>
            </a:extLst>
          </p:cNvPr>
          <p:cNvSpPr txBox="1"/>
          <p:nvPr/>
        </p:nvSpPr>
        <p:spPr>
          <a:xfrm>
            <a:off x="8528896" y="281573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C84F5E-3B32-09CC-FE98-2C33A9AC434B}"/>
              </a:ext>
            </a:extLst>
          </p:cNvPr>
          <p:cNvSpPr txBox="1"/>
          <p:nvPr/>
        </p:nvSpPr>
        <p:spPr>
          <a:xfrm>
            <a:off x="5860308" y="329122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或式子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C306CE-99A7-4678-91B2-4B81F7DF9416}"/>
              </a:ext>
            </a:extLst>
          </p:cNvPr>
          <p:cNvSpPr txBox="1"/>
          <p:nvPr/>
        </p:nvSpPr>
        <p:spPr>
          <a:xfrm>
            <a:off x="10432307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823A72-383B-1F2E-8D34-EB0F9D795355}"/>
              </a:ext>
            </a:extLst>
          </p:cNvPr>
          <p:cNvSpPr txBox="1"/>
          <p:nvPr/>
        </p:nvSpPr>
        <p:spPr>
          <a:xfrm>
            <a:off x="4471246" y="376671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3590F7-29A1-A131-29C2-5F1A7BC49CD0}"/>
              </a:ext>
            </a:extLst>
          </p:cNvPr>
          <p:cNvSpPr txBox="1"/>
          <p:nvPr/>
        </p:nvSpPr>
        <p:spPr>
          <a:xfrm>
            <a:off x="4641108" y="424220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AF4DB1-43BC-00EB-A595-683F7C7DDF96}"/>
              </a:ext>
            </a:extLst>
          </p:cNvPr>
          <p:cNvSpPr txBox="1"/>
          <p:nvPr/>
        </p:nvSpPr>
        <p:spPr>
          <a:xfrm>
            <a:off x="7689107" y="424220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同一个不为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8DC839-7A02-9E10-6410-95AE2E6F76CD}"/>
              </a:ext>
            </a:extLst>
          </p:cNvPr>
          <p:cNvSpPr txBox="1"/>
          <p:nvPr/>
        </p:nvSpPr>
        <p:spPr>
          <a:xfrm>
            <a:off x="1059708" y="47176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2B843A-9DC7-852C-141A-C4D29AD8FF86}"/>
              </a:ext>
            </a:extLst>
          </p:cNvPr>
          <p:cNvSpPr txBox="1"/>
          <p:nvPr/>
        </p:nvSpPr>
        <p:spPr>
          <a:xfrm>
            <a:off x="5899996" y="471768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C9FD0C-52E8-7E7E-243D-98181DA2EA4D}"/>
              </a:ext>
            </a:extLst>
          </p:cNvPr>
          <p:cNvSpPr txBox="1"/>
          <p:nvPr/>
        </p:nvSpPr>
        <p:spPr>
          <a:xfrm>
            <a:off x="9446471" y="47176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4264C1-D873-D3D7-5EE6-652E4D449AE9}"/>
              </a:ext>
            </a:extLst>
          </p:cNvPr>
          <p:cNvSpPr txBox="1"/>
          <p:nvPr/>
        </p:nvSpPr>
        <p:spPr>
          <a:xfrm>
            <a:off x="947631" y="5193176"/>
            <a:ext cx="7896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984F3B5-42AE-2856-395A-9E27352222F6}"/>
                  </a:ext>
                </a:extLst>
              </p:cNvPr>
              <p:cNvSpPr txBox="1"/>
              <p:nvPr/>
            </p:nvSpPr>
            <p:spPr>
              <a:xfrm>
                <a:off x="1604856" y="5193176"/>
                <a:ext cx="367029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984F3B5-42AE-2856-395A-9E2735222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856" y="5193176"/>
                <a:ext cx="367029" cy="73896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4" name="yt_shape_13364"/>
          <p:cNvSpPr txBox="1"/>
          <p:nvPr/>
        </p:nvSpPr>
        <p:spPr>
          <a:xfrm>
            <a:off x="540000" y="900000"/>
            <a:ext cx="7155805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利用等式的性质解下列方程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两边加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两边除以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41C86A-3EB5-E29B-AC6C-A9D58F612CA8}"/>
              </a:ext>
            </a:extLst>
          </p:cNvPr>
          <p:cNvSpPr txBox="1"/>
          <p:nvPr/>
        </p:nvSpPr>
        <p:spPr>
          <a:xfrm>
            <a:off x="578398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95353-15EF-E196-89D9-A9BBEDAA3AD5}"/>
              </a:ext>
            </a:extLst>
          </p:cNvPr>
          <p:cNvSpPr txBox="1"/>
          <p:nvPr/>
        </p:nvSpPr>
        <p:spPr>
          <a:xfrm>
            <a:off x="67745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0BDF14-7A2C-E480-ABF9-FB17D51A7B9C}"/>
              </a:ext>
            </a:extLst>
          </p:cNvPr>
          <p:cNvSpPr txBox="1"/>
          <p:nvPr/>
        </p:nvSpPr>
        <p:spPr>
          <a:xfrm>
            <a:off x="449989" y="2755146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E58B2B-75F9-E9D7-E72B-554AFB7AABFD}"/>
              </a:ext>
            </a:extLst>
          </p:cNvPr>
          <p:cNvSpPr txBox="1"/>
          <p:nvPr/>
        </p:nvSpPr>
        <p:spPr>
          <a:xfrm>
            <a:off x="449989" y="3230634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8A35D2-C503-0130-9935-885526174379}"/>
              </a:ext>
            </a:extLst>
          </p:cNvPr>
          <p:cNvSpPr txBox="1"/>
          <p:nvPr/>
        </p:nvSpPr>
        <p:spPr>
          <a:xfrm>
            <a:off x="449989" y="3706122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F07BE3-D2C7-9E59-0FBC-1515BAB93065}"/>
              </a:ext>
            </a:extLst>
          </p:cNvPr>
          <p:cNvSpPr txBox="1"/>
          <p:nvPr/>
        </p:nvSpPr>
        <p:spPr>
          <a:xfrm>
            <a:off x="449989" y="465709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C88FA5-9394-862B-F1A8-B756A8C9E869}"/>
              </a:ext>
            </a:extLst>
          </p:cNvPr>
          <p:cNvSpPr txBox="1"/>
          <p:nvPr/>
        </p:nvSpPr>
        <p:spPr>
          <a:xfrm>
            <a:off x="449989" y="5132586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两边加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A972E2-E0B6-CE64-8241-2D98D1ED7690}"/>
              </a:ext>
            </a:extLst>
          </p:cNvPr>
          <p:cNvSpPr txBox="1"/>
          <p:nvPr/>
        </p:nvSpPr>
        <p:spPr>
          <a:xfrm>
            <a:off x="449989" y="5608074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1" name="yt_shape_13371"/>
          <p:cNvSpPr txBox="1"/>
          <p:nvPr/>
        </p:nvSpPr>
        <p:spPr>
          <a:xfrm>
            <a:off x="540000" y="900000"/>
            <a:ext cx="600484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下面是小明将等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变形的过程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  <a:tabLst>
                <a:tab pos="3400730" algn="l"/>
              </a:tabLst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  <a:tabLst>
                <a:tab pos="3400730" algn="l"/>
              </a:tabLst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  <a:tabLst>
                <a:tab pos="3400730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7" name="yt_shape_13377"/>
          <p:cNvSpPr txBox="1"/>
          <p:nvPr/>
        </p:nvSpPr>
        <p:spPr>
          <a:xfrm>
            <a:off x="540000" y="900000"/>
            <a:ext cx="1062149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小明第一步的依据是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步出错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请你给出正确的解法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两边减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40D6E7-FEB7-9E2E-4A6B-522677DF6610}"/>
              </a:ext>
            </a:extLst>
          </p:cNvPr>
          <p:cNvSpPr txBox="1"/>
          <p:nvPr/>
        </p:nvSpPr>
        <p:spPr>
          <a:xfrm>
            <a:off x="4259989" y="132868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E46760-E3E5-1064-1A1D-BE1C6907D25E}"/>
              </a:ext>
            </a:extLst>
          </p:cNvPr>
          <p:cNvSpPr txBox="1"/>
          <p:nvPr/>
        </p:nvSpPr>
        <p:spPr>
          <a:xfrm>
            <a:off x="27359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8CEAD5-9EB8-746F-9E49-90C49BAB6925}"/>
              </a:ext>
            </a:extLst>
          </p:cNvPr>
          <p:cNvSpPr txBox="1"/>
          <p:nvPr/>
        </p:nvSpPr>
        <p:spPr>
          <a:xfrm>
            <a:off x="6698389" y="180417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两边同除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有可能是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F9D16A-9361-B5D8-F25F-42C4C977DCD6}"/>
              </a:ext>
            </a:extLst>
          </p:cNvPr>
          <p:cNvSpPr txBox="1"/>
          <p:nvPr/>
        </p:nvSpPr>
        <p:spPr>
          <a:xfrm>
            <a:off x="449989" y="2755146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E3A17E-0A00-A38D-F9BD-086C5EDE1185}"/>
              </a:ext>
            </a:extLst>
          </p:cNvPr>
          <p:cNvSpPr txBox="1"/>
          <p:nvPr/>
        </p:nvSpPr>
        <p:spPr>
          <a:xfrm>
            <a:off x="449989" y="3230634"/>
            <a:ext cx="155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29F9AF-002A-CB8B-C3D3-1AAC0590A9D0}"/>
              </a:ext>
            </a:extLst>
          </p:cNvPr>
          <p:cNvSpPr txBox="1"/>
          <p:nvPr/>
        </p:nvSpPr>
        <p:spPr>
          <a:xfrm>
            <a:off x="449989" y="3706122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380168-4766-8AAD-1548-26274BA0903F}"/>
              </a:ext>
            </a:extLst>
          </p:cNvPr>
          <p:cNvSpPr txBox="1"/>
          <p:nvPr/>
        </p:nvSpPr>
        <p:spPr>
          <a:xfrm>
            <a:off x="449989" y="4181610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6188E5-F890-3D8C-6507-78EB779AC0A3}"/>
              </a:ext>
            </a:extLst>
          </p:cNvPr>
          <p:cNvSpPr txBox="1"/>
          <p:nvPr/>
        </p:nvSpPr>
        <p:spPr>
          <a:xfrm>
            <a:off x="449989" y="4657098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2" name="yt_shape_13382"/>
              <p:cNvSpPr txBox="1"/>
              <p:nvPr/>
            </p:nvSpPr>
            <p:spPr>
              <a:xfrm>
                <a:off x="540000" y="900000"/>
                <a:ext cx="7880362" cy="3919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试用等式的性质比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较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在等式的两边乘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的两边加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的两边减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的两边除以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2" name="yt_shape_13382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80362" cy="3919214"/>
              </a:xfrm>
              <a:prstGeom prst="rect">
                <a:avLst/>
              </a:prstGeom>
              <a:blipFill>
                <a:blip r:embed="rId2"/>
                <a:stretch>
                  <a:fillRect l="-2399" r="-1471" b="-1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FD8D7D-DBE2-DCA8-A18B-35EF94DA4B0A}"/>
              </a:ext>
            </a:extLst>
          </p:cNvPr>
          <p:cNvSpPr txBox="1"/>
          <p:nvPr/>
        </p:nvSpPr>
        <p:spPr>
          <a:xfrm>
            <a:off x="449989" y="1525659"/>
            <a:ext cx="546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在等式的两边乘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557D72-B0BE-1D9F-DE9B-7B23EE6160BC}"/>
              </a:ext>
            </a:extLst>
          </p:cNvPr>
          <p:cNvSpPr txBox="1"/>
          <p:nvPr/>
        </p:nvSpPr>
        <p:spPr>
          <a:xfrm>
            <a:off x="449989" y="2001147"/>
            <a:ext cx="603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的两边加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E3EB94-3B9A-4EA1-C3EA-A6517E6BD9EF}"/>
              </a:ext>
            </a:extLst>
          </p:cNvPr>
          <p:cNvSpPr txBox="1"/>
          <p:nvPr/>
        </p:nvSpPr>
        <p:spPr>
          <a:xfrm>
            <a:off x="449989" y="2476635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的两边减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C2C332-09B9-84B6-A200-2F108997F72D}"/>
              </a:ext>
            </a:extLst>
          </p:cNvPr>
          <p:cNvSpPr txBox="1"/>
          <p:nvPr/>
        </p:nvSpPr>
        <p:spPr>
          <a:xfrm>
            <a:off x="449989" y="2952123"/>
            <a:ext cx="2724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9050425-B9F7-4134-85E3-BB77A658580C}"/>
                  </a:ext>
                </a:extLst>
              </p:cNvPr>
              <p:cNvSpPr txBox="1"/>
              <p:nvPr/>
            </p:nvSpPr>
            <p:spPr>
              <a:xfrm>
                <a:off x="449989" y="3427611"/>
                <a:ext cx="6407848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的两边除以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hasSerialNum': 1}">
                <a:extLst>
                  <a:ext uri="{FF2B5EF4-FFF2-40B4-BE49-F238E27FC236}">
                    <a16:creationId xmlns:a16="http://schemas.microsoft.com/office/drawing/2014/main" id="{A9050425-B9F7-4134-85E3-BB77A6585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7611"/>
                <a:ext cx="6407848" cy="766458"/>
              </a:xfrm>
              <a:prstGeom prst="rect">
                <a:avLst/>
              </a:prstGeom>
              <a:blipFill>
                <a:blip r:embed="rId3"/>
                <a:stretch>
                  <a:fillRect l="-1522" r="-15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23F22E-293F-8605-A71C-E556F31A3758}"/>
                  </a:ext>
                </a:extLst>
              </p:cNvPr>
              <p:cNvSpPr txBox="1"/>
              <p:nvPr/>
            </p:nvSpPr>
            <p:spPr>
              <a:xfrm>
                <a:off x="449989" y="4100457"/>
                <a:ext cx="5341048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, 'hasSerialNum': 1}">
                <a:extLst>
                  <a:ext uri="{FF2B5EF4-FFF2-40B4-BE49-F238E27FC236}">
                    <a16:creationId xmlns:a16="http://schemas.microsoft.com/office/drawing/2014/main" id="{0F23F22E-293F-8605-A71C-E556F31A37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0457"/>
                <a:ext cx="5341048" cy="727660"/>
              </a:xfrm>
              <a:prstGeom prst="rect">
                <a:avLst/>
              </a:prstGeom>
              <a:blipFill>
                <a:blip r:embed="rId4"/>
                <a:stretch>
                  <a:fillRect l="-1826" r="-194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7" name="yt_shape_1338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86" name="yt_image_1338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89" name="yt_shape_13389"/>
              <p:cNvSpPr txBox="1"/>
              <p:nvPr/>
            </p:nvSpPr>
            <p:spPr>
              <a:xfrm>
                <a:off x="540119" y="1597583"/>
                <a:ext cx="11492915" cy="4858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能不能由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898c"/>
                  </a:rPr>
                  <a:t>为什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能不能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不能为除数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可以得到等式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这是根据等式的性质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89" name="yt_shape_13389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858189"/>
              </a:xfrm>
              <a:prstGeom prst="rect">
                <a:avLst/>
              </a:prstGeom>
              <a:blipFill>
                <a:blip r:embed="rId3"/>
                <a:stretch>
                  <a:fillRect l="-1645" b="-1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F29BDC-E463-B9B4-37B7-CD584513C7BC}"/>
              </a:ext>
            </a:extLst>
          </p:cNvPr>
          <p:cNvSpPr txBox="1"/>
          <p:nvPr/>
        </p:nvSpPr>
        <p:spPr>
          <a:xfrm>
            <a:off x="450108" y="2920472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8003AF-A48A-2F66-0909-1FC397AD471B}"/>
                  </a:ext>
                </a:extLst>
              </p:cNvPr>
              <p:cNvSpPr txBox="1"/>
              <p:nvPr/>
            </p:nvSpPr>
            <p:spPr>
              <a:xfrm>
                <a:off x="450108" y="3395960"/>
                <a:ext cx="562902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不能得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到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748003AF-A48A-2F66-0909-1FC397AD4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95960"/>
                <a:ext cx="5629022" cy="778460"/>
              </a:xfrm>
              <a:prstGeom prst="rect">
                <a:avLst/>
              </a:prstGeom>
              <a:blipFill>
                <a:blip r:embed="rId4"/>
                <a:stretch>
                  <a:fillRect l="-1733" r="-1625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9D200E9-C6E9-BAB3-320E-8EEFF0F52BE5}"/>
              </a:ext>
            </a:extLst>
          </p:cNvPr>
          <p:cNvSpPr txBox="1"/>
          <p:nvPr/>
        </p:nvSpPr>
        <p:spPr>
          <a:xfrm>
            <a:off x="450108" y="408080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不能为除数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639592-F591-894C-1BEF-1CE3029DEEA6}"/>
                  </a:ext>
                </a:extLst>
              </p:cNvPr>
              <p:cNvSpPr txBox="1"/>
              <p:nvPr/>
            </p:nvSpPr>
            <p:spPr>
              <a:xfrm>
                <a:off x="450108" y="4556296"/>
                <a:ext cx="6543422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可以得到等式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6B639592-F591-894C-1BEF-1CE3029DE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56296"/>
                <a:ext cx="6543422" cy="778459"/>
              </a:xfrm>
              <a:prstGeom prst="rect">
                <a:avLst/>
              </a:prstGeom>
              <a:blipFill>
                <a:blip r:embed="rId5"/>
                <a:stretch>
                  <a:fillRect l="-1491" r="-149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06A48AB-F4E7-B0FE-4A50-5430A78208C6}"/>
              </a:ext>
            </a:extLst>
          </p:cNvPr>
          <p:cNvSpPr txBox="1"/>
          <p:nvPr/>
        </p:nvSpPr>
        <p:spPr>
          <a:xfrm>
            <a:off x="450108" y="5241143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这是根据等式的性质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98EF4F9-7775-4A21-5346-F7611DD6AA5E}"/>
                  </a:ext>
                </a:extLst>
              </p:cNvPr>
              <p:cNvSpPr txBox="1"/>
              <p:nvPr/>
            </p:nvSpPr>
            <p:spPr>
              <a:xfrm>
                <a:off x="450108" y="5716631"/>
                <a:ext cx="3779583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3, 'hasSerialNum': 1}">
                <a:extLst>
                  <a:ext uri="{FF2B5EF4-FFF2-40B4-BE49-F238E27FC236}">
                    <a16:creationId xmlns:a16="http://schemas.microsoft.com/office/drawing/2014/main" id="{198EF4F9-7775-4A21-5346-F7611DD6AA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16631"/>
                <a:ext cx="3779583" cy="738963"/>
              </a:xfrm>
              <a:prstGeom prst="rect">
                <a:avLst/>
              </a:prstGeom>
              <a:blipFill>
                <a:blip r:embed="rId6"/>
                <a:stretch>
                  <a:fillRect l="-2581" r="-241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313" name="yt_image_1331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yt_shape_13316"/>
          <p:cNvSpPr txBox="1"/>
          <p:nvPr/>
        </p:nvSpPr>
        <p:spPr>
          <a:xfrm>
            <a:off x="540000" y="1353857"/>
            <a:ext cx="8796360" cy="38753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用适当的数或式子填空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使得结果仍为等式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0000"/>
              </a:lnSpc>
              <a:tabLst>
                <a:tab pos="5381488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0000"/>
              </a:lnSpc>
              <a:tabLst>
                <a:tab pos="5381488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根据等式的性质变形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利用等式的性质解方程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</p:txBody>
      </p:sp>
      <p:sp>
        <p:nvSpPr>
          <p:cNvPr id="13325" name="yt_shape_13325"/>
          <p:cNvSpPr txBox="1"/>
          <p:nvPr/>
        </p:nvSpPr>
        <p:spPr>
          <a:xfrm>
            <a:off x="540000" y="4872458"/>
            <a:ext cx="317875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两边减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两边除以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0" name="yt_shape_13330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29" name="yt_image_1332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2" name="yt_shape_13332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等式的性质</a:t>
            </a:r>
          </a:p>
        </p:txBody>
      </p:sp>
      <p:sp>
        <p:nvSpPr>
          <p:cNvPr id="13333" name="yt_shape_13333"/>
          <p:cNvSpPr txBox="1"/>
          <p:nvPr/>
        </p:nvSpPr>
        <p:spPr>
          <a:xfrm>
            <a:off x="540000" y="2102862"/>
            <a:ext cx="9400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那么根据等式的性质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34" name="yt_table_13334" title="H_84.2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3303065"/>
                  </p:ext>
                </p:extLst>
              </p:nvPr>
            </p:nvGraphicFramePr>
            <p:xfrm>
              <a:off x="540056" y="2582165"/>
              <a:ext cx="6056884" cy="1070103"/>
            </p:xfrm>
            <a:graphic>
              <a:graphicData uri="http://schemas.openxmlformats.org/drawingml/2006/table">
                <a:tbl>
                  <a:tblPr/>
                  <a:tblGrid>
                    <a:gridCol w="3662680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394204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34" name="yt_table_13334" descr="{&quot;rangeId&quot;:6,&quot;type&quot;:&quot;Option&quot;}" title="H_84.2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23303065"/>
                  </p:ext>
                </p:extLst>
              </p:nvPr>
            </p:nvGraphicFramePr>
            <p:xfrm>
              <a:off x="540056" y="2582165"/>
              <a:ext cx="6056884" cy="1070103"/>
            </p:xfrm>
            <a:graphic>
              <a:graphicData uri="http://schemas.openxmlformats.org/drawingml/2006/table">
                <a:tbl>
                  <a:tblPr/>
                  <a:tblGrid>
                    <a:gridCol w="3662680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2394204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645732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181" t="-7289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335" name="yt_shape_13335"/>
          <p:cNvSpPr txBox="1"/>
          <p:nvPr/>
        </p:nvSpPr>
        <p:spPr>
          <a:xfrm>
            <a:off x="540000" y="3702820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填写下列各等式变形的依据及方法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336" name="yt_shape_13336"/>
          <p:cNvSpPr txBox="1"/>
          <p:nvPr/>
        </p:nvSpPr>
        <p:spPr>
          <a:xfrm>
            <a:off x="540119" y="41821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应用的是等式的性质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变形的方法是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337" name="yt_shape_13337"/>
          <p:cNvSpPr txBox="1"/>
          <p:nvPr/>
        </p:nvSpPr>
        <p:spPr>
          <a:xfrm>
            <a:off x="540119" y="51415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应用的是等式的性质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变形的方法是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23629">
            <a:extLst>
              <a:ext uri="{FF2B5EF4-FFF2-40B4-BE49-F238E27FC236}">
                <a16:creationId xmlns:a16="http://schemas.microsoft.com/office/drawing/2014/main" id="{883494B2-1D1C-FF69-A9C7-00E327B8AE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216767-7849-3396-BBBA-CA5EE9D34754}"/>
              </a:ext>
            </a:extLst>
          </p:cNvPr>
          <p:cNvSpPr txBox="1"/>
          <p:nvPr/>
        </p:nvSpPr>
        <p:spPr>
          <a:xfrm>
            <a:off x="89462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9E529-0679-C36E-E234-C62622694BEF}"/>
              </a:ext>
            </a:extLst>
          </p:cNvPr>
          <p:cNvSpPr txBox="1"/>
          <p:nvPr/>
        </p:nvSpPr>
        <p:spPr>
          <a:xfrm>
            <a:off x="8073282" y="413531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ADF22E-D2E8-FB04-403B-73938406965F}"/>
              </a:ext>
            </a:extLst>
          </p:cNvPr>
          <p:cNvSpPr txBox="1"/>
          <p:nvPr/>
        </p:nvSpPr>
        <p:spPr>
          <a:xfrm>
            <a:off x="10968882" y="413531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63de"/>
              </a:rPr>
              <a:t>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61FC59-3936-77B9-AD4C-645343CB0566}"/>
              </a:ext>
            </a:extLst>
          </p:cNvPr>
          <p:cNvSpPr txBox="1"/>
          <p:nvPr/>
        </p:nvSpPr>
        <p:spPr>
          <a:xfrm>
            <a:off x="450108" y="461080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式两边减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041666-C351-32F0-6080-3738D1D8CD7D}"/>
              </a:ext>
            </a:extLst>
          </p:cNvPr>
          <p:cNvSpPr txBox="1"/>
          <p:nvPr/>
        </p:nvSpPr>
        <p:spPr>
          <a:xfrm>
            <a:off x="4415683" y="509475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A5E77E-61BC-7667-8D8B-4DE303C26E7B}"/>
              </a:ext>
            </a:extLst>
          </p:cNvPr>
          <p:cNvSpPr txBox="1"/>
          <p:nvPr/>
        </p:nvSpPr>
        <p:spPr>
          <a:xfrm>
            <a:off x="8225682" y="509475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0418BD-F21F-A30E-459A-FD8AE0C5227E}"/>
              </a:ext>
            </a:extLst>
          </p:cNvPr>
          <p:cNvSpPr txBox="1"/>
          <p:nvPr/>
        </p:nvSpPr>
        <p:spPr>
          <a:xfrm>
            <a:off x="11121282" y="509475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b3e0"/>
              </a:rPr>
              <a:t>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F970A7-AFB2-0043-61F0-76F629832B0B}"/>
              </a:ext>
            </a:extLst>
          </p:cNvPr>
          <p:cNvSpPr txBox="1"/>
          <p:nvPr/>
        </p:nvSpPr>
        <p:spPr>
          <a:xfrm>
            <a:off x="450108" y="5570240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式两边除以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8" name="yt_shape_13338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利用等式的性质解方程</a:t>
            </a:r>
          </a:p>
        </p:txBody>
      </p:sp>
      <p:sp>
        <p:nvSpPr>
          <p:cNvPr id="13339" name="yt_shape_13339"/>
          <p:cNvSpPr txBox="1"/>
          <p:nvPr/>
        </p:nvSpPr>
        <p:spPr>
          <a:xfrm>
            <a:off x="540000" y="1399565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40" name="yt_table_13340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6408352"/>
                  </p:ext>
                </p:extLst>
              </p:nvPr>
            </p:nvGraphicFramePr>
            <p:xfrm>
              <a:off x="540056" y="1878868"/>
              <a:ext cx="10015856" cy="1058038"/>
            </p:xfrm>
            <a:graphic>
              <a:graphicData uri="http://schemas.openxmlformats.org/drawingml/2006/table">
                <a:tbl>
                  <a:tblPr/>
                  <a:tblGrid>
                    <a:gridCol w="5778818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4237038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40" name="yt_table_13340" descr="{&quot;rangeId&quot;:9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6408352"/>
                  </p:ext>
                </p:extLst>
              </p:nvPr>
            </p:nvGraphicFramePr>
            <p:xfrm>
              <a:off x="540056" y="1878868"/>
              <a:ext cx="10015856" cy="1058038"/>
            </p:xfrm>
            <a:graphic>
              <a:graphicData uri="http://schemas.openxmlformats.org/drawingml/2006/table">
                <a:tbl>
                  <a:tblPr/>
                  <a:tblGrid>
                    <a:gridCol w="5778818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4237038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6547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41" name="yt_shape_13341"/>
              <p:cNvSpPr txBox="1"/>
              <p:nvPr/>
            </p:nvSpPr>
            <p:spPr>
              <a:xfrm>
                <a:off x="540119" y="2987460"/>
                <a:ext cx="11492915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这是根据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da53,isEnd"/>
                  </a:rPr>
                  <a:t>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的两边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这是根据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341" name="yt_shape_133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7460"/>
                <a:ext cx="11492915" cy="1316899"/>
              </a:xfrm>
              <a:prstGeom prst="rect">
                <a:avLst/>
              </a:prstGeom>
              <a:blipFill>
                <a:blip r:embed="rId3"/>
                <a:stretch>
                  <a:fillRect l="-1645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523696">
            <a:extLst>
              <a:ext uri="{FF2B5EF4-FFF2-40B4-BE49-F238E27FC236}">
                <a16:creationId xmlns:a16="http://schemas.microsoft.com/office/drawing/2014/main" id="{E7C12829-B106-F202-1802-50C02A9AC1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F7D5BC-EB52-432B-BF81-BC3BA615990D}"/>
              </a:ext>
            </a:extLst>
          </p:cNvPr>
          <p:cNvSpPr txBox="1"/>
          <p:nvPr/>
        </p:nvSpPr>
        <p:spPr>
          <a:xfrm>
            <a:off x="418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132D14-A900-4792-C5A4-6555829B369C}"/>
              </a:ext>
            </a:extLst>
          </p:cNvPr>
          <p:cNvSpPr txBox="1"/>
          <p:nvPr/>
        </p:nvSpPr>
        <p:spPr>
          <a:xfrm>
            <a:off x="4285508" y="2940654"/>
            <a:ext cx="9420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F36304-EF3F-42AB-481E-A93A8639F2CF}"/>
              </a:ext>
            </a:extLst>
          </p:cNvPr>
          <p:cNvSpPr txBox="1"/>
          <p:nvPr/>
        </p:nvSpPr>
        <p:spPr>
          <a:xfrm>
            <a:off x="8654307" y="2940654"/>
            <a:ext cx="2161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28930E-813F-ED0F-7A83-AD240A9AD6CE}"/>
              </a:ext>
            </a:extLst>
          </p:cNvPr>
          <p:cNvSpPr txBox="1"/>
          <p:nvPr/>
        </p:nvSpPr>
        <p:spPr>
          <a:xfrm>
            <a:off x="2837708" y="3612103"/>
            <a:ext cx="9420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DD72BF-8733-C9A0-6325-1C6BBC2DC570}"/>
              </a:ext>
            </a:extLst>
          </p:cNvPr>
          <p:cNvSpPr txBox="1"/>
          <p:nvPr/>
        </p:nvSpPr>
        <p:spPr>
          <a:xfrm>
            <a:off x="7030296" y="3612103"/>
            <a:ext cx="2161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44" name="yt_shape_13344"/>
              <p:cNvSpPr txBox="1"/>
              <p:nvPr/>
            </p:nvSpPr>
            <p:spPr>
              <a:xfrm>
                <a:off x="540000" y="1593686"/>
                <a:ext cx="3231654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两边同时乘以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44" name="yt_shape_13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3686"/>
                <a:ext cx="3231654" cy="3987310"/>
              </a:xfrm>
              <a:prstGeom prst="rect">
                <a:avLst/>
              </a:prstGeom>
              <a:blipFill>
                <a:blip r:embed="rId2"/>
                <a:stretch>
                  <a:fillRect l="-5849" t="-1221" r="-4717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CAB46C-C3F7-AF94-A8CD-51BEEBE26B96}"/>
              </a:ext>
            </a:extLst>
          </p:cNvPr>
          <p:cNvSpPr txBox="1"/>
          <p:nvPr/>
        </p:nvSpPr>
        <p:spPr>
          <a:xfrm>
            <a:off x="449989" y="202236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0254CC-6110-ECFB-D074-280C52D77170}"/>
              </a:ext>
            </a:extLst>
          </p:cNvPr>
          <p:cNvSpPr txBox="1"/>
          <p:nvPr/>
        </p:nvSpPr>
        <p:spPr>
          <a:xfrm>
            <a:off x="449989" y="2497856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6A3C87-198A-5849-EB7C-5DB01DBD6A7E}"/>
              </a:ext>
            </a:extLst>
          </p:cNvPr>
          <p:cNvSpPr txBox="1"/>
          <p:nvPr/>
        </p:nvSpPr>
        <p:spPr>
          <a:xfrm>
            <a:off x="449989" y="297334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36DF77-33A1-2516-2AFB-879CD1C6C0E5}"/>
              </a:ext>
            </a:extLst>
          </p:cNvPr>
          <p:cNvSpPr txBox="1"/>
          <p:nvPr/>
        </p:nvSpPr>
        <p:spPr>
          <a:xfrm>
            <a:off x="449989" y="4120281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两边同时乘以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B3A46C-706D-BBFB-9620-10B2D4EEAE06}"/>
              </a:ext>
            </a:extLst>
          </p:cNvPr>
          <p:cNvSpPr txBox="1"/>
          <p:nvPr/>
        </p:nvSpPr>
        <p:spPr>
          <a:xfrm>
            <a:off x="449989" y="4595769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2F5132-05F4-1CF8-E391-68FCF04D3303}"/>
              </a:ext>
            </a:extLst>
          </p:cNvPr>
          <p:cNvSpPr txBox="1"/>
          <p:nvPr/>
        </p:nvSpPr>
        <p:spPr>
          <a:xfrm>
            <a:off x="449989" y="5071257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43" name="yt_shape_13343"/>
          <p:cNvSpPr txBox="1"/>
          <p:nvPr/>
        </p:nvSpPr>
        <p:spPr>
          <a:xfrm>
            <a:off x="540000" y="1098350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利用等式的性质解下列方程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yt_shape_13349"/>
          <p:cNvSpPr txBox="1"/>
          <p:nvPr/>
        </p:nvSpPr>
        <p:spPr>
          <a:xfrm>
            <a:off x="540000" y="900000"/>
            <a:ext cx="531235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式子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4810E-FCE1-5D84-177B-8F61A8B4B38F}"/>
              </a:ext>
            </a:extLst>
          </p:cNvPr>
          <p:cNvSpPr txBox="1"/>
          <p:nvPr/>
        </p:nvSpPr>
        <p:spPr>
          <a:xfrm>
            <a:off x="449989" y="1328682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85D480-0E43-DE87-D7A2-CCFA278F44D6}"/>
              </a:ext>
            </a:extLst>
          </p:cNvPr>
          <p:cNvSpPr txBox="1"/>
          <p:nvPr/>
        </p:nvSpPr>
        <p:spPr>
          <a:xfrm>
            <a:off x="551384" y="1804170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95A245-A6AD-394A-A510-BF09770276F8}"/>
              </a:ext>
            </a:extLst>
          </p:cNvPr>
          <p:cNvSpPr txBox="1"/>
          <p:nvPr/>
        </p:nvSpPr>
        <p:spPr>
          <a:xfrm>
            <a:off x="1450574" y="2279658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A5F6C9-3A30-D65C-3B2D-F654C0BD11B1}"/>
              </a:ext>
            </a:extLst>
          </p:cNvPr>
          <p:cNvSpPr txBox="1"/>
          <p:nvPr/>
        </p:nvSpPr>
        <p:spPr>
          <a:xfrm>
            <a:off x="1631504" y="2755146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6443E4-9CD9-A9F8-0148-D58FF35D56DE}"/>
              </a:ext>
            </a:extLst>
          </p:cNvPr>
          <p:cNvSpPr txBox="1"/>
          <p:nvPr/>
        </p:nvSpPr>
        <p:spPr>
          <a:xfrm>
            <a:off x="449989" y="3230634"/>
            <a:ext cx="513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式子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1" name="yt_shape_13351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对等式的性质理解不透彻而出错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249B93-0171-D3E0-9299-F56B1EEFD7B8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对等式的性质理解不透彻而出错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2" name="yt_shape_13352"/>
          <p:cNvSpPr txBox="1"/>
          <p:nvPr/>
        </p:nvSpPr>
        <p:spPr>
          <a:xfrm>
            <a:off x="540000" y="900000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53" name="yt_table_13353" title="H_10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2782574"/>
                  </p:ext>
                </p:extLst>
              </p:nvPr>
            </p:nvGraphicFramePr>
            <p:xfrm>
              <a:off x="540056" y="1379303"/>
              <a:ext cx="8726805" cy="1280351"/>
            </p:xfrm>
            <a:graphic>
              <a:graphicData uri="http://schemas.openxmlformats.org/drawingml/2006/table">
                <a:tbl>
                  <a:tblPr/>
                  <a:tblGrid>
                    <a:gridCol w="4618355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4108450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53" name="yt_table_13353" descr="{&quot;rangeId&quot;:13,&quot;type&quot;:&quot;Option&quot;}" title="H_10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2782574"/>
                  </p:ext>
                </p:extLst>
              </p:nvPr>
            </p:nvGraphicFramePr>
            <p:xfrm>
              <a:off x="540056" y="1379303"/>
              <a:ext cx="8726805" cy="1280351"/>
            </p:xfrm>
            <a:graphic>
              <a:graphicData uri="http://schemas.openxmlformats.org/drawingml/2006/table">
                <a:tbl>
                  <a:tblPr/>
                  <a:tblGrid>
                    <a:gridCol w="4618355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4108450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9050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2296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5D5966-6072-5D85-B07B-2124F6771C47}"/>
              </a:ext>
            </a:extLst>
          </p:cNvPr>
          <p:cNvSpPr txBox="1"/>
          <p:nvPr/>
        </p:nvSpPr>
        <p:spPr>
          <a:xfrm>
            <a:off x="9060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5" name="yt_shape_1335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54" name="yt_image_133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7" name="yt_shape_13357"/>
          <p:cNvSpPr txBox="1"/>
          <p:nvPr/>
        </p:nvSpPr>
        <p:spPr>
          <a:xfrm>
            <a:off x="540000" y="1591869"/>
            <a:ext cx="71093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则下面式子一定成立的是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58" name="yt_table_13358" title="H_84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762177"/>
                  </p:ext>
                </p:extLst>
              </p:nvPr>
            </p:nvGraphicFramePr>
            <p:xfrm>
              <a:off x="540055" y="2071172"/>
              <a:ext cx="9372369" cy="1067309"/>
            </p:xfrm>
            <a:graphic>
              <a:graphicData uri="http://schemas.openxmlformats.org/drawingml/2006/table">
                <a:tbl>
                  <a:tblPr/>
                  <a:tblGrid>
                    <a:gridCol w="5087550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4284819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58" name="yt_table_13358" title="H_84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762177"/>
                  </p:ext>
                </p:extLst>
              </p:nvPr>
            </p:nvGraphicFramePr>
            <p:xfrm>
              <a:off x="540055" y="2071172"/>
              <a:ext cx="9372369" cy="1067309"/>
            </p:xfrm>
            <a:graphic>
              <a:graphicData uri="http://schemas.openxmlformats.org/drawingml/2006/table">
                <a:tbl>
                  <a:tblPr/>
                  <a:tblGrid>
                    <a:gridCol w="5087550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  <a:gridCol w="4284819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5"/>
                      </a:ext>
                    </a:extLst>
                  </a:tr>
                  <a:tr h="642938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608" t="-7358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359" name="yt_shape_13359"/>
          <p:cNvSpPr txBox="1"/>
          <p:nvPr/>
        </p:nvSpPr>
        <p:spPr>
          <a:xfrm>
            <a:off x="540119" y="318903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Times New Roman" pitchFamily="15"/>
                <a:sym typeface="Finished"/>
              </a:rPr>
              <a:t>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分别表示三种不同的物体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4685"/>
              </a:rPr>
              <a:t>前两架天平保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持平衡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如果要使第三架天平也平衡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那么以下方案不正确的是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60" name="yt_image_1336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5900" y="4273654"/>
            <a:ext cx="4558728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2" name="yt_shape_13362"/>
          <p:cNvSpPr txBox="1"/>
          <p:nvPr/>
        </p:nvSpPr>
        <p:spPr>
          <a:xfrm>
            <a:off x="540000" y="5162971"/>
            <a:ext cx="3635611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15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</a:p>
        </p:txBody>
      </p:sp>
      <p:sp>
        <p:nvSpPr>
          <p:cNvPr id="13363" name="yt_shape_13363"/>
          <p:cNvSpPr txBox="1"/>
          <p:nvPr/>
        </p:nvSpPr>
        <p:spPr>
          <a:xfrm>
            <a:off x="767408" y="5645814"/>
            <a:ext cx="8076280" cy="432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523886">
            <a:extLst>
              <a:ext uri="{FF2B5EF4-FFF2-40B4-BE49-F238E27FC236}">
                <a16:creationId xmlns:a16="http://schemas.microsoft.com/office/drawing/2014/main" id="{79FF1D3A-CA56-C756-BA65-C053CFE74A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119" y="3367975"/>
            <a:ext cx="117603" cy="117603"/>
          </a:xfrm>
          <a:prstGeom prst="rect">
            <a:avLst/>
          </a:prstGeom>
        </p:spPr>
      </p:pic>
      <p:pic>
        <p:nvPicPr>
          <p:cNvPr id="5" name="yt_shape_1723549523910">
            <a:extLst>
              <a:ext uri="{FF2B5EF4-FFF2-40B4-BE49-F238E27FC236}">
                <a16:creationId xmlns:a16="http://schemas.microsoft.com/office/drawing/2014/main" id="{9404988B-2944-7FD1-3E33-191FE3D126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394" y="3355726"/>
            <a:ext cx="162117" cy="142103"/>
          </a:xfrm>
          <a:prstGeom prst="rect">
            <a:avLst/>
          </a:prstGeom>
        </p:spPr>
      </p:pic>
      <p:pic>
        <p:nvPicPr>
          <p:cNvPr id="7" name="yt_shape_1723549523937">
            <a:extLst>
              <a:ext uri="{FF2B5EF4-FFF2-40B4-BE49-F238E27FC236}">
                <a16:creationId xmlns:a16="http://schemas.microsoft.com/office/drawing/2014/main" id="{D7629CDD-462A-6147-AFD8-FF1BB77B72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19" y="3356831"/>
            <a:ext cx="139892" cy="139892"/>
          </a:xfrm>
          <a:prstGeom prst="rect">
            <a:avLst/>
          </a:prstGeom>
        </p:spPr>
      </p:pic>
      <p:pic>
        <p:nvPicPr>
          <p:cNvPr id="9" name="yt_shape_1723549524138">
            <a:extLst>
              <a:ext uri="{FF2B5EF4-FFF2-40B4-BE49-F238E27FC236}">
                <a16:creationId xmlns:a16="http://schemas.microsoft.com/office/drawing/2014/main" id="{A388C06C-0FB6-2AC9-7066-105995AC4C0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295223"/>
            <a:ext cx="716152" cy="163550"/>
          </a:xfrm>
          <a:prstGeom prst="rect">
            <a:avLst/>
          </a:prstGeom>
        </p:spPr>
      </p:pic>
      <p:pic>
        <p:nvPicPr>
          <p:cNvPr id="11" name="yt_shape_1723549524164">
            <a:extLst>
              <a:ext uri="{FF2B5EF4-FFF2-40B4-BE49-F238E27FC236}">
                <a16:creationId xmlns:a16="http://schemas.microsoft.com/office/drawing/2014/main" id="{34A86B87-D203-FFB9-1568-4486CD2D1BB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574" y="5293888"/>
            <a:ext cx="906652" cy="166220"/>
          </a:xfrm>
          <a:prstGeom prst="rect">
            <a:avLst/>
          </a:prstGeom>
        </p:spPr>
      </p:pic>
      <p:pic>
        <p:nvPicPr>
          <p:cNvPr id="13" name="yt_shape_1723549524190">
            <a:extLst>
              <a:ext uri="{FF2B5EF4-FFF2-40B4-BE49-F238E27FC236}">
                <a16:creationId xmlns:a16="http://schemas.microsoft.com/office/drawing/2014/main" id="{F19B97DF-9EBD-F506-A041-57AEFB38CA9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648" y="5289922"/>
            <a:ext cx="536767" cy="174151"/>
          </a:xfrm>
          <a:prstGeom prst="rect">
            <a:avLst/>
          </a:prstGeom>
        </p:spPr>
      </p:pic>
      <p:pic>
        <p:nvPicPr>
          <p:cNvPr id="15" name="yt_shape_1723549524215">
            <a:extLst>
              <a:ext uri="{FF2B5EF4-FFF2-40B4-BE49-F238E27FC236}">
                <a16:creationId xmlns:a16="http://schemas.microsoft.com/office/drawing/2014/main" id="{A656F282-C8B1-CD2B-D0D3-5912DA60227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838" y="5286806"/>
            <a:ext cx="857442" cy="18038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A6774D-0B6E-7C79-D1C9-732DC17232B5}"/>
              </a:ext>
            </a:extLst>
          </p:cNvPr>
          <p:cNvSpPr txBox="1"/>
          <p:nvPr/>
        </p:nvSpPr>
        <p:spPr>
          <a:xfrm>
            <a:off x="66602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21D09A-C34A-80CD-561C-7BE9128FE927}"/>
              </a:ext>
            </a:extLst>
          </p:cNvPr>
          <p:cNvSpPr txBox="1"/>
          <p:nvPr/>
        </p:nvSpPr>
        <p:spPr>
          <a:xfrm>
            <a:off x="9594107" y="361771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2004</Words>
  <Application>Microsoft Office PowerPoint</Application>
  <PresentationFormat>宽屏</PresentationFormat>
  <Paragraphs>181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2024-08-14T03:48:47Z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