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69" r:id="rId6"/>
    <p:sldId id="371" r:id="rId7"/>
    <p:sldId id="372" r:id="rId8"/>
    <p:sldId id="374" r:id="rId9"/>
    <p:sldId id="376" r:id="rId10"/>
    <p:sldId id="377" r:id="rId11"/>
    <p:sldId id="378" r:id="rId12"/>
    <p:sldId id="380" r:id="rId13"/>
    <p:sldId id="381" r:id="rId14"/>
    <p:sldId id="382" r:id="rId15"/>
    <p:sldId id="383" r:id="rId16"/>
    <p:sldId id="384" r:id="rId17"/>
    <p:sldId id="385" r:id="rId18"/>
    <p:sldId id="388" r:id="rId19"/>
    <p:sldId id="256" r:id="rId2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0" name="yt_shape_14310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4311" name="yt_image_14311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13" name="yt_shape_14313"/>
          <p:cNvSpPr txBox="1"/>
          <p:nvPr/>
        </p:nvSpPr>
        <p:spPr>
          <a:xfrm>
            <a:off x="540119" y="1911566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三个方向看立体图形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0_9428f,isEnd"/>
              </a:rPr>
              <a:t>往往会得到不同形状的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平面图形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有些立体图形是由一些平面图形围成的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将它们的表面适当剪开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6_e2f82,isEnd"/>
              </a:rPr>
              <a:t>可以展开成平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面图形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这样的平面图形称为相应立体图形的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4689525-A466-5A43-D271-D3205A5550DC}"/>
              </a:ext>
            </a:extLst>
          </p:cNvPr>
          <p:cNvSpPr txBox="1"/>
          <p:nvPr/>
        </p:nvSpPr>
        <p:spPr>
          <a:xfrm>
            <a:off x="1440708" y="18647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前面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A0563C-C13E-22AF-8CA0-D26B2D6B0B9A}"/>
              </a:ext>
            </a:extLst>
          </p:cNvPr>
          <p:cNvSpPr txBox="1"/>
          <p:nvPr/>
        </p:nvSpPr>
        <p:spPr>
          <a:xfrm>
            <a:off x="2964708" y="18647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左面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EA3725-FA52-F873-248D-5E1D23120A1F}"/>
              </a:ext>
            </a:extLst>
          </p:cNvPr>
          <p:cNvSpPr txBox="1"/>
          <p:nvPr/>
        </p:nvSpPr>
        <p:spPr>
          <a:xfrm>
            <a:off x="4488708" y="18647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上面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6E2B08-9DA9-9032-41BB-B50D97D8443D}"/>
              </a:ext>
            </a:extLst>
          </p:cNvPr>
          <p:cNvSpPr txBox="1"/>
          <p:nvPr/>
        </p:nvSpPr>
        <p:spPr>
          <a:xfrm>
            <a:off x="6698507" y="3291224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展开图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0" name="yt_shape_14370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369" name="yt_image_1436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72" name="yt_shape_14372"/>
          <p:cNvSpPr txBox="1"/>
          <p:nvPr/>
        </p:nvSpPr>
        <p:spPr>
          <a:xfrm>
            <a:off x="540119" y="1591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一个几何体的上半部分为正四棱锥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下半部分为立方体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314a0"/>
              </a:rPr>
              <a:t>且有一个面涂有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颜色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该几何体的展开图是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373" name="yt_image_1437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03668"/>
            <a:ext cx="427973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75" name="yt_shape_14375"/>
          <p:cNvSpPr txBox="1"/>
          <p:nvPr/>
        </p:nvSpPr>
        <p:spPr>
          <a:xfrm>
            <a:off x="540000" y="4163464"/>
            <a:ext cx="5357236" cy="113460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300" b="0" i="0" u="none">
                <a:solidFill>
                  <a:srgbClr val="1EE3CF"/>
                </a:solidFill>
                <a:effectLst/>
                <a:latin typeface="Times New Roman" pitchFamily="63"/>
                <a:ea typeface="Times New Roman" pitchFamily="63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</a:t>
            </a:r>
            <a:r>
              <a:rPr lang="en-US" altLang="zh-CN" sz="1200" b="0" i="0" u="none">
                <a:solidFill>
                  <a:srgbClr val="1EE3CF"/>
                </a:solidFill>
                <a:effectLst/>
                <a:latin typeface="Times New Roman" pitchFamily="12"/>
                <a:ea typeface="宋体" pitchFamily="12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6300" b="0" i="0" u="none">
                <a:solidFill>
                  <a:srgbClr val="1EE3CF"/>
                </a:solidFill>
                <a:effectLst/>
                <a:latin typeface="Times New Roman" pitchFamily="63"/>
                <a:ea typeface="Times New Roman" pitchFamily="63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</a:t>
            </a:r>
            <a:r>
              <a:rPr lang="en-US" altLang="zh-CN" sz="1600" b="0" i="0" u="none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200" b="0" i="0" u="none">
                <a:solidFill>
                  <a:srgbClr val="1EE3CF"/>
                </a:solidFill>
                <a:effectLst/>
                <a:latin typeface="Times New Roman" pitchFamily="52"/>
                <a:ea typeface="Times New Roman" pitchFamily="5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200" b="0" i="0" u="none">
                <a:solidFill>
                  <a:srgbClr val="1EE3CF"/>
                </a:solidFill>
                <a:effectLst/>
                <a:latin typeface="Times New Roman" pitchFamily="52"/>
                <a:ea typeface="Times New Roman" pitchFamily="5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1100" b="0" i="0" u="none">
                <a:solidFill>
                  <a:srgbClr val="1EE3CF"/>
                </a:solidFill>
                <a:effectLst/>
                <a:latin typeface="Times New Roman" pitchFamily="11"/>
                <a:ea typeface="宋体" pitchFamily="11"/>
                <a:sym typeface=""/>
              </a:rPr>
              <a:t> </a:t>
            </a:r>
          </a:p>
        </p:txBody>
      </p:sp>
      <p:sp>
        <p:nvSpPr>
          <p:cNvPr id="14376" name="yt_shape_14376"/>
          <p:cNvSpPr txBox="1"/>
          <p:nvPr/>
        </p:nvSpPr>
        <p:spPr>
          <a:xfrm>
            <a:off x="1528951" y="3696931"/>
            <a:ext cx="643925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	    B	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 		   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3549640547">
            <a:extLst>
              <a:ext uri="{FF2B5EF4-FFF2-40B4-BE49-F238E27FC236}">
                <a16:creationId xmlns:a16="http://schemas.microsoft.com/office/drawing/2014/main" id="{5497CB7C-DD27-705D-DC73-41BABC5F4B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587" y="2807878"/>
            <a:ext cx="924117" cy="924117"/>
          </a:xfrm>
          <a:prstGeom prst="rect">
            <a:avLst/>
          </a:prstGeom>
        </p:spPr>
      </p:pic>
      <p:pic>
        <p:nvPicPr>
          <p:cNvPr id="5" name="yt_shape_1723549640574">
            <a:extLst>
              <a:ext uri="{FF2B5EF4-FFF2-40B4-BE49-F238E27FC236}">
                <a16:creationId xmlns:a16="http://schemas.microsoft.com/office/drawing/2014/main" id="{2C1F3449-9F24-7DCB-F092-7CB0BD820D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151" y="2873773"/>
            <a:ext cx="479617" cy="792327"/>
          </a:xfrm>
          <a:prstGeom prst="rect">
            <a:avLst/>
          </a:prstGeom>
        </p:spPr>
      </p:pic>
      <p:pic>
        <p:nvPicPr>
          <p:cNvPr id="7" name="yt_shape_1723549640601">
            <a:extLst>
              <a:ext uri="{FF2B5EF4-FFF2-40B4-BE49-F238E27FC236}">
                <a16:creationId xmlns:a16="http://schemas.microsoft.com/office/drawing/2014/main" id="{4287CB35-E664-3CB2-2819-A52BFD7450E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942" y="2885623"/>
            <a:ext cx="959042" cy="768627"/>
          </a:xfrm>
          <a:prstGeom prst="rect">
            <a:avLst/>
          </a:prstGeom>
        </p:spPr>
      </p:pic>
      <p:pic>
        <p:nvPicPr>
          <p:cNvPr id="9" name="yt_shape_1723549640628">
            <a:extLst>
              <a:ext uri="{FF2B5EF4-FFF2-40B4-BE49-F238E27FC236}">
                <a16:creationId xmlns:a16="http://schemas.microsoft.com/office/drawing/2014/main" id="{BF08ED68-409C-0455-6A72-374BB0AC3BF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583" y="2903128"/>
            <a:ext cx="733617" cy="73361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8938AD-C99A-6CCF-A169-35177CBEAF43}"/>
              </a:ext>
            </a:extLst>
          </p:cNvPr>
          <p:cNvSpPr txBox="1"/>
          <p:nvPr/>
        </p:nvSpPr>
        <p:spPr>
          <a:xfrm>
            <a:off x="4717308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7" name="yt_shape_1437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青岛市中考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一个不透明小立方块的六个面上分别标有数字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4b05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其展开图如图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在一张不透明的桌子上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e4dc6"/>
              </a:rPr>
              <a:t>方式将三个这样的小立方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块搭成一个几何体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则该几何体能看得到的面上数字之和最小是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79" name="yt_table_1437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691175"/>
              </p:ext>
            </p:extLst>
          </p:nvPr>
        </p:nvGraphicFramePr>
        <p:xfrm>
          <a:off x="540056" y="4177648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7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7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80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6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9"/>
                  </a:ext>
                </a:extLst>
              </a:tr>
            </a:tbl>
          </a:graphicData>
        </a:graphic>
      </p:graphicFrame>
      <p:pic>
        <p:nvPicPr>
          <p:cNvPr id="14378" name="yt_image_14378_skip" title="H_113.5431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5840" y="2564904"/>
            <a:ext cx="2997198" cy="144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41FEFA7-29F0-1A67-8EEC-D7086C3E6B4F}"/>
              </a:ext>
            </a:extLst>
          </p:cNvPr>
          <p:cNvSpPr txBox="1"/>
          <p:nvPr/>
        </p:nvSpPr>
        <p:spPr>
          <a:xfrm>
            <a:off x="9594107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1" name="yt_shape_1438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如图是一个正方体的表面沿着某些棱剪开后展开的一个平面图形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054f,isEnd"/>
              </a:rPr>
              <a:t>若这个正方体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的每两个相对面上的数字的和都是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382" name="yt_image_14382" title="H_102.7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7616" y="2011799"/>
            <a:ext cx="1736766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91A50A-A39E-8F42-3AC8-216DD544FDEB}"/>
              </a:ext>
            </a:extLst>
          </p:cNvPr>
          <p:cNvSpPr txBox="1"/>
          <p:nvPr/>
        </p:nvSpPr>
        <p:spPr>
          <a:xfrm>
            <a:off x="7677996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4" name="yt_shape_1438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由一些相同的小正方体搭成的几何体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71cdb,isEnd"/>
              </a:rPr>
              <a:t>从三个不同方向看到的平面图形如图所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则搭成这个几何体的小正方体的个数是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388" name="yt_shape_14388"/>
          <p:cNvSpPr txBox="1"/>
          <p:nvPr/>
        </p:nvSpPr>
        <p:spPr>
          <a:xfrm>
            <a:off x="540000" y="4169193"/>
            <a:ext cx="307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</a:p>
        </p:txBody>
      </p:sp>
      <p:grpSp>
        <p:nvGrpSpPr>
          <p:cNvPr id="14385" name="yt_shape_14385" title="H_165.9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45031" y="2011799"/>
            <a:ext cx="2101937" cy="2107071"/>
            <a:chOff x="0" y="0"/>
            <a:chExt cx="2101937" cy="2107071"/>
          </a:xfrm>
        </p:grpSpPr>
        <p:pic>
          <p:nvPicPr>
            <p:cNvPr id="2" name="yt_image_1438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01937" cy="17110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87" name="yt_shape_14387" descr="{&quot;rangeId&quot;:0,&quot;IgnoreLineSpacing&quot;:1}"/>
            <p:cNvSpPr txBox="1"/>
            <p:nvPr/>
          </p:nvSpPr>
          <p:spPr>
            <a:xfrm>
              <a:off x="441504" y="174707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第10题图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C89D064-E089-F7E3-93A9-2E385FD127A5}"/>
              </a:ext>
            </a:extLst>
          </p:cNvPr>
          <p:cNvSpPr txBox="1"/>
          <p:nvPr/>
        </p:nvSpPr>
        <p:spPr>
          <a:xfrm>
            <a:off x="6546107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9" name="yt_shape_14389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【变式】三个视图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两个视图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一个几何体由若干个大小相同的小正方体组成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从上面和左面观察该几何体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1520,isEnd"/>
              </a:rPr>
              <a:t>看到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的图形如图所示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那么组成几何体最少需要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个小正方体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最多需要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acc1,isEnd"/>
              </a:rPr>
              <a:t>个小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391" name="yt_image_14391" title="H_75.1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9332" y="2954754"/>
            <a:ext cx="2053335" cy="95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93" name="yt_shape_14393"/>
          <p:cNvSpPr txBox="1"/>
          <p:nvPr/>
        </p:nvSpPr>
        <p:spPr>
          <a:xfrm>
            <a:off x="5315001" y="4065862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变式题图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FA7D32B-573B-E986-A10F-2AA32C802523}"/>
              </a:ext>
            </a:extLst>
          </p:cNvPr>
          <p:cNvSpPr txBox="1"/>
          <p:nvPr/>
        </p:nvSpPr>
        <p:spPr>
          <a:xfrm>
            <a:off x="6546107" y="18041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2527FD-4C03-DF11-AA66-7A95CA2E1DFA}"/>
              </a:ext>
            </a:extLst>
          </p:cNvPr>
          <p:cNvSpPr txBox="1"/>
          <p:nvPr/>
        </p:nvSpPr>
        <p:spPr>
          <a:xfrm>
            <a:off x="10356107" y="18041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4" name="yt_shape_14394"/>
          <p:cNvSpPr txBox="1"/>
          <p:nvPr/>
        </p:nvSpPr>
        <p:spPr>
          <a:xfrm>
            <a:off x="540120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小强用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个大小相同的正方形制成如图所示的拼接图形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6ca8"/>
              </a:rPr>
              <a:t>请你在图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中只添加一个正方形并用阴影表示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0_46abf"/>
              </a:rPr>
              <a:t>使新拼接成的图形经过折叠后能成为一个封闭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395" name="yt_image_14395" title="H_100.5849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6948" y="2475451"/>
            <a:ext cx="1878102" cy="1277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97" name="yt_shape_14397"/>
          <p:cNvSpPr txBox="1"/>
          <p:nvPr/>
        </p:nvSpPr>
        <p:spPr>
          <a:xfrm>
            <a:off x="540000" y="3803386"/>
            <a:ext cx="415498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399" name="yt_shape_14399"/>
          <p:cNvSpPr txBox="1"/>
          <p:nvPr/>
        </p:nvSpPr>
        <p:spPr>
          <a:xfrm>
            <a:off x="540000" y="4418574"/>
            <a:ext cx="1910588" cy="1143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350" b="0" i="0" u="none" spc="-6350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</a:rPr>
              <a:t> </a:t>
            </a:r>
            <a:r>
              <a:rPr lang="en-US" altLang="zh-CN" sz="6350" b="0" i="0" u="none" spc="13311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</a:rPr>
              <a:t> </a:t>
            </a:r>
          </a:p>
        </p:txBody>
      </p:sp>
      <p:pic>
        <p:nvPicPr>
          <p:cNvPr id="14398" name="yt_image_14398" title="H_99.7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418574"/>
            <a:ext cx="1890133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5DFAAA-F74B-2101-CB55-E17197709410}"/>
              </a:ext>
            </a:extLst>
          </p:cNvPr>
          <p:cNvSpPr txBox="1"/>
          <p:nvPr/>
        </p:nvSpPr>
        <p:spPr>
          <a:xfrm>
            <a:off x="449989" y="3756580"/>
            <a:ext cx="4294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2" name="yt_shape_14402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401" name="yt_image_14401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04" name="yt_shape_14404"/>
          <p:cNvSpPr txBox="1"/>
          <p:nvPr/>
        </p:nvSpPr>
        <p:spPr>
          <a:xfrm>
            <a:off x="540119" y="159758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直观想象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一个长方体的展开图如图所示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77b25"/>
              </a:rPr>
              <a:t>每一面上都标注了字母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标字母的面都是外表面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根据要求回答问题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面在长方体的左面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面在长方体的哪一面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407" name="yt_image_14407" title="H_87.6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05798" y="3172205"/>
            <a:ext cx="1946201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09" name="yt_shape_14409"/>
          <p:cNvSpPr txBox="1"/>
          <p:nvPr/>
        </p:nvSpPr>
        <p:spPr>
          <a:xfrm>
            <a:off x="540000" y="4336029"/>
            <a:ext cx="443871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面和哪个面是相对的面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F810AA9-AF65-B3CA-006E-75696111C9DE}"/>
              </a:ext>
            </a:extLst>
          </p:cNvPr>
          <p:cNvSpPr txBox="1"/>
          <p:nvPr/>
        </p:nvSpPr>
        <p:spPr>
          <a:xfrm>
            <a:off x="450108" y="2977241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19EE1AA-64ED-E93F-42C2-6DB8BF9BD5F7}"/>
              </a:ext>
            </a:extLst>
          </p:cNvPr>
          <p:cNvSpPr txBox="1"/>
          <p:nvPr/>
        </p:nvSpPr>
        <p:spPr>
          <a:xfrm>
            <a:off x="449989" y="4764711"/>
            <a:ext cx="2289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3" name="yt_shape_14413"/>
          <p:cNvSpPr txBox="1"/>
          <p:nvPr/>
        </p:nvSpPr>
        <p:spPr>
          <a:xfrm>
            <a:off x="540000" y="900000"/>
            <a:ext cx="1093087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面为长方体的前面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从上面看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那么长方体的左面是哪个面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415" name="yt_image_14415" title="H_87.6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05798" y="1531667"/>
            <a:ext cx="1946201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17" name="yt_shape_14417"/>
          <p:cNvSpPr txBox="1"/>
          <p:nvPr/>
        </p:nvSpPr>
        <p:spPr>
          <a:xfrm>
            <a:off x="540000" y="2695491"/>
            <a:ext cx="1091324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面在长方体的后面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从左面看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那么长方体的下面是哪个面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1961E6B-94EA-5526-8C19-613E59CC6554}"/>
              </a:ext>
            </a:extLst>
          </p:cNvPr>
          <p:cNvSpPr txBox="1"/>
          <p:nvPr/>
        </p:nvSpPr>
        <p:spPr>
          <a:xfrm>
            <a:off x="449989" y="1328682"/>
            <a:ext cx="2289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BD1D4AE-C343-6A04-AED7-A6E5112AEF08}"/>
              </a:ext>
            </a:extLst>
          </p:cNvPr>
          <p:cNvSpPr txBox="1"/>
          <p:nvPr/>
        </p:nvSpPr>
        <p:spPr>
          <a:xfrm>
            <a:off x="449989" y="3124173"/>
            <a:ext cx="2307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6" name="yt_shape_14316"/>
          <p:cNvSpPr txBox="1"/>
          <p:nvPr/>
        </p:nvSpPr>
        <p:spPr>
          <a:xfrm>
            <a:off x="472212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50" b="0" i="0" u="none" spc="21531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4315" name="yt_image_1431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2120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18" name="yt_shape_14318"/>
          <p:cNvSpPr txBox="1"/>
          <p:nvPr/>
        </p:nvSpPr>
        <p:spPr>
          <a:xfrm>
            <a:off x="540000" y="1353857"/>
            <a:ext cx="81560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这个几何体从前面看到的平面图形是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319" name="yt_image_1431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1985524"/>
            <a:ext cx="814757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21" name="yt_shape_14321"/>
          <p:cNvSpPr txBox="1"/>
          <p:nvPr/>
        </p:nvSpPr>
        <p:spPr>
          <a:xfrm>
            <a:off x="2063552" y="2465466"/>
            <a:ext cx="1370568" cy="9635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350" b="0" i="0" u="none" dirty="0">
                <a:solidFill>
                  <a:srgbClr val="1EE3CF"/>
                </a:solidFill>
                <a:effectLst/>
                <a:latin typeface="Times New Roman" pitchFamily="54"/>
                <a:ea typeface="Times New Roman" pitchFamily="5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</a:t>
            </a:r>
            <a:r>
              <a:rPr lang="en-US" altLang="zh-CN" sz="2000" b="0" i="0" u="none" dirty="0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450" b="0" i="0" u="none" dirty="0">
                <a:solidFill>
                  <a:srgbClr val="1EE3CF"/>
                </a:solidFill>
                <a:effectLst/>
                <a:latin typeface="Times New Roman" pitchFamily="34"/>
                <a:ea typeface="Times New Roman" pitchFamily="3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900" b="0" i="0" u="none" dirty="0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</a:p>
        </p:txBody>
      </p:sp>
      <p:sp>
        <p:nvSpPr>
          <p:cNvPr id="14322" name="yt_shape_14322"/>
          <p:cNvSpPr txBox="1"/>
          <p:nvPr/>
        </p:nvSpPr>
        <p:spPr>
          <a:xfrm>
            <a:off x="1775520" y="3329518"/>
            <a:ext cx="1800200" cy="44310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  <p:pic>
        <p:nvPicPr>
          <p:cNvPr id="3" name="yt_shape_1723549639289">
            <a:extLst>
              <a:ext uri="{FF2B5EF4-FFF2-40B4-BE49-F238E27FC236}">
                <a16:creationId xmlns:a16="http://schemas.microsoft.com/office/drawing/2014/main" id="{38F71A09-7B48-52FC-53B9-6ADE7B88AB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2619692"/>
            <a:ext cx="385952" cy="645764"/>
          </a:xfrm>
          <a:prstGeom prst="rect">
            <a:avLst/>
          </a:prstGeom>
        </p:spPr>
      </p:pic>
      <p:pic>
        <p:nvPicPr>
          <p:cNvPr id="5" name="yt_shape_1723549639315">
            <a:extLst>
              <a:ext uri="{FF2B5EF4-FFF2-40B4-BE49-F238E27FC236}">
                <a16:creationId xmlns:a16="http://schemas.microsoft.com/office/drawing/2014/main" id="{F5B7D2D3-71B4-3D27-22C1-23493531D8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952" y="2721023"/>
            <a:ext cx="443102" cy="443102"/>
          </a:xfrm>
          <a:prstGeom prst="rect">
            <a:avLst/>
          </a:prstGeom>
        </p:spPr>
      </p:pic>
      <p:sp>
        <p:nvSpPr>
          <p:cNvPr id="14323" name="yt_shape_14323"/>
          <p:cNvSpPr txBox="1"/>
          <p:nvPr/>
        </p:nvSpPr>
        <p:spPr>
          <a:xfrm>
            <a:off x="4365392" y="2276872"/>
            <a:ext cx="1370568" cy="9635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350" b="0" i="0" u="none" dirty="0">
                <a:solidFill>
                  <a:srgbClr val="1EE3CF"/>
                </a:solidFill>
                <a:effectLst/>
                <a:latin typeface="Times New Roman" pitchFamily="54"/>
                <a:ea typeface="Times New Roman" pitchFamily="5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</a:t>
            </a:r>
            <a:r>
              <a:rPr lang="en-US" altLang="zh-CN" sz="2000" b="0" i="0" u="none" dirty="0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450" b="0" i="0" u="none" dirty="0">
                <a:solidFill>
                  <a:srgbClr val="1EE3CF"/>
                </a:solidFill>
                <a:effectLst/>
                <a:latin typeface="Times New Roman" pitchFamily="34"/>
                <a:ea typeface="Times New Roman" pitchFamily="3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900" b="0" i="0" u="none" dirty="0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</a:p>
        </p:txBody>
      </p:sp>
      <p:sp>
        <p:nvSpPr>
          <p:cNvPr id="14324" name="yt_shape_14324"/>
          <p:cNvSpPr txBox="1"/>
          <p:nvPr/>
        </p:nvSpPr>
        <p:spPr>
          <a:xfrm>
            <a:off x="4365392" y="3291194"/>
            <a:ext cx="20186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43254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4325" name="yt_shape_14325"/>
          <p:cNvSpPr txBox="1"/>
          <p:nvPr/>
        </p:nvSpPr>
        <p:spPr>
          <a:xfrm>
            <a:off x="540119" y="4649818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【名师点拨】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找到从前面看所得到的图形即可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3_8fc34"/>
              </a:rPr>
              <a:t>注意所有的看到的棱都应表现</a:t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在图中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326" name="yt_shape_14326"/>
          <p:cNvSpPr txBox="1"/>
          <p:nvPr/>
        </p:nvSpPr>
        <p:spPr>
          <a:xfrm>
            <a:off x="540000" y="5592773"/>
            <a:ext cx="20694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</a:p>
        </p:txBody>
      </p:sp>
      <p:pic>
        <p:nvPicPr>
          <p:cNvPr id="2" name="yt_shape_1723549639387">
            <a:extLst>
              <a:ext uri="{FF2B5EF4-FFF2-40B4-BE49-F238E27FC236}">
                <a16:creationId xmlns:a16="http://schemas.microsoft.com/office/drawing/2014/main" id="{41D00C4E-0056-974D-C9F3-6C8E9827BCE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392" y="2431098"/>
            <a:ext cx="385952" cy="645764"/>
          </a:xfrm>
          <a:prstGeom prst="rect">
            <a:avLst/>
          </a:prstGeom>
        </p:spPr>
      </p:pic>
      <p:pic>
        <p:nvPicPr>
          <p:cNvPr id="4" name="yt_shape_1723549639411">
            <a:extLst>
              <a:ext uri="{FF2B5EF4-FFF2-40B4-BE49-F238E27FC236}">
                <a16:creationId xmlns:a16="http://schemas.microsoft.com/office/drawing/2014/main" id="{275C4E08-4086-C97A-10DA-BF63D36456C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930" y="2532429"/>
            <a:ext cx="443102" cy="44310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7" name="yt_shape_14327"/>
          <p:cNvSpPr txBox="1"/>
          <p:nvPr/>
        </p:nvSpPr>
        <p:spPr>
          <a:xfrm>
            <a:off x="540000" y="900000"/>
            <a:ext cx="110799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如图所示的图形是某些几何体的平面展开图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分别指出其立体图形的名称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328" name="yt_image_14328" title="H_120.5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7387" y="1531667"/>
            <a:ext cx="3017224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0" name="yt_shape_14330"/>
          <p:cNvSpPr txBox="1"/>
          <p:nvPr/>
        </p:nvSpPr>
        <p:spPr>
          <a:xfrm>
            <a:off x="540000" y="3112594"/>
            <a:ext cx="846385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结合两个图形的平面展开图确定立体图形的形状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五棱柱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长方体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4" name="yt_shape_14334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333" name="yt_image_1433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6" name="yt_shape_14336"/>
          <p:cNvSpPr txBox="1"/>
          <p:nvPr/>
        </p:nvSpPr>
        <p:spPr>
          <a:xfrm>
            <a:off x="540000" y="1603297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从不同方向观察立体图形</a:t>
            </a:r>
          </a:p>
        </p:txBody>
      </p:sp>
      <p:sp>
        <p:nvSpPr>
          <p:cNvPr id="14337" name="yt_shape_14337"/>
          <p:cNvSpPr txBox="1"/>
          <p:nvPr/>
        </p:nvSpPr>
        <p:spPr>
          <a:xfrm>
            <a:off x="540119" y="210286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浙江省中考改编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由六块相同的小正方体搭成的几何体如图所示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08fa"/>
              </a:rPr>
              <a:t>则从上面看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得到的平面图形是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338" name="yt_image_1433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2133" y="3138378"/>
            <a:ext cx="1257462" cy="90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0" name="yt_shape_14340"/>
          <p:cNvSpPr txBox="1"/>
          <p:nvPr/>
        </p:nvSpPr>
        <p:spPr>
          <a:xfrm>
            <a:off x="540000" y="4318098"/>
            <a:ext cx="3622787" cy="7023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900" b="0" i="0" u="none">
                <a:solidFill>
                  <a:srgbClr val="1EE3CF"/>
                </a:solidFill>
                <a:effectLst/>
                <a:latin typeface="Times New Roman" pitchFamily="39"/>
                <a:ea typeface="Times New Roman" pitchFamily="3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</a:t>
            </a:r>
            <a:r>
              <a:rPr lang="en-US" altLang="zh-CN" sz="1100" b="0" i="0" u="none">
                <a:solidFill>
                  <a:srgbClr val="1EE3CF"/>
                </a:solidFill>
                <a:effectLst/>
                <a:latin typeface="Times New Roman" pitchFamily="11"/>
                <a:ea typeface="宋体" pitchFamily="11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900" b="0" i="0" u="none">
                <a:solidFill>
                  <a:srgbClr val="1EE3CF"/>
                </a:solidFill>
                <a:effectLst/>
                <a:latin typeface="Times New Roman" pitchFamily="39"/>
                <a:ea typeface="Times New Roman" pitchFamily="3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900" b="0" i="0" u="none">
                <a:solidFill>
                  <a:srgbClr val="1EE3CF"/>
                </a:solidFill>
                <a:effectLst/>
                <a:latin typeface="Times New Roman" pitchFamily="39"/>
                <a:ea typeface="Times New Roman" pitchFamily="3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600" b="0" i="0" u="none">
                <a:solidFill>
                  <a:srgbClr val="1EE3CF"/>
                </a:solidFill>
                <a:effectLst/>
                <a:latin typeface="Times New Roman" pitchFamily="6"/>
                <a:ea typeface="宋体" pitchFamily="6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900" b="0" i="0" u="none">
                <a:solidFill>
                  <a:srgbClr val="1EE3CF"/>
                </a:solidFill>
                <a:effectLst/>
                <a:latin typeface="Times New Roman" pitchFamily="39"/>
                <a:ea typeface="Times New Roman" pitchFamily="3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</a:t>
            </a:r>
            <a:r>
              <a:rPr lang="en-US" altLang="zh-CN" sz="1100" b="0" i="0" u="none">
                <a:solidFill>
                  <a:srgbClr val="1EE3CF"/>
                </a:solidFill>
                <a:effectLst/>
                <a:latin typeface="Times New Roman" pitchFamily="11"/>
                <a:ea typeface="宋体" pitchFamily="11"/>
                <a:sym typeface=""/>
              </a:rPr>
              <a:t> </a:t>
            </a:r>
          </a:p>
        </p:txBody>
      </p:sp>
      <p:sp>
        <p:nvSpPr>
          <p:cNvPr id="14341" name="yt_shape_14341"/>
          <p:cNvSpPr txBox="1"/>
          <p:nvPr/>
        </p:nvSpPr>
        <p:spPr>
          <a:xfrm>
            <a:off x="540000" y="5071257"/>
            <a:ext cx="7356200" cy="51798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	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3549639490">
            <a:extLst>
              <a:ext uri="{FF2B5EF4-FFF2-40B4-BE49-F238E27FC236}">
                <a16:creationId xmlns:a16="http://schemas.microsoft.com/office/drawing/2014/main" id="{FD5FBE04-42FE-EC67-AF7C-B3624A4EEC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pic>
        <p:nvPicPr>
          <p:cNvPr id="5" name="yt_shape_1723549639618">
            <a:extLst>
              <a:ext uri="{FF2B5EF4-FFF2-40B4-BE49-F238E27FC236}">
                <a16:creationId xmlns:a16="http://schemas.microsoft.com/office/drawing/2014/main" id="{6A90781B-5C87-FA79-CDAA-3201E68949F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4383914"/>
            <a:ext cx="844742" cy="563948"/>
          </a:xfrm>
          <a:prstGeom prst="rect">
            <a:avLst/>
          </a:prstGeom>
        </p:spPr>
      </p:pic>
      <p:pic>
        <p:nvPicPr>
          <p:cNvPr id="7" name="yt_shape_1723549639644">
            <a:extLst>
              <a:ext uri="{FF2B5EF4-FFF2-40B4-BE49-F238E27FC236}">
                <a16:creationId xmlns:a16="http://schemas.microsoft.com/office/drawing/2014/main" id="{DBF96492-ABD0-E136-AFF2-EF863A40D04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446" y="4403365"/>
            <a:ext cx="527242" cy="525045"/>
          </a:xfrm>
          <a:prstGeom prst="rect">
            <a:avLst/>
          </a:prstGeom>
        </p:spPr>
      </p:pic>
      <p:pic>
        <p:nvPicPr>
          <p:cNvPr id="9" name="yt_shape_1723549639669">
            <a:extLst>
              <a:ext uri="{FF2B5EF4-FFF2-40B4-BE49-F238E27FC236}">
                <a16:creationId xmlns:a16="http://schemas.microsoft.com/office/drawing/2014/main" id="{4217BF7F-6D37-91C2-1FAC-30E6CBB6EF1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853" y="4403854"/>
            <a:ext cx="524067" cy="524067"/>
          </a:xfrm>
          <a:prstGeom prst="rect">
            <a:avLst/>
          </a:prstGeom>
        </p:spPr>
      </p:pic>
      <p:pic>
        <p:nvPicPr>
          <p:cNvPr id="11" name="yt_shape_1723549639696">
            <a:extLst>
              <a:ext uri="{FF2B5EF4-FFF2-40B4-BE49-F238E27FC236}">
                <a16:creationId xmlns:a16="http://schemas.microsoft.com/office/drawing/2014/main" id="{EC8C8938-6FE3-F529-1C2C-0A653B7E6B1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458" y="4383914"/>
            <a:ext cx="844742" cy="56394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4CC668-A1B8-913B-1DB8-26BA29FEA9FB}"/>
              </a:ext>
            </a:extLst>
          </p:cNvPr>
          <p:cNvSpPr txBox="1"/>
          <p:nvPr/>
        </p:nvSpPr>
        <p:spPr>
          <a:xfrm>
            <a:off x="5022108" y="25315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yt_shape_14342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先贤孔子曾说过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鼓之舞之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鼓舞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e39b"/>
              </a:rPr>
              <a:t>一词最早的起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如图是喜庆集会时击鼓瞬间的情景及鼓的立体图形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则从前面看该几何体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736b"/>
              </a:rPr>
              <a:t>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到的平面图形是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pSp>
        <p:nvGrpSpPr>
          <p:cNvPr id="14343" name="yt_shape_14343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2000" y="2334498"/>
            <a:ext cx="2633236" cy="1685304"/>
            <a:chOff x="0" y="0"/>
            <a:chExt cx="2633236" cy="1685304"/>
          </a:xfrm>
        </p:grpSpPr>
        <p:pic>
          <p:nvPicPr>
            <p:cNvPr id="2" name="yt_image_1434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33236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45" name="yt_shape_14345" descr="{&quot;rangeId&quot;:0,&quot;IgnoreLineSpacing&quot;:1}"/>
            <p:cNvSpPr txBox="1"/>
            <p:nvPr/>
          </p:nvSpPr>
          <p:spPr>
            <a:xfrm>
              <a:off x="783337" y="1325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14347" name="yt_shape_14347"/>
          <p:cNvSpPr txBox="1"/>
          <p:nvPr/>
        </p:nvSpPr>
        <p:spPr>
          <a:xfrm>
            <a:off x="540000" y="4227650"/>
            <a:ext cx="5447004" cy="75642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700" b="0" i="0" u="none" dirty="0">
                <a:solidFill>
                  <a:srgbClr val="1EE3CF"/>
                </a:solidFill>
                <a:effectLst/>
                <a:latin typeface="Times New Roman" pitchFamily="27"/>
                <a:ea typeface="Times New Roman" pitchFamily="27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900" b="0" i="0" u="none" dirty="0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600" b="0" i="0" u="none" dirty="0">
                <a:solidFill>
                  <a:srgbClr val="1EE3CF"/>
                </a:solidFill>
                <a:effectLst/>
                <a:latin typeface="Times New Roman" pitchFamily="26"/>
                <a:ea typeface="Times New Roman" pitchFamily="26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</a:t>
            </a:r>
            <a:r>
              <a:rPr lang="en-US" altLang="zh-CN" sz="600" b="0" i="0" u="none" dirty="0">
                <a:solidFill>
                  <a:srgbClr val="1EE3CF"/>
                </a:solidFill>
                <a:effectLst/>
                <a:latin typeface="Times New Roman" pitchFamily="6"/>
                <a:ea typeface="宋体" pitchFamily="6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150" b="0" i="0" u="none" dirty="0">
                <a:solidFill>
                  <a:srgbClr val="1EE3CF"/>
                </a:solidFill>
                <a:effectLst/>
                <a:latin typeface="Times New Roman" pitchFamily="42"/>
                <a:ea typeface="Times New Roman" pitchFamily="42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800" b="0" i="0" u="none" dirty="0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200" b="0" i="0" u="none" dirty="0">
                <a:solidFill>
                  <a:srgbClr val="1EE3CF"/>
                </a:solidFill>
                <a:effectLst/>
                <a:latin typeface="Times New Roman" pitchFamily="42"/>
                <a:ea typeface="Times New Roman" pitchFamily="42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</a:t>
            </a:r>
            <a:r>
              <a:rPr lang="en-US" altLang="zh-CN" sz="100" b="0" i="0" u="none" dirty="0">
                <a:solidFill>
                  <a:srgbClr val="1EE3CF"/>
                </a:solidFill>
                <a:effectLst/>
                <a:latin typeface="Times New Roman" pitchFamily="1"/>
                <a:ea typeface="宋体" pitchFamily="1"/>
                <a:sym typeface=""/>
              </a:rPr>
              <a:t> </a:t>
            </a:r>
          </a:p>
        </p:txBody>
      </p:sp>
      <p:sp>
        <p:nvSpPr>
          <p:cNvPr id="14348" name="yt_shape_14348"/>
          <p:cNvSpPr txBox="1"/>
          <p:nvPr/>
        </p:nvSpPr>
        <p:spPr>
          <a:xfrm>
            <a:off x="1187028" y="4882421"/>
            <a:ext cx="7861300" cy="6468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   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	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4" name="yt_shape_1723549639825">
            <a:extLst>
              <a:ext uri="{FF2B5EF4-FFF2-40B4-BE49-F238E27FC236}">
                <a16:creationId xmlns:a16="http://schemas.microsoft.com/office/drawing/2014/main" id="{21BB70F2-E29A-DB6E-CD67-FA758DF9FD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420" y="4422998"/>
            <a:ext cx="724092" cy="358413"/>
          </a:xfrm>
          <a:prstGeom prst="rect">
            <a:avLst/>
          </a:prstGeom>
        </p:spPr>
      </p:pic>
      <p:pic>
        <p:nvPicPr>
          <p:cNvPr id="6" name="yt_shape_1723549639853">
            <a:extLst>
              <a:ext uri="{FF2B5EF4-FFF2-40B4-BE49-F238E27FC236}">
                <a16:creationId xmlns:a16="http://schemas.microsoft.com/office/drawing/2014/main" id="{4BC8599D-F31F-53AD-3BFD-9E50AE79D2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592" y="4422513"/>
            <a:ext cx="1016192" cy="359385"/>
          </a:xfrm>
          <a:prstGeom prst="rect">
            <a:avLst/>
          </a:prstGeom>
        </p:spPr>
      </p:pic>
      <p:pic>
        <p:nvPicPr>
          <p:cNvPr id="8" name="yt_shape_1723549639879">
            <a:extLst>
              <a:ext uri="{FF2B5EF4-FFF2-40B4-BE49-F238E27FC236}">
                <a16:creationId xmlns:a16="http://schemas.microsoft.com/office/drawing/2014/main" id="{222E47DF-3DA6-810A-91C6-6557C791EA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712" y="4299724"/>
            <a:ext cx="919352" cy="604962"/>
          </a:xfrm>
          <a:prstGeom prst="rect">
            <a:avLst/>
          </a:prstGeom>
        </p:spPr>
      </p:pic>
      <p:pic>
        <p:nvPicPr>
          <p:cNvPr id="10" name="yt_shape_1723549639905">
            <a:extLst>
              <a:ext uri="{FF2B5EF4-FFF2-40B4-BE49-F238E27FC236}">
                <a16:creationId xmlns:a16="http://schemas.microsoft.com/office/drawing/2014/main" id="{02FB58CB-1B02-4725-154A-9DD2B0F78B2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1795" y="4297266"/>
            <a:ext cx="822517" cy="6098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9560DEA-FED8-6ACA-7F9E-12C252D223DC}"/>
              </a:ext>
            </a:extLst>
          </p:cNvPr>
          <p:cNvSpPr txBox="1"/>
          <p:nvPr/>
        </p:nvSpPr>
        <p:spPr>
          <a:xfrm>
            <a:off x="31933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9" name="yt_shape_14349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立体图形的展开图</a:t>
            </a:r>
          </a:p>
        </p:txBody>
      </p:sp>
      <p:sp>
        <p:nvSpPr>
          <p:cNvPr id="14350" name="yt_shape_14350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陕西省中考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将该圆锥的侧面剪开并展平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2346a"/>
              </a:rPr>
              <a:t>得到的圆锥的侧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面展开图是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54" name="yt_table_1435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992265"/>
              </p:ext>
            </p:extLst>
          </p:nvPr>
        </p:nvGraphicFramePr>
        <p:xfrm>
          <a:off x="540056" y="2359000"/>
          <a:ext cx="9638666" cy="475488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670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67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72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6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扇形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7"/>
                  </a:ext>
                </a:extLst>
              </a:tr>
            </a:tbl>
          </a:graphicData>
        </a:graphic>
      </p:graphicFrame>
      <p:grpSp>
        <p:nvGrpSpPr>
          <p:cNvPr id="14351" name="yt_shape_14351_skip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9389" y="3156286"/>
            <a:ext cx="1188523" cy="1734453"/>
            <a:chOff x="0" y="0"/>
            <a:chExt cx="1188523" cy="1734453"/>
          </a:xfrm>
        </p:grpSpPr>
        <p:pic>
          <p:nvPicPr>
            <p:cNvPr id="2" name="yt_image_1435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88523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53" name="yt_shape_14353" descr="{&quot;rangeId&quot;:0,&quot;IgnoreLineSpacing&quot;:1}"/>
            <p:cNvSpPr txBox="1"/>
            <p:nvPr/>
          </p:nvSpPr>
          <p:spPr>
            <a:xfrm>
              <a:off x="60980" y="137445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pic>
        <p:nvPicPr>
          <p:cNvPr id="4" name="yt_shape_1723549639970">
            <a:extLst>
              <a:ext uri="{FF2B5EF4-FFF2-40B4-BE49-F238E27FC236}">
                <a16:creationId xmlns:a16="http://schemas.microsoft.com/office/drawing/2014/main" id="{349B9A7E-E936-8AE8-CDB3-AD0A703F00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60DACFE-1995-E413-D1D1-4B020DFC5507}"/>
              </a:ext>
            </a:extLst>
          </p:cNvPr>
          <p:cNvSpPr txBox="1"/>
          <p:nvPr/>
        </p:nvSpPr>
        <p:spPr>
          <a:xfrm>
            <a:off x="25837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6" name="yt_shape_14356"/>
          <p:cNvSpPr txBox="1"/>
          <p:nvPr/>
        </p:nvSpPr>
        <p:spPr>
          <a:xfrm>
            <a:off x="540000" y="900000"/>
            <a:ext cx="92076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达州市中考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是长方体表面展开图的是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357" name="yt_shape_14357"/>
          <p:cNvSpPr txBox="1"/>
          <p:nvPr/>
        </p:nvSpPr>
        <p:spPr>
          <a:xfrm>
            <a:off x="540000" y="1379303"/>
            <a:ext cx="4860305" cy="9274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150" b="0" i="0" u="none" dirty="0">
                <a:solidFill>
                  <a:srgbClr val="1EE3CF"/>
                </a:solidFill>
                <a:effectLst/>
                <a:latin typeface="Times New Roman" pitchFamily="52"/>
                <a:ea typeface="Times New Roman" pitchFamily="52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1300" b="0" i="0" u="none" dirty="0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850" b="0" i="0" u="none" dirty="0">
                <a:solidFill>
                  <a:srgbClr val="1EE3CF"/>
                </a:solidFill>
                <a:effectLst/>
                <a:latin typeface="Times New Roman" pitchFamily="38"/>
                <a:ea typeface="Times New Roman" pitchFamily="38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1900" b="0" i="0" u="none" dirty="0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850" b="0" i="0" u="none" dirty="0">
                <a:solidFill>
                  <a:srgbClr val="1EE3CF"/>
                </a:solidFill>
                <a:effectLst/>
                <a:latin typeface="Times New Roman" pitchFamily="38"/>
                <a:ea typeface="Times New Roman" pitchFamily="38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2100" b="0" i="0" u="none" dirty="0">
                <a:solidFill>
                  <a:srgbClr val="1EE3CF"/>
                </a:solidFill>
                <a:effectLst/>
                <a:latin typeface="Times New Roman" pitchFamily="21"/>
                <a:ea typeface="宋体" pitchFamily="21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400" b="0" i="0" u="none" dirty="0">
                <a:solidFill>
                  <a:srgbClr val="1EE3CF"/>
                </a:solidFill>
                <a:effectLst/>
                <a:latin typeface="Times New Roman" pitchFamily="34"/>
                <a:ea typeface="Times New Roman" pitchFamily="3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1800" b="0" i="0" u="none" dirty="0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sym typeface=""/>
              </a:rPr>
              <a:t> </a:t>
            </a:r>
          </a:p>
        </p:txBody>
      </p:sp>
      <p:sp>
        <p:nvSpPr>
          <p:cNvPr id="14358" name="yt_shape_14358"/>
          <p:cNvSpPr txBox="1"/>
          <p:nvPr/>
        </p:nvSpPr>
        <p:spPr>
          <a:xfrm>
            <a:off x="540000" y="2276844"/>
            <a:ext cx="2491388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4359" name="yt_shape_14359"/>
          <p:cNvSpPr txBox="1"/>
          <p:nvPr/>
        </p:nvSpPr>
        <p:spPr>
          <a:xfrm>
            <a:off x="540119" y="284061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共建平安校园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六个汉字分别写在某正方体的表面上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d1b9"/>
              </a:rPr>
              <a:t>如图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是它的一种展开图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则在原正方体上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6c4c3"/>
              </a:rPr>
              <a:t>字所在面相对的面上的汉字是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63" name="yt_table_1436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56360"/>
              </p:ext>
            </p:extLst>
          </p:nvPr>
        </p:nvGraphicFramePr>
        <p:xfrm>
          <a:off x="540056" y="4280177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7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7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7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6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8"/>
                  </a:ext>
                </a:extLst>
              </a:tr>
            </a:tbl>
          </a:graphicData>
        </a:graphic>
      </p:graphicFrame>
      <p:grpSp>
        <p:nvGrpSpPr>
          <p:cNvPr id="14360" name="yt_shape_14360_skip" title="H_108.0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84432" y="4229389"/>
            <a:ext cx="1296963" cy="1372122"/>
            <a:chOff x="0" y="0"/>
            <a:chExt cx="1296963" cy="1372122"/>
          </a:xfrm>
        </p:grpSpPr>
        <p:pic>
          <p:nvPicPr>
            <p:cNvPr id="2" name="yt_image_1436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96963" cy="9761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62" name="yt_shape_14362" descr="{&quot;rangeId&quot;:0,&quot;IgnoreLineSpacing&quot;:1}"/>
            <p:cNvSpPr txBox="1"/>
            <p:nvPr/>
          </p:nvSpPr>
          <p:spPr>
            <a:xfrm>
              <a:off x="115200" y="101212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pic>
        <p:nvPicPr>
          <p:cNvPr id="4" name="yt_shape_1723549640108">
            <a:extLst>
              <a:ext uri="{FF2B5EF4-FFF2-40B4-BE49-F238E27FC236}">
                <a16:creationId xmlns:a16="http://schemas.microsoft.com/office/drawing/2014/main" id="{EE89629C-C6FF-FD56-91BF-FBEC46E147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02484"/>
            <a:ext cx="509777" cy="672166"/>
          </a:xfrm>
          <a:prstGeom prst="rect">
            <a:avLst/>
          </a:prstGeom>
        </p:spPr>
      </p:pic>
      <p:pic>
        <p:nvPicPr>
          <p:cNvPr id="6" name="yt_shape_1723549640136">
            <a:extLst>
              <a:ext uri="{FF2B5EF4-FFF2-40B4-BE49-F238E27FC236}">
                <a16:creationId xmlns:a16="http://schemas.microsoft.com/office/drawing/2014/main" id="{DE362973-02C5-A613-91C5-9FCE84D2CC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1565463"/>
            <a:ext cx="792352" cy="546207"/>
          </a:xfrm>
          <a:prstGeom prst="rect">
            <a:avLst/>
          </a:prstGeom>
        </p:spPr>
      </p:pic>
      <p:pic>
        <p:nvPicPr>
          <p:cNvPr id="8" name="yt_shape_1723549640163">
            <a:extLst>
              <a:ext uri="{FF2B5EF4-FFF2-40B4-BE49-F238E27FC236}">
                <a16:creationId xmlns:a16="http://schemas.microsoft.com/office/drawing/2014/main" id="{442802C2-C1A9-5F21-47AE-E0F6D85A407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1558761"/>
            <a:ext cx="951102" cy="559613"/>
          </a:xfrm>
          <a:prstGeom prst="rect">
            <a:avLst/>
          </a:prstGeom>
        </p:spPr>
      </p:pic>
      <p:pic>
        <p:nvPicPr>
          <p:cNvPr id="10" name="yt_shape_1723549640199">
            <a:extLst>
              <a:ext uri="{FF2B5EF4-FFF2-40B4-BE49-F238E27FC236}">
                <a16:creationId xmlns:a16="http://schemas.microsoft.com/office/drawing/2014/main" id="{1969648D-DB13-C1AA-044D-8D06FF3045D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1587502"/>
            <a:ext cx="1155892" cy="50212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B26E17C-0D0A-3284-0CF2-354F1469D164}"/>
              </a:ext>
            </a:extLst>
          </p:cNvPr>
          <p:cNvSpPr txBox="1"/>
          <p:nvPr/>
        </p:nvSpPr>
        <p:spPr>
          <a:xfrm>
            <a:off x="8755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089EE2-F8BE-BBF9-023A-8C74393CE460}"/>
              </a:ext>
            </a:extLst>
          </p:cNvPr>
          <p:cNvSpPr txBox="1"/>
          <p:nvPr/>
        </p:nvSpPr>
        <p:spPr>
          <a:xfrm>
            <a:off x="1059708" y="37447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5" name="yt_shape_14365"/>
          <p:cNvSpPr txBox="1"/>
          <p:nvPr/>
        </p:nvSpPr>
        <p:spPr>
          <a:xfrm>
            <a:off x="540000" y="900000"/>
            <a:ext cx="553997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不能准确画出立体图形的展开图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E56EC8-3698-8661-CC82-A63EEC16E1DC}"/>
              </a:ext>
            </a:extLst>
          </p:cNvPr>
          <p:cNvSpPr txBox="1"/>
          <p:nvPr/>
        </p:nvSpPr>
        <p:spPr>
          <a:xfrm>
            <a:off x="449989" y="853194"/>
            <a:ext cx="5666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不能准确画出立体图形的展开图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6" name="yt_shape_14366"/>
          <p:cNvSpPr txBox="1"/>
          <p:nvPr/>
        </p:nvSpPr>
        <p:spPr>
          <a:xfrm>
            <a:off x="540000" y="900000"/>
            <a:ext cx="8284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深圳市中考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下列哪个图形是正方体的展开图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367" name="yt_shape_14367"/>
          <p:cNvSpPr txBox="1"/>
          <p:nvPr/>
        </p:nvSpPr>
        <p:spPr>
          <a:xfrm>
            <a:off x="540000" y="1379303"/>
            <a:ext cx="3518592" cy="7114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850" b="0" i="0" u="none">
                <a:solidFill>
                  <a:srgbClr val="1EE3CF"/>
                </a:solidFill>
                <a:effectLst/>
                <a:latin typeface="Times New Roman" pitchFamily="28"/>
                <a:ea typeface="Times New Roman" pitchFamily="2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2300" b="0" i="0" u="none">
                <a:solidFill>
                  <a:srgbClr val="1EE3CF"/>
                </a:solidFill>
                <a:effectLst/>
                <a:latin typeface="Times New Roman" pitchFamily="23"/>
                <a:ea typeface="宋体" pitchFamily="2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950" b="0" i="0" u="none">
                <a:solidFill>
                  <a:srgbClr val="1EE3CF"/>
                </a:solidFill>
                <a:effectLst/>
                <a:latin typeface="Times New Roman" pitchFamily="40"/>
                <a:ea typeface="Times New Roman" pitchFamily="4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200" b="0" i="0" u="none">
                <a:solidFill>
                  <a:srgbClr val="1EE3CF"/>
                </a:solidFill>
                <a:effectLst/>
                <a:latin typeface="Times New Roman" pitchFamily="2"/>
                <a:ea typeface="宋体" pitchFamily="2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950" b="0" i="0" u="none">
                <a:solidFill>
                  <a:srgbClr val="1EE3CF"/>
                </a:solidFill>
                <a:effectLst/>
                <a:latin typeface="Times New Roman" pitchFamily="40"/>
                <a:ea typeface="Times New Roman" pitchFamily="4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200" b="0" i="0" u="none">
                <a:solidFill>
                  <a:srgbClr val="1EE3CF"/>
                </a:solidFill>
                <a:effectLst/>
                <a:latin typeface="Times New Roman" pitchFamily="2"/>
                <a:ea typeface="宋体" pitchFamily="2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950" b="0" i="0" u="none">
                <a:solidFill>
                  <a:srgbClr val="1EE3CF"/>
                </a:solidFill>
                <a:effectLst/>
                <a:latin typeface="Times New Roman" pitchFamily="40"/>
                <a:ea typeface="Times New Roman" pitchFamily="4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200" b="0" i="0" u="none">
                <a:solidFill>
                  <a:srgbClr val="1EE3CF"/>
                </a:solidFill>
                <a:effectLst/>
                <a:latin typeface="Times New Roman" pitchFamily="2"/>
                <a:ea typeface="宋体" pitchFamily="2"/>
                <a:sym typeface=""/>
              </a:rPr>
              <a:t> </a:t>
            </a:r>
          </a:p>
        </p:txBody>
      </p:sp>
      <p:sp>
        <p:nvSpPr>
          <p:cNvPr id="14368" name="yt_shape_14368"/>
          <p:cNvSpPr txBox="1"/>
          <p:nvPr/>
        </p:nvSpPr>
        <p:spPr>
          <a:xfrm>
            <a:off x="1053602" y="2357547"/>
            <a:ext cx="7562678" cy="7114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3549640331">
            <a:extLst>
              <a:ext uri="{FF2B5EF4-FFF2-40B4-BE49-F238E27FC236}">
                <a16:creationId xmlns:a16="http://schemas.microsoft.com/office/drawing/2014/main" id="{1FC49433-943C-9EA9-548F-7DFE300AE6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99" y="1535214"/>
            <a:ext cx="1148757" cy="583381"/>
          </a:xfrm>
          <a:prstGeom prst="rect">
            <a:avLst/>
          </a:prstGeom>
        </p:spPr>
      </p:pic>
      <p:pic>
        <p:nvPicPr>
          <p:cNvPr id="5" name="yt_shape_1723549640358">
            <a:extLst>
              <a:ext uri="{FF2B5EF4-FFF2-40B4-BE49-F238E27FC236}">
                <a16:creationId xmlns:a16="http://schemas.microsoft.com/office/drawing/2014/main" id="{666B8877-8C04-E4BF-C6C6-C97F85F5A6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160" y="1452616"/>
            <a:ext cx="1101592" cy="828783"/>
          </a:xfrm>
          <a:prstGeom prst="rect">
            <a:avLst/>
          </a:prstGeom>
        </p:spPr>
      </p:pic>
      <p:pic>
        <p:nvPicPr>
          <p:cNvPr id="7" name="yt_shape_1723549640385">
            <a:extLst>
              <a:ext uri="{FF2B5EF4-FFF2-40B4-BE49-F238E27FC236}">
                <a16:creationId xmlns:a16="http://schemas.microsoft.com/office/drawing/2014/main" id="{8218512A-06CA-C0C5-205B-0617196261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432" y="1452616"/>
            <a:ext cx="1101592" cy="828783"/>
          </a:xfrm>
          <a:prstGeom prst="rect">
            <a:avLst/>
          </a:prstGeom>
        </p:spPr>
      </p:pic>
      <p:pic>
        <p:nvPicPr>
          <p:cNvPr id="9" name="yt_shape_1723549640411">
            <a:extLst>
              <a:ext uri="{FF2B5EF4-FFF2-40B4-BE49-F238E27FC236}">
                <a16:creationId xmlns:a16="http://schemas.microsoft.com/office/drawing/2014/main" id="{182D4CBB-FC70-8BA5-8711-925E198E04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4688" y="1452616"/>
            <a:ext cx="1101592" cy="82878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725D39-442B-63C5-8DEE-5E9A495CF8DF}"/>
              </a:ext>
            </a:extLst>
          </p:cNvPr>
          <p:cNvSpPr txBox="1"/>
          <p:nvPr/>
        </p:nvSpPr>
        <p:spPr>
          <a:xfrm>
            <a:off x="78413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1269</Words>
  <Application>Microsoft Office PowerPoint</Application>
  <PresentationFormat>宽屏</PresentationFormat>
  <Paragraphs>100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11</cp:revision>
  <dcterms:created xsi:type="dcterms:W3CDTF">2024-08-13T11:38:23Z</dcterms:created>
  <dcterms:modified xsi:type="dcterms:W3CDTF">2024-08-14T06:21:28Z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