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2" r:id="rId6"/>
    <p:sldId id="376" r:id="rId7"/>
    <p:sldId id="377" r:id="rId8"/>
    <p:sldId id="380" r:id="rId9"/>
    <p:sldId id="381" r:id="rId10"/>
    <p:sldId id="382" r:id="rId11"/>
    <p:sldId id="387" r:id="rId12"/>
    <p:sldId id="389" r:id="rId13"/>
    <p:sldId id="390" r:id="rId14"/>
    <p:sldId id="39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4" name="yt_shape_13474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3475" name="yt_image_13475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7" name="yt_shape_13477"/>
          <p:cNvSpPr txBox="1"/>
          <p:nvPr/>
        </p:nvSpPr>
        <p:spPr>
          <a:xfrm>
            <a:off x="540119" y="19115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把等式一边的某项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后移到另一边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利用移项解一元一次方程的步骤为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39BA3C-A4C7-3BBA-AC43-D7CED86757EC}"/>
              </a:ext>
            </a:extLst>
          </p:cNvPr>
          <p:cNvSpPr txBox="1"/>
          <p:nvPr/>
        </p:nvSpPr>
        <p:spPr>
          <a:xfrm>
            <a:off x="35743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96CFE7-BFC5-B4D6-31CB-90DDBC946396}"/>
              </a:ext>
            </a:extLst>
          </p:cNvPr>
          <p:cNvSpPr txBox="1"/>
          <p:nvPr/>
        </p:nvSpPr>
        <p:spPr>
          <a:xfrm>
            <a:off x="7536707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E56ED7-4D72-72A9-6248-61E7988582BD}"/>
              </a:ext>
            </a:extLst>
          </p:cNvPr>
          <p:cNvSpPr txBox="1"/>
          <p:nvPr/>
        </p:nvSpPr>
        <p:spPr>
          <a:xfrm>
            <a:off x="7536707" y="234024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33" name="yt_shape_13533"/>
              <p:cNvSpPr txBox="1"/>
              <p:nvPr/>
            </p:nvSpPr>
            <p:spPr>
              <a:xfrm>
                <a:off x="540000" y="1643906"/>
                <a:ext cx="5006179" cy="45910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33" name="yt_shape_135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3906"/>
                <a:ext cx="5006179" cy="4591000"/>
              </a:xfrm>
              <a:prstGeom prst="rect">
                <a:avLst/>
              </a:prstGeom>
              <a:blipFill>
                <a:blip r:embed="rId2"/>
                <a:stretch>
                  <a:fillRect l="-3776" t="-1195" r="-2801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21FDEE5-F888-1F4D-83FF-54490C6A588C}"/>
              </a:ext>
            </a:extLst>
          </p:cNvPr>
          <p:cNvSpPr txBox="1"/>
          <p:nvPr/>
        </p:nvSpPr>
        <p:spPr>
          <a:xfrm>
            <a:off x="449989" y="2072588"/>
            <a:ext cx="513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483A5E-836C-96C0-D487-FD5641AD3084}"/>
              </a:ext>
            </a:extLst>
          </p:cNvPr>
          <p:cNvSpPr txBox="1"/>
          <p:nvPr/>
        </p:nvSpPr>
        <p:spPr>
          <a:xfrm>
            <a:off x="449989" y="2548076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DB772D-F37D-4801-3640-9545847DDDC8}"/>
                  </a:ext>
                </a:extLst>
              </p:cNvPr>
              <p:cNvSpPr txBox="1"/>
              <p:nvPr/>
            </p:nvSpPr>
            <p:spPr>
              <a:xfrm>
                <a:off x="449989" y="3023564"/>
                <a:ext cx="3377311" cy="7657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DB772D-F37D-4801-3640-9545847DDD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23564"/>
                <a:ext cx="3377311" cy="765760"/>
              </a:xfrm>
              <a:prstGeom prst="rect">
                <a:avLst/>
              </a:prstGeom>
              <a:blipFill>
                <a:blip r:embed="rId3"/>
                <a:stretch>
                  <a:fillRect l="-2888" r="-2708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7503D1-3385-754D-9EB5-6DABF17534B3}"/>
                  </a:ext>
                </a:extLst>
              </p:cNvPr>
              <p:cNvSpPr txBox="1"/>
              <p:nvPr/>
            </p:nvSpPr>
            <p:spPr>
              <a:xfrm>
                <a:off x="449989" y="4370590"/>
                <a:ext cx="49759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7503D1-3385-754D-9EB5-6DABF17534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0590"/>
                <a:ext cx="4975923" cy="768490"/>
              </a:xfrm>
              <a:prstGeom prst="rect">
                <a:avLst/>
              </a:prstGeom>
              <a:blipFill>
                <a:blip r:embed="rId4"/>
                <a:stretch>
                  <a:fillRect l="-1961" r="-18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1A4327D-A107-5629-07CE-493B3004D4A3}"/>
                  </a:ext>
                </a:extLst>
              </p:cNvPr>
              <p:cNvSpPr txBox="1"/>
              <p:nvPr/>
            </p:nvSpPr>
            <p:spPr>
              <a:xfrm>
                <a:off x="449989" y="5045468"/>
                <a:ext cx="35297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1A4327D-A107-5629-07CE-493B3004D4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5468"/>
                <a:ext cx="3529711" cy="767474"/>
              </a:xfrm>
              <a:prstGeom prst="rect">
                <a:avLst/>
              </a:prstGeom>
              <a:blipFill>
                <a:blip r:embed="rId5"/>
                <a:stretch>
                  <a:fillRect l="-2763" r="-259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20AFFCA-ECBA-4989-D594-69635935AB62}"/>
              </a:ext>
            </a:extLst>
          </p:cNvPr>
          <p:cNvSpPr txBox="1"/>
          <p:nvPr/>
        </p:nvSpPr>
        <p:spPr>
          <a:xfrm>
            <a:off x="449989" y="5719330"/>
            <a:ext cx="30010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C59C21-9BC4-D400-E523-2260A01E45F0}"/>
              </a:ext>
            </a:extLst>
          </p:cNvPr>
          <p:cNvSpPr txBox="1"/>
          <p:nvPr/>
        </p:nvSpPr>
        <p:spPr>
          <a:xfrm>
            <a:off x="452653" y="1004554"/>
            <a:ext cx="611505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解方程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0" name="yt_shape_13540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小华的妈妈在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岁时生了小华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ace9"/>
              </a:rPr>
              <a:t>现在小华妈妈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的年龄是小华的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求小华现在的年龄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设小华现在的年龄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则小华的妈妈现在的年龄为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小华现在的年龄为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A6C135-E770-DC6F-F5AD-F6139491BC5D}"/>
              </a:ext>
            </a:extLst>
          </p:cNvPr>
          <p:cNvSpPr txBox="1"/>
          <p:nvPr/>
        </p:nvSpPr>
        <p:spPr>
          <a:xfrm>
            <a:off x="450108" y="1804170"/>
            <a:ext cx="9936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设小华现在的年龄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则小华的妈妈现在的年龄为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CF26E3-8B8E-6926-5525-3F13F4508690}"/>
              </a:ext>
            </a:extLst>
          </p:cNvPr>
          <p:cNvSpPr txBox="1"/>
          <p:nvPr/>
        </p:nvSpPr>
        <p:spPr>
          <a:xfrm>
            <a:off x="450108" y="2279658"/>
            <a:ext cx="391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6ECD3E-379C-A753-279F-C1E31260F05C}"/>
              </a:ext>
            </a:extLst>
          </p:cNvPr>
          <p:cNvSpPr txBox="1"/>
          <p:nvPr/>
        </p:nvSpPr>
        <p:spPr>
          <a:xfrm>
            <a:off x="450108" y="2755146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BFC544-9DA0-089F-78F2-B92F5A660873}"/>
              </a:ext>
            </a:extLst>
          </p:cNvPr>
          <p:cNvSpPr txBox="1"/>
          <p:nvPr/>
        </p:nvSpPr>
        <p:spPr>
          <a:xfrm>
            <a:off x="450108" y="3230634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DDE110-4F61-1168-C70B-1557359DA2CC}"/>
              </a:ext>
            </a:extLst>
          </p:cNvPr>
          <p:cNvSpPr txBox="1"/>
          <p:nvPr/>
        </p:nvSpPr>
        <p:spPr>
          <a:xfrm>
            <a:off x="450108" y="3706122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82DD49-916A-1245-1237-5D4C88BEB98C}"/>
              </a:ext>
            </a:extLst>
          </p:cNvPr>
          <p:cNvSpPr txBox="1"/>
          <p:nvPr/>
        </p:nvSpPr>
        <p:spPr>
          <a:xfrm>
            <a:off x="450108" y="4181610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小华现在的年龄为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4" name="yt_shape_13544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43" name="yt_image_1354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6" name="yt_shape_13546"/>
          <p:cNvSpPr txBox="1"/>
          <p:nvPr/>
        </p:nvSpPr>
        <p:spPr>
          <a:xfrm>
            <a:off x="540000" y="1597583"/>
            <a:ext cx="6848029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注重阅读理解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先看例子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再解类似的题目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解方程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方法一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原方程化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原方程化为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所以原方程的解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方法二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由绝对值的意义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所以原方程的解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6" name="yt_shape_13556"/>
          <p:cNvSpPr txBox="1"/>
          <p:nvPr/>
        </p:nvSpPr>
        <p:spPr>
          <a:xfrm>
            <a:off x="540000" y="900000"/>
            <a:ext cx="7926850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用你发现的规律解方程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用两种方法解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方法一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原方程化为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原方程化为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故原方程的解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方法二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移项、合并同类项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由绝对值的意义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故原方程的解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0D4CE3-89B8-8A0A-3058-E4ADCFA4CC1E}"/>
              </a:ext>
            </a:extLst>
          </p:cNvPr>
          <p:cNvSpPr txBox="1"/>
          <p:nvPr/>
        </p:nvSpPr>
        <p:spPr>
          <a:xfrm>
            <a:off x="449989" y="1804170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方法一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原方程化为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4514FE-4350-4269-FC36-D7440C806085}"/>
              </a:ext>
            </a:extLst>
          </p:cNvPr>
          <p:cNvSpPr txBox="1"/>
          <p:nvPr/>
        </p:nvSpPr>
        <p:spPr>
          <a:xfrm>
            <a:off x="449989" y="2279658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C19F3D-EA13-309D-698B-965771523475}"/>
              </a:ext>
            </a:extLst>
          </p:cNvPr>
          <p:cNvSpPr txBox="1"/>
          <p:nvPr/>
        </p:nvSpPr>
        <p:spPr>
          <a:xfrm>
            <a:off x="449989" y="2755146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原方程化为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8A451A-2908-F347-397F-77E54C6EB2C1}"/>
              </a:ext>
            </a:extLst>
          </p:cNvPr>
          <p:cNvSpPr txBox="1"/>
          <p:nvPr/>
        </p:nvSpPr>
        <p:spPr>
          <a:xfrm>
            <a:off x="449989" y="323063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72E065-E0A4-A7F4-818A-A4125AB0D878}"/>
              </a:ext>
            </a:extLst>
          </p:cNvPr>
          <p:cNvSpPr txBox="1"/>
          <p:nvPr/>
        </p:nvSpPr>
        <p:spPr>
          <a:xfrm>
            <a:off x="449989" y="3706122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故原方程的解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08743B-EC34-2124-32BA-B3944671CF4E}"/>
              </a:ext>
            </a:extLst>
          </p:cNvPr>
          <p:cNvSpPr txBox="1"/>
          <p:nvPr/>
        </p:nvSpPr>
        <p:spPr>
          <a:xfrm>
            <a:off x="449989" y="4181610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方法二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F1CC2D-C09B-2353-7708-24E0277A08AA}"/>
              </a:ext>
            </a:extLst>
          </p:cNvPr>
          <p:cNvSpPr txBox="1"/>
          <p:nvPr/>
        </p:nvSpPr>
        <p:spPr>
          <a:xfrm>
            <a:off x="449989" y="4657098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0F807A-094D-C553-9EC1-D48ED2FDFB3D}"/>
              </a:ext>
            </a:extLst>
          </p:cNvPr>
          <p:cNvSpPr txBox="1"/>
          <p:nvPr/>
        </p:nvSpPr>
        <p:spPr>
          <a:xfrm>
            <a:off x="449989" y="5132586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由绝对值的意义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EF34853-8BF6-DC40-F351-7C26F135F7C4}"/>
              </a:ext>
            </a:extLst>
          </p:cNvPr>
          <p:cNvSpPr txBox="1"/>
          <p:nvPr/>
        </p:nvSpPr>
        <p:spPr>
          <a:xfrm>
            <a:off x="449989" y="5608074"/>
            <a:ext cx="445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故原方程的解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0" name="yt_shape_13480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479" name="yt_image_13479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482" name="yt_shape_13482"/>
              <p:cNvSpPr txBox="1"/>
              <p:nvPr/>
            </p:nvSpPr>
            <p:spPr>
              <a:xfrm>
                <a:off x="540119" y="1353857"/>
                <a:ext cx="11492915" cy="32462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先按移项法则将含未知数的项移到一边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再合并同类项求解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_⨹_4_25698"/>
                  </a:rPr>
                  <a:t>系数化为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82" name="yt_shape_13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3857"/>
                <a:ext cx="11492915" cy="3246210"/>
              </a:xfrm>
              <a:prstGeom prst="rect">
                <a:avLst/>
              </a:prstGeom>
              <a:blipFill>
                <a:blip r:embed="rId3"/>
                <a:stretch>
                  <a:fillRect l="-1645" t="-2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489" name="yt_shape_13489"/>
              <p:cNvSpPr txBox="1"/>
              <p:nvPr/>
            </p:nvSpPr>
            <p:spPr>
              <a:xfrm>
                <a:off x="540119" y="4365104"/>
                <a:ext cx="11492915" cy="22584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系数化为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2584"/>
                  </a:rPr>
                  <a:t>＝</a:t>
                </a:r>
                <a:b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通常情况下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解方程时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将含有未知数的项移到方程的左边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3_e8ab1"/>
                  </a:rPr>
                  <a:t>常数项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移到方程的右边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移项时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注意变号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89" name="yt_shape_134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65104"/>
                <a:ext cx="11492915" cy="2258439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3" name="yt_shape_13493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92" name="yt_image_1349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5" name="yt_shape_13495"/>
          <p:cNvSpPr txBox="1"/>
          <p:nvPr/>
        </p:nvSpPr>
        <p:spPr>
          <a:xfrm>
            <a:off x="540000" y="1603297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</a:t>
            </a:r>
          </a:p>
        </p:txBody>
      </p:sp>
      <p:sp>
        <p:nvSpPr>
          <p:cNvPr id="13496" name="yt_shape_13496"/>
          <p:cNvSpPr txBox="1"/>
          <p:nvPr/>
        </p:nvSpPr>
        <p:spPr>
          <a:xfrm>
            <a:off x="540000" y="2102862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下列变形属于移项的是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97" name="yt_table_134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376276"/>
              </p:ext>
            </p:extLst>
          </p:nvPr>
        </p:nvGraphicFramePr>
        <p:xfrm>
          <a:off x="540056" y="2582165"/>
          <a:ext cx="5289550" cy="1901952"/>
        </p:xfrm>
        <a:graphic>
          <a:graphicData uri="http://schemas.openxmlformats.org/drawingml/2006/table">
            <a:tbl>
              <a:tblPr/>
              <a:tblGrid>
                <a:gridCol w="5289550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</a:tbl>
          </a:graphicData>
        </a:graphic>
      </p:graphicFrame>
      <p:sp>
        <p:nvSpPr>
          <p:cNvPr id="13499" name="yt_shape_13499"/>
          <p:cNvSpPr txBox="1"/>
          <p:nvPr/>
        </p:nvSpPr>
        <p:spPr>
          <a:xfrm>
            <a:off x="540000" y="4534485"/>
            <a:ext cx="62869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0" name="yt_table_135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854471"/>
              </p:ext>
            </p:extLst>
          </p:nvPr>
        </p:nvGraphicFramePr>
        <p:xfrm>
          <a:off x="540056" y="5013788"/>
          <a:ext cx="7542530" cy="950976"/>
        </p:xfrm>
        <a:graphic>
          <a:graphicData uri="http://schemas.openxmlformats.org/drawingml/2006/table">
            <a:tbl>
              <a:tblPr/>
              <a:tblGrid>
                <a:gridCol w="4237355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3305175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</a:tbl>
          </a:graphicData>
        </a:graphic>
      </p:graphicFrame>
      <p:pic>
        <p:nvPicPr>
          <p:cNvPr id="3" name="yt_shape_1723549542570">
            <a:extLst>
              <a:ext uri="{FF2B5EF4-FFF2-40B4-BE49-F238E27FC236}">
                <a16:creationId xmlns:a16="http://schemas.microsoft.com/office/drawing/2014/main" id="{6DAD4FFC-1F66-234A-EDD8-625BDC6BFD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447931-BFCC-7DD9-16D2-D18E88886FDB}"/>
              </a:ext>
            </a:extLst>
          </p:cNvPr>
          <p:cNvSpPr txBox="1"/>
          <p:nvPr/>
        </p:nvSpPr>
        <p:spPr>
          <a:xfrm>
            <a:off x="44885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8EE70D-5D31-41BA-EAEF-3A415868DE09}"/>
              </a:ext>
            </a:extLst>
          </p:cNvPr>
          <p:cNvSpPr txBox="1"/>
          <p:nvPr/>
        </p:nvSpPr>
        <p:spPr>
          <a:xfrm>
            <a:off x="5863364" y="44876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3" name="yt_shape_13503"/>
          <p:cNvSpPr txBox="1"/>
          <p:nvPr/>
        </p:nvSpPr>
        <p:spPr>
          <a:xfrm>
            <a:off x="540000" y="1603561"/>
            <a:ext cx="5543184" cy="16094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3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E5EB39-88EC-F2A9-CEE8-07C4EAA4A850}"/>
              </a:ext>
            </a:extLst>
          </p:cNvPr>
          <p:cNvSpPr txBox="1"/>
          <p:nvPr/>
        </p:nvSpPr>
        <p:spPr>
          <a:xfrm>
            <a:off x="2278789" y="1556755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AD4468-9AA8-80D0-AE9D-275C3975E960}"/>
              </a:ext>
            </a:extLst>
          </p:cNvPr>
          <p:cNvSpPr txBox="1"/>
          <p:nvPr/>
        </p:nvSpPr>
        <p:spPr>
          <a:xfrm>
            <a:off x="3193189" y="2032243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8C38E3-529C-F824-0F8A-3EE92834A0EB}"/>
                  </a:ext>
                </a:extLst>
              </p:cNvPr>
              <p:cNvSpPr txBox="1"/>
              <p:nvPr/>
            </p:nvSpPr>
            <p:spPr>
              <a:xfrm>
                <a:off x="3088414" y="2348880"/>
                <a:ext cx="1629473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8C38E3-529C-F824-0F8A-3EE92834A0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8414" y="2348880"/>
                <a:ext cx="1629473" cy="736486"/>
              </a:xfrm>
              <a:prstGeom prst="rect">
                <a:avLst/>
              </a:prstGeom>
              <a:blipFill>
                <a:blip r:embed="rId2"/>
                <a:stretch>
                  <a:fillRect l="-599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02" name="yt_shape_13502"/>
          <p:cNvSpPr txBox="1"/>
          <p:nvPr/>
        </p:nvSpPr>
        <p:spPr>
          <a:xfrm>
            <a:off x="540000" y="1036217"/>
            <a:ext cx="5927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的步骤是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7" name="yt_shape_13507"/>
          <p:cNvSpPr txBox="1"/>
          <p:nvPr/>
        </p:nvSpPr>
        <p:spPr>
          <a:xfrm>
            <a:off x="540000" y="900000"/>
            <a:ext cx="446596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	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1E0DB0-F400-269F-A09E-9225EC7DE9AA}"/>
              </a:ext>
            </a:extLst>
          </p:cNvPr>
          <p:cNvSpPr txBox="1"/>
          <p:nvPr/>
        </p:nvSpPr>
        <p:spPr>
          <a:xfrm>
            <a:off x="449989" y="1804170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CEA4D3-F9FF-870F-A9F4-2191269BC250}"/>
              </a:ext>
            </a:extLst>
          </p:cNvPr>
          <p:cNvSpPr txBox="1"/>
          <p:nvPr/>
        </p:nvSpPr>
        <p:spPr>
          <a:xfrm>
            <a:off x="449989" y="2279658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17862E-63A7-375C-9B60-E5027938A5B3}"/>
              </a:ext>
            </a:extLst>
          </p:cNvPr>
          <p:cNvSpPr txBox="1"/>
          <p:nvPr/>
        </p:nvSpPr>
        <p:spPr>
          <a:xfrm>
            <a:off x="449989" y="2755146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	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C582B7-6DBB-F217-6F8A-07018883ED25}"/>
              </a:ext>
            </a:extLst>
          </p:cNvPr>
          <p:cNvSpPr txBox="1"/>
          <p:nvPr/>
        </p:nvSpPr>
        <p:spPr>
          <a:xfrm>
            <a:off x="449989" y="3706122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8B35C5-E914-110E-E0B7-6DD8ED354504}"/>
              </a:ext>
            </a:extLst>
          </p:cNvPr>
          <p:cNvSpPr txBox="1"/>
          <p:nvPr/>
        </p:nvSpPr>
        <p:spPr>
          <a:xfrm>
            <a:off x="449989" y="4181610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8B8CB8-F5A5-62C9-0CA0-E532FC363C20}"/>
              </a:ext>
            </a:extLst>
          </p:cNvPr>
          <p:cNvSpPr txBox="1"/>
          <p:nvPr/>
        </p:nvSpPr>
        <p:spPr>
          <a:xfrm>
            <a:off x="449989" y="4657098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2" name="yt_shape_13512"/>
          <p:cNvSpPr txBox="1"/>
          <p:nvPr/>
        </p:nvSpPr>
        <p:spPr>
          <a:xfrm>
            <a:off x="540000" y="900000"/>
            <a:ext cx="959878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表示同一个量的两个不同的式子相等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解决实际问题</a:t>
            </a:r>
          </a:p>
        </p:txBody>
      </p:sp>
      <p:sp>
        <p:nvSpPr>
          <p:cNvPr id="13513" name="yt_shape_1351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若这个长方形的长减少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3650"/>
              </a:rPr>
              <a:t>就可以成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则长方形的长是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14" name="yt_table_135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346730"/>
              </p:ext>
            </p:extLst>
          </p:nvPr>
        </p:nvGraphicFramePr>
        <p:xfrm>
          <a:off x="540056" y="2359000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p:sp>
        <p:nvSpPr>
          <p:cNvPr id="13516" name="yt_shape_13516"/>
          <p:cNvSpPr txBox="1"/>
          <p:nvPr/>
        </p:nvSpPr>
        <p:spPr>
          <a:xfrm>
            <a:off x="540119" y="288517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是中国古代重要的数学著作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盈不足术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eab,isEnd"/>
              </a:rPr>
              <a:t>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今有共买鸡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盈十一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不足十六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问人数鸡价各几何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9e45,isEnd"/>
              </a:rPr>
              <a:t>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今有人合伙买鸡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会多出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4fdf,isEnd"/>
              </a:rPr>
              <a:t>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买鸡的钱数各是多少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设人数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542661">
            <a:extLst>
              <a:ext uri="{FF2B5EF4-FFF2-40B4-BE49-F238E27FC236}">
                <a16:creationId xmlns:a16="http://schemas.microsoft.com/office/drawing/2014/main" id="{D8CE5328-4FD9-CED7-05E3-7623BD3145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F7B2BA-1C5B-6BEB-3201-87DC0A9D8667}"/>
              </a:ext>
            </a:extLst>
          </p:cNvPr>
          <p:cNvSpPr txBox="1"/>
          <p:nvPr/>
        </p:nvSpPr>
        <p:spPr>
          <a:xfrm>
            <a:off x="53269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0E41-5D3E-8989-D64A-E33AA565079A}"/>
              </a:ext>
            </a:extLst>
          </p:cNvPr>
          <p:cNvSpPr txBox="1"/>
          <p:nvPr/>
        </p:nvSpPr>
        <p:spPr>
          <a:xfrm>
            <a:off x="7081096" y="4264829"/>
            <a:ext cx="27627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" name="yt_shape_13517"/>
          <p:cNvSpPr txBox="1"/>
          <p:nvPr/>
        </p:nvSpPr>
        <p:spPr>
          <a:xfrm>
            <a:off x="540000" y="900000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移项忘记变号导致错误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84DEBA-62B9-3618-C845-C8C2EACD58E3}"/>
              </a:ext>
            </a:extLst>
          </p:cNvPr>
          <p:cNvSpPr txBox="1"/>
          <p:nvPr/>
        </p:nvSpPr>
        <p:spPr>
          <a:xfrm>
            <a:off x="449989" y="853194"/>
            <a:ext cx="4447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移项忘记变号导致错误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18" name="yt_shape_13518"/>
              <p:cNvSpPr txBox="1"/>
              <p:nvPr/>
            </p:nvSpPr>
            <p:spPr>
              <a:xfrm>
                <a:off x="540000" y="900000"/>
                <a:ext cx="4182235" cy="26772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18" name="yt_shape_13518" descr="{&quot;rangeId&quot;:13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82235" cy="2677208"/>
              </a:xfrm>
              <a:prstGeom prst="rect">
                <a:avLst/>
              </a:prstGeom>
              <a:blipFill>
                <a:blip r:embed="rId2"/>
                <a:stretch>
                  <a:fillRect l="-4519" r="-335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54C480F-5B23-2347-79E2-DA0D77BD0D17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4321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pageBreak': True}">
                <a:extLst>
                  <a:ext uri="{FF2B5EF4-FFF2-40B4-BE49-F238E27FC236}">
                    <a16:creationId xmlns:a16="http://schemas.microsoft.com/office/drawing/2014/main" id="{654C480F-5B23-2347-79E2-DA0D77BD0D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4321873" cy="765061"/>
              </a:xfrm>
              <a:prstGeom prst="rect">
                <a:avLst/>
              </a:prstGeom>
              <a:blipFill>
                <a:blip r:embed="rId3"/>
                <a:stretch>
                  <a:fillRect l="-2257" r="-211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23680B-7280-B8DD-DC6B-BAC2096D5ECE}"/>
                  </a:ext>
                </a:extLst>
              </p:cNvPr>
              <p:cNvSpPr txBox="1"/>
              <p:nvPr/>
            </p:nvSpPr>
            <p:spPr>
              <a:xfrm>
                <a:off x="449989" y="2196092"/>
                <a:ext cx="36344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pageBreak': True}">
                <a:extLst>
                  <a:ext uri="{FF2B5EF4-FFF2-40B4-BE49-F238E27FC236}">
                    <a16:creationId xmlns:a16="http://schemas.microsoft.com/office/drawing/2014/main" id="{0A23680B-7280-B8DD-DC6B-BAC2096D5E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96092"/>
                <a:ext cx="3634486" cy="766077"/>
              </a:xfrm>
              <a:prstGeom prst="rect">
                <a:avLst/>
              </a:prstGeom>
              <a:blipFill>
                <a:blip r:embed="rId4"/>
                <a:stretch>
                  <a:fillRect l="-2685" r="-268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3279C5E-6573-78D0-4006-A93DCCAC18E6}"/>
                  </a:ext>
                </a:extLst>
              </p:cNvPr>
              <p:cNvSpPr txBox="1"/>
              <p:nvPr/>
            </p:nvSpPr>
            <p:spPr>
              <a:xfrm>
                <a:off x="449989" y="2868557"/>
                <a:ext cx="33773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pageBreak': True}">
                <a:extLst>
                  <a:ext uri="{FF2B5EF4-FFF2-40B4-BE49-F238E27FC236}">
                    <a16:creationId xmlns:a16="http://schemas.microsoft.com/office/drawing/2014/main" id="{C3279C5E-6573-78D0-4006-A93DCCAC18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8557"/>
                <a:ext cx="3377311" cy="729565"/>
              </a:xfrm>
              <a:prstGeom prst="rect">
                <a:avLst/>
              </a:prstGeom>
              <a:blipFill>
                <a:blip r:embed="rId5"/>
                <a:stretch>
                  <a:fillRect l="-2888" r="-27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3" name="yt_shape_1352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22" name="yt_image_1352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5" name="yt_shape_13525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注重过程学习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某同学在解方程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处的数字看错了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7922"/>
              </a:rPr>
              <a:t>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则该同学把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26" name="yt_table_135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993064"/>
              </p:ext>
            </p:extLst>
          </p:nvPr>
        </p:nvGraphicFramePr>
        <p:xfrm>
          <a:off x="540056" y="2551304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</a:tbl>
          </a:graphicData>
        </a:graphic>
      </p:graphicFrame>
      <p:sp>
        <p:nvSpPr>
          <p:cNvPr id="13528" name="yt_shape_13528"/>
          <p:cNvSpPr txBox="1"/>
          <p:nvPr/>
        </p:nvSpPr>
        <p:spPr>
          <a:xfrm>
            <a:off x="540119" y="307747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华氏温度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与摄氏温度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之间的转换关系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2400" b="0" i="1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55f9"/>
              </a:rPr>
              <a:t>F</a:t>
            </a:r>
            <a:br>
              <a:rPr lang="en-US" altLang="zh-CN" sz="2400" b="0" i="1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2400" b="0" i="1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2400" b="0" i="1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表示华氏温度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2400" b="0" i="1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表示摄氏温度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下列与华氏温度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212℉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c42b"/>
              </a:rPr>
              <a:t>接近的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29" name="yt_table_135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060160"/>
              </p:ext>
            </p:extLst>
          </p:nvPr>
        </p:nvGraphicFramePr>
        <p:xfrm>
          <a:off x="540056" y="4517041"/>
          <a:ext cx="73856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水沸腾的温度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人体的温度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舒适的室温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水结冰的温度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1F60830-8749-2AAD-1E93-84BA9299E40A}"/>
              </a:ext>
            </a:extLst>
          </p:cNvPr>
          <p:cNvSpPr txBox="1"/>
          <p:nvPr/>
        </p:nvSpPr>
        <p:spPr>
          <a:xfrm>
            <a:off x="4979246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1D764D-1F74-9298-68A6-341B5B5E6022}"/>
              </a:ext>
            </a:extLst>
          </p:cNvPr>
          <p:cNvSpPr txBox="1"/>
          <p:nvPr/>
        </p:nvSpPr>
        <p:spPr>
          <a:xfrm>
            <a:off x="1364508" y="39816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531" name="yt_shape_13531"/>
          <p:cNvSpPr txBox="1"/>
          <p:nvPr/>
        </p:nvSpPr>
        <p:spPr>
          <a:xfrm>
            <a:off x="540119" y="558924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在有理数范围内定义一种新运算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其运算规则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dirty="0" err="1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f8e7,isEnd"/>
              </a:rPr>
              <a:t>＝－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3E9098-A3E2-BA05-518A-44A7EE3106AA}"/>
              </a:ext>
            </a:extLst>
          </p:cNvPr>
          <p:cNvSpPr txBox="1"/>
          <p:nvPr/>
        </p:nvSpPr>
        <p:spPr>
          <a:xfrm>
            <a:off x="9449646" y="6017922"/>
            <a:ext cx="11246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1860</Words>
  <Application>Microsoft Office PowerPoint</Application>
  <PresentationFormat>宽屏</PresentationFormat>
  <Paragraphs>147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2024-08-14T03:55:10Z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