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0" r:id="rId6"/>
    <p:sldId id="373" r:id="rId7"/>
    <p:sldId id="374" r:id="rId8"/>
    <p:sldId id="379" r:id="rId9"/>
    <p:sldId id="380" r:id="rId10"/>
    <p:sldId id="381" r:id="rId11"/>
    <p:sldId id="385" r:id="rId12"/>
    <p:sldId id="387" r:id="rId13"/>
    <p:sldId id="388" r:id="rId14"/>
    <p:sldId id="391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4" name="yt_shape_11014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1015" name="yt_image_11015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7" name="yt_shape_11017"/>
          <p:cNvSpPr txBox="1"/>
          <p:nvPr/>
        </p:nvSpPr>
        <p:spPr>
          <a:xfrm>
            <a:off x="540119" y="191156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做有理数的加减混合运算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先将减法统一成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118c7,isEnd"/>
              </a:rPr>
              <a:t>然后利用加法的运算律和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运算法则进行运算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有理数的加减混合运算可以写成省略算式中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的形式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E70FC1-BA1A-AAF0-7D6E-28E953987CBB}"/>
              </a:ext>
            </a:extLst>
          </p:cNvPr>
          <p:cNvSpPr txBox="1"/>
          <p:nvPr/>
        </p:nvSpPr>
        <p:spPr>
          <a:xfrm>
            <a:off x="6927107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12C86C-D416-ADB3-0EE6-CA7BB4FA729C}"/>
              </a:ext>
            </a:extLst>
          </p:cNvPr>
          <p:cNvSpPr txBox="1"/>
          <p:nvPr/>
        </p:nvSpPr>
        <p:spPr>
          <a:xfrm>
            <a:off x="6927107" y="28157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7571C2-D6CB-6E97-8625-C7D732EF87FD}"/>
              </a:ext>
            </a:extLst>
          </p:cNvPr>
          <p:cNvSpPr txBox="1"/>
          <p:nvPr/>
        </p:nvSpPr>
        <p:spPr>
          <a:xfrm>
            <a:off x="8451107" y="281573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74" name="yt_shape_11074"/>
              <p:cNvSpPr txBox="1"/>
              <p:nvPr/>
            </p:nvSpPr>
            <p:spPr>
              <a:xfrm>
                <a:off x="540000" y="1490872"/>
                <a:ext cx="6309420" cy="46728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74" name="yt_shape_110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90872"/>
                <a:ext cx="6309420" cy="4672818"/>
              </a:xfrm>
              <a:prstGeom prst="rect">
                <a:avLst/>
              </a:prstGeom>
              <a:blipFill>
                <a:blip r:embed="rId2"/>
                <a:stretch>
                  <a:fillRect l="-2995" t="-1175" r="-1932" b="-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036C6D-6FD9-4FF3-69A0-12A473CF1FFE}"/>
              </a:ext>
            </a:extLst>
          </p:cNvPr>
          <p:cNvSpPr txBox="1"/>
          <p:nvPr/>
        </p:nvSpPr>
        <p:spPr>
          <a:xfrm>
            <a:off x="449989" y="191955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266CC9-F698-58EC-C557-80234F010F18}"/>
              </a:ext>
            </a:extLst>
          </p:cNvPr>
          <p:cNvSpPr txBox="1"/>
          <p:nvPr/>
        </p:nvSpPr>
        <p:spPr>
          <a:xfrm>
            <a:off x="1655610" y="239504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9FF97B-14F6-9547-952D-AB5B6E9BDC95}"/>
              </a:ext>
            </a:extLst>
          </p:cNvPr>
          <p:cNvSpPr txBox="1"/>
          <p:nvPr/>
        </p:nvSpPr>
        <p:spPr>
          <a:xfrm>
            <a:off x="1655610" y="287053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6536ADE-4F42-C00D-9E84-2FA7BBD8FBC4}"/>
                  </a:ext>
                </a:extLst>
              </p:cNvPr>
              <p:cNvSpPr txBox="1"/>
              <p:nvPr/>
            </p:nvSpPr>
            <p:spPr>
              <a:xfrm>
                <a:off x="449989" y="4054108"/>
                <a:ext cx="4596828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6536ADE-4F42-C00D-9E84-2FA7BBD8FB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4108"/>
                <a:ext cx="4596828" cy="801700"/>
              </a:xfrm>
              <a:prstGeom prst="rect">
                <a:avLst/>
              </a:prstGeom>
              <a:blipFill>
                <a:blip r:embed="rId3"/>
                <a:stretch>
                  <a:fillRect l="-2122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061459-7509-0AC2-08E7-AD5EA31D599B}"/>
                  </a:ext>
                </a:extLst>
              </p:cNvPr>
              <p:cNvSpPr txBox="1"/>
              <p:nvPr/>
            </p:nvSpPr>
            <p:spPr>
              <a:xfrm>
                <a:off x="1655610" y="4762195"/>
                <a:ext cx="16945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061459-7509-0AC2-08E7-AD5EA31D59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5610" y="4762195"/>
                <a:ext cx="1694561" cy="768490"/>
              </a:xfrm>
              <a:prstGeom prst="rect">
                <a:avLst/>
              </a:prstGeom>
              <a:blipFill>
                <a:blip r:embed="rId4"/>
                <a:stretch>
                  <a:fillRect l="-575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54BEBEF-DC18-FF74-6A0D-03ACFB2FCF70}"/>
                  </a:ext>
                </a:extLst>
              </p:cNvPr>
              <p:cNvSpPr txBox="1"/>
              <p:nvPr/>
            </p:nvSpPr>
            <p:spPr>
              <a:xfrm>
                <a:off x="1655610" y="5437073"/>
                <a:ext cx="98971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54BEBEF-DC18-FF74-6A0D-03ACFB2FCF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5610" y="5437073"/>
                <a:ext cx="989711" cy="728231"/>
              </a:xfrm>
              <a:prstGeom prst="rect">
                <a:avLst/>
              </a:prstGeom>
              <a:blipFill>
                <a:blip r:embed="rId5"/>
                <a:stretch>
                  <a:fillRect l="-9877" r="-98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73" name="yt_shape_11073"/>
          <p:cNvSpPr txBox="1"/>
          <p:nvPr/>
        </p:nvSpPr>
        <p:spPr>
          <a:xfrm>
            <a:off x="540000" y="995536"/>
            <a:ext cx="14505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0" name="yt_shape_1108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花溪区期末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某一出租车一天下午以万宜广场为出发地在南北方向营运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9fa2"/>
              </a:rPr>
              <a:t>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向南为负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行车里程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依先后次序记录如下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a285e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将最后一名乘客送到目的地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出租车离万宜广场出发点多远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故将最后一名乘客送到目的地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出租车离万宜广场出发点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若每千米的价格为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司机一个下午的营业额是多少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司机一个下午的营业额是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7A6E13-48E4-2F07-D8EA-B0CFD73DD364}"/>
              </a:ext>
            </a:extLst>
          </p:cNvPr>
          <p:cNvSpPr txBox="1"/>
          <p:nvPr/>
        </p:nvSpPr>
        <p:spPr>
          <a:xfrm>
            <a:off x="450108" y="2755146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905C13-0281-7529-3737-2B88ADDF7609}"/>
              </a:ext>
            </a:extLst>
          </p:cNvPr>
          <p:cNvSpPr txBox="1"/>
          <p:nvPr/>
        </p:nvSpPr>
        <p:spPr>
          <a:xfrm>
            <a:off x="450108" y="3230634"/>
            <a:ext cx="849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故将最后一名乘客送到目的地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出租车离万宜广场出发点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A1FDE6-018B-8261-3835-14C80D64BC6B}"/>
              </a:ext>
            </a:extLst>
          </p:cNvPr>
          <p:cNvSpPr txBox="1"/>
          <p:nvPr/>
        </p:nvSpPr>
        <p:spPr>
          <a:xfrm>
            <a:off x="450108" y="4181610"/>
            <a:ext cx="1047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CB7EF7-7753-ABCF-AD18-CD50D4E1B0E5}"/>
              </a:ext>
            </a:extLst>
          </p:cNvPr>
          <p:cNvSpPr txBox="1"/>
          <p:nvPr/>
        </p:nvSpPr>
        <p:spPr>
          <a:xfrm>
            <a:off x="450108" y="465709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9B24FA-301D-ADE5-A649-3D1D9C74B2D6}"/>
              </a:ext>
            </a:extLst>
          </p:cNvPr>
          <p:cNvSpPr txBox="1"/>
          <p:nvPr/>
        </p:nvSpPr>
        <p:spPr>
          <a:xfrm>
            <a:off x="450108" y="5132586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司机一个下午的营业额是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7" name="yt_shape_11087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86" name="yt_image_11086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89" name="yt_shape_11089"/>
              <p:cNvSpPr txBox="1"/>
              <p:nvPr/>
            </p:nvSpPr>
            <p:spPr>
              <a:xfrm>
                <a:off x="540000" y="1597583"/>
                <a:ext cx="6642844" cy="11292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阅读下面的计算方法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089" name="yt_shape_11089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7583"/>
                <a:ext cx="6642844" cy="1129284"/>
              </a:xfrm>
              <a:prstGeom prst="rect">
                <a:avLst/>
              </a:prstGeom>
              <a:blipFill>
                <a:blip r:embed="rId3"/>
                <a:stretch>
                  <a:fillRect l="-2847" t="-4324" r="-1837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92" name="yt_shape_11092"/>
              <p:cNvSpPr txBox="1"/>
              <p:nvPr/>
            </p:nvSpPr>
            <p:spPr>
              <a:xfrm>
                <a:off x="540119" y="900000"/>
                <a:ext cx="11492915" cy="47845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＝［（－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）］＋［（－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5_88032"/>
                  </a:rPr>
                  <a:t>）＋［（－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上面这种解题方法叫作拆项法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按此方法计算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5a1c2"/>
                  </a:rPr>
                  <a:t>）＋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92" name="yt_shape_11092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784515"/>
              </a:xfrm>
              <a:prstGeom prst="rect">
                <a:avLst/>
              </a:prstGeom>
              <a:blipFill>
                <a:blip r:embed="rId2"/>
                <a:stretch>
                  <a:fillRect l="-1701" r="-988" b="-1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2" name="yt_shape_11102"/>
              <p:cNvSpPr txBox="1"/>
              <p:nvPr/>
            </p:nvSpPr>
            <p:spPr>
              <a:xfrm>
                <a:off x="540119" y="900000"/>
                <a:ext cx="11492915" cy="4116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）］＋［（－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abe32"/>
                  </a:rPr>
                  <a:t>）］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25_72ebd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5_72ebd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5_72ebd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5_72ebd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）</m:t>
                        </m:r>
                      </m:e>
                    </m:d>
                  </m:oMath>
                </a14:m>
                <a:br>
                  <a:rPr lang="en-US" altLang="zh-CN" sz="2400" b="0" i="1">
                    <a:solidFill>
                      <a:srgbClr val="FE0000">
                        <a:alpha val="0"/>
                      </a:srgbClr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02" name="yt_shape_11102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16512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892822-ACB8-2F7D-EEDC-6EF2CF21B3DC}"/>
                  </a:ext>
                </a:extLst>
              </p:cNvPr>
              <p:cNvSpPr txBox="1"/>
              <p:nvPr/>
            </p:nvSpPr>
            <p:spPr>
              <a:xfrm>
                <a:off x="450108" y="853194"/>
                <a:ext cx="113671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）］＋［（－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2_abe32"/>
                  </a:rPr>
                  <a:t>）］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mathAnswerShape': 1}">
                <a:extLst>
                  <a:ext uri="{FF2B5EF4-FFF2-40B4-BE49-F238E27FC236}">
                    <a16:creationId xmlns:a16="http://schemas.microsoft.com/office/drawing/2014/main" id="{92892822-ACB8-2F7D-EEDC-6EF2CF21B3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853194"/>
                <a:ext cx="11367136" cy="775793"/>
              </a:xfrm>
              <a:prstGeom prst="rect">
                <a:avLst/>
              </a:prstGeom>
              <a:blipFill>
                <a:blip r:embed="rId3"/>
                <a:stretch>
                  <a:fillRect l="-858" t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62DBD7-B2B4-4D18-769F-AB163116BEFA}"/>
                  </a:ext>
                </a:extLst>
              </p:cNvPr>
              <p:cNvSpPr txBox="1"/>
              <p:nvPr/>
            </p:nvSpPr>
            <p:spPr>
              <a:xfrm>
                <a:off x="450108" y="1535375"/>
                <a:ext cx="3604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mathAnswerShape': 1}">
                <a:extLst>
                  <a:ext uri="{FF2B5EF4-FFF2-40B4-BE49-F238E27FC236}">
                    <a16:creationId xmlns:a16="http://schemas.microsoft.com/office/drawing/2014/main" id="{D362DBD7-B2B4-4D18-769F-AB163116BE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35375"/>
                <a:ext cx="3604323" cy="765061"/>
              </a:xfrm>
              <a:prstGeom prst="rect">
                <a:avLst/>
              </a:prstGeom>
              <a:blipFill>
                <a:blip r:embed="rId4"/>
                <a:stretch>
                  <a:fillRect l="-2707" r="-270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7CFE2DF-54AA-9AD2-41B7-3B5146907AAA}"/>
                  </a:ext>
                </a:extLst>
              </p:cNvPr>
              <p:cNvSpPr txBox="1"/>
              <p:nvPr/>
            </p:nvSpPr>
            <p:spPr>
              <a:xfrm>
                <a:off x="450108" y="2206824"/>
                <a:ext cx="11662918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25_72ebd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5_72ebd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5_72ebd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25_72ebd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25_72ebd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25_72ebd"/>
                          </a:rPr>
                          <m:t>）</m:t>
                        </m:r>
                      </m:e>
                    </m:d>
                  </m:oMath>
                </a14:m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, 'mathAnswerShape': 1}">
                <a:extLst>
                  <a:ext uri="{FF2B5EF4-FFF2-40B4-BE49-F238E27FC236}">
                    <a16:creationId xmlns:a16="http://schemas.microsoft.com/office/drawing/2014/main" id="{07CFE2DF-54AA-9AD2-41B7-3B5146907A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06824"/>
                <a:ext cx="11662918" cy="801700"/>
              </a:xfrm>
              <a:prstGeom prst="rect">
                <a:avLst/>
              </a:prstGeom>
              <a:blipFill>
                <a:blip r:embed="rId5"/>
                <a:stretch>
                  <a:fillRect l="-836" t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833A85-52C4-AC85-129D-D1FD790458DC}"/>
                  </a:ext>
                </a:extLst>
              </p:cNvPr>
              <p:cNvSpPr txBox="1"/>
              <p:nvPr/>
            </p:nvSpPr>
            <p:spPr>
              <a:xfrm>
                <a:off x="450108" y="2780928"/>
                <a:ext cx="20803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833A85-52C4-AC85-129D-D1FD79045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80928"/>
                <a:ext cx="2080324" cy="766458"/>
              </a:xfrm>
              <a:prstGeom prst="rect">
                <a:avLst/>
              </a:prstGeom>
              <a:blipFill>
                <a:blip r:embed="rId6"/>
                <a:stretch>
                  <a:fillRect l="-4692" r="-469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D751A87-7257-BA9A-34A6-90EBD5238256}"/>
                  </a:ext>
                </a:extLst>
              </p:cNvPr>
              <p:cNvSpPr txBox="1"/>
              <p:nvPr/>
            </p:nvSpPr>
            <p:spPr>
              <a:xfrm>
                <a:off x="450108" y="3453774"/>
                <a:ext cx="1165924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D751A87-7257-BA9A-34A6-90EBD52382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3774"/>
                <a:ext cx="1165924" cy="727660"/>
              </a:xfrm>
              <a:prstGeom prst="rect">
                <a:avLst/>
              </a:prstGeom>
              <a:blipFill>
                <a:blip r:embed="rId7"/>
                <a:stretch>
                  <a:fillRect l="-8377" r="-83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0" name="yt_shape_11020"/>
          <p:cNvSpPr txBox="1"/>
          <p:nvPr/>
        </p:nvSpPr>
        <p:spPr>
          <a:xfrm>
            <a:off x="465584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019" name="yt_image_11019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2" name="yt_shape_11022"/>
          <p:cNvSpPr txBox="1"/>
          <p:nvPr/>
        </p:nvSpPr>
        <p:spPr>
          <a:xfrm>
            <a:off x="540119" y="1353857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把式子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19d38"/>
              </a:rPr>
              <a:t>写成省略加号和括号的和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先统一成加法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再省略括号和加号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  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根据有理数的加减混合运算的法则计算即可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</a:p>
        </p:txBody>
      </p:sp>
      <p:sp>
        <p:nvSpPr>
          <p:cNvPr id="11030" name="yt_shape_11030"/>
          <p:cNvSpPr txBox="1"/>
          <p:nvPr/>
        </p:nvSpPr>
        <p:spPr>
          <a:xfrm>
            <a:off x="540000" y="4941168"/>
            <a:ext cx="642163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原式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[22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2024]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  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  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4" name="yt_shape_11034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33" name="yt_image_1103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6" name="yt_shape_11036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加减混合算式的读法与写法</a:t>
            </a:r>
          </a:p>
        </p:txBody>
      </p:sp>
      <p:sp>
        <p:nvSpPr>
          <p:cNvPr id="11037" name="yt_shape_11037"/>
          <p:cNvSpPr txBox="1"/>
          <p:nvPr/>
        </p:nvSpPr>
        <p:spPr>
          <a:xfrm>
            <a:off x="540000" y="2102862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下列式子可读作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38" name="yt_table_1103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757261"/>
              </p:ext>
            </p:extLst>
          </p:nvPr>
        </p:nvGraphicFramePr>
        <p:xfrm>
          <a:off x="540056" y="2582165"/>
          <a:ext cx="6613843" cy="1901952"/>
        </p:xfrm>
        <a:graphic>
          <a:graphicData uri="http://schemas.openxmlformats.org/drawingml/2006/table">
            <a:tbl>
              <a:tblPr/>
              <a:tblGrid>
                <a:gridCol w="6613843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sp>
        <p:nvSpPr>
          <p:cNvPr id="11040" name="yt_shape_11040"/>
          <p:cNvSpPr txBox="1"/>
          <p:nvPr/>
        </p:nvSpPr>
        <p:spPr>
          <a:xfrm>
            <a:off x="540000" y="4534485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或读作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258434">
            <a:extLst>
              <a:ext uri="{FF2B5EF4-FFF2-40B4-BE49-F238E27FC236}">
                <a16:creationId xmlns:a16="http://schemas.microsoft.com/office/drawing/2014/main" id="{6FC1A7CF-97D9-8E3D-1E78-E429AD6AD7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353450-0167-3A56-E646-E01A0D58C632}"/>
              </a:ext>
            </a:extLst>
          </p:cNvPr>
          <p:cNvSpPr txBox="1"/>
          <p:nvPr/>
        </p:nvSpPr>
        <p:spPr>
          <a:xfrm>
            <a:off x="8146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558C82-4EE1-F1E6-6D09-A4DDE1628F22}"/>
              </a:ext>
            </a:extLst>
          </p:cNvPr>
          <p:cNvSpPr txBox="1"/>
          <p:nvPr/>
        </p:nvSpPr>
        <p:spPr>
          <a:xfrm>
            <a:off x="3345589" y="4487679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8C3A14-A6B4-29D3-0893-76B1FE37A66A}"/>
              </a:ext>
            </a:extLst>
          </p:cNvPr>
          <p:cNvSpPr txBox="1"/>
          <p:nvPr/>
        </p:nvSpPr>
        <p:spPr>
          <a:xfrm>
            <a:off x="6850789" y="4487679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1" name="yt_shape_11041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有理数的加减混合运算</a:t>
            </a:r>
          </a:p>
        </p:txBody>
      </p:sp>
      <p:sp>
        <p:nvSpPr>
          <p:cNvPr id="11042" name="yt_shape_11042"/>
          <p:cNvSpPr txBox="1"/>
          <p:nvPr/>
        </p:nvSpPr>
        <p:spPr>
          <a:xfrm>
            <a:off x="540000" y="1399565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43" name="yt_table_110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953425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sp>
        <p:nvSpPr>
          <p:cNvPr id="11045" name="yt_shape_11045"/>
          <p:cNvSpPr txBox="1"/>
          <p:nvPr/>
        </p:nvSpPr>
        <p:spPr>
          <a:xfrm>
            <a:off x="540000" y="2405039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里写出变形过程的依据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046" name="yt_shape_11046"/>
          <p:cNvSpPr txBox="1"/>
          <p:nvPr/>
        </p:nvSpPr>
        <p:spPr>
          <a:xfrm>
            <a:off x="540000" y="2884342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047" name="yt_shape_11047"/>
          <p:cNvSpPr txBox="1"/>
          <p:nvPr/>
        </p:nvSpPr>
        <p:spPr>
          <a:xfrm>
            <a:off x="540000" y="3363645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048" name="yt_shape_11048"/>
          <p:cNvSpPr txBox="1"/>
          <p:nvPr/>
        </p:nvSpPr>
        <p:spPr>
          <a:xfrm>
            <a:off x="540000" y="3842948"/>
            <a:ext cx="76431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</p:txBody>
      </p:sp>
      <p:sp>
        <p:nvSpPr>
          <p:cNvPr id="11049" name="yt_shape_11049"/>
          <p:cNvSpPr txBox="1"/>
          <p:nvPr/>
        </p:nvSpPr>
        <p:spPr>
          <a:xfrm>
            <a:off x="540000" y="4322251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1050" name="yt_shape_11050"/>
          <p:cNvSpPr txBox="1"/>
          <p:nvPr/>
        </p:nvSpPr>
        <p:spPr>
          <a:xfrm>
            <a:off x="540000" y="4801554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3549258505">
            <a:extLst>
              <a:ext uri="{FF2B5EF4-FFF2-40B4-BE49-F238E27FC236}">
                <a16:creationId xmlns:a16="http://schemas.microsoft.com/office/drawing/2014/main" id="{9B700FCC-731E-660D-9FEC-919DD2E7DE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F7446C-06ED-C8FC-8D2D-7B4C6C1EF456}"/>
              </a:ext>
            </a:extLst>
          </p:cNvPr>
          <p:cNvSpPr txBox="1"/>
          <p:nvPr/>
        </p:nvSpPr>
        <p:spPr>
          <a:xfrm>
            <a:off x="6469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009332-190C-9F80-F2E7-414DD823801F}"/>
              </a:ext>
            </a:extLst>
          </p:cNvPr>
          <p:cNvSpPr txBox="1"/>
          <p:nvPr/>
        </p:nvSpPr>
        <p:spPr>
          <a:xfrm>
            <a:off x="8527189" y="331683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统一为加法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9C62C0-E6A7-9B59-3C97-80A54E04C483}"/>
              </a:ext>
            </a:extLst>
          </p:cNvPr>
          <p:cNvSpPr txBox="1"/>
          <p:nvPr/>
        </p:nvSpPr>
        <p:spPr>
          <a:xfrm>
            <a:off x="4412389" y="4275445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有理数加法法则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BCA7D4-2BA9-FF5C-66AD-66D4BD54F75B}"/>
              </a:ext>
            </a:extLst>
          </p:cNvPr>
          <p:cNvSpPr txBox="1"/>
          <p:nvPr/>
        </p:nvSpPr>
        <p:spPr>
          <a:xfrm>
            <a:off x="1973989" y="4754748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有理数加法法则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1" name="yt_shape_11051"/>
          <p:cNvSpPr txBox="1"/>
          <p:nvPr/>
        </p:nvSpPr>
        <p:spPr>
          <a:xfrm>
            <a:off x="540000" y="900000"/>
            <a:ext cx="5232202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1A3EFC-7AD6-F8BF-E7B1-072C7FA7BB95}"/>
              </a:ext>
            </a:extLst>
          </p:cNvPr>
          <p:cNvSpPr txBox="1"/>
          <p:nvPr/>
        </p:nvSpPr>
        <p:spPr>
          <a:xfrm>
            <a:off x="449989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257846-A84C-2A2F-AFEA-F7123F5537DB}"/>
              </a:ext>
            </a:extLst>
          </p:cNvPr>
          <p:cNvSpPr txBox="1"/>
          <p:nvPr/>
        </p:nvSpPr>
        <p:spPr>
          <a:xfrm>
            <a:off x="1631504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AF0238-C0F2-D67E-D079-B0FEE422E8D9}"/>
              </a:ext>
            </a:extLst>
          </p:cNvPr>
          <p:cNvSpPr txBox="1"/>
          <p:nvPr/>
        </p:nvSpPr>
        <p:spPr>
          <a:xfrm>
            <a:off x="1631504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F6F347-22A5-A57A-416B-4CA19754CE81}"/>
              </a:ext>
            </a:extLst>
          </p:cNvPr>
          <p:cNvSpPr txBox="1"/>
          <p:nvPr/>
        </p:nvSpPr>
        <p:spPr>
          <a:xfrm>
            <a:off x="449989" y="370612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0CD925-6244-7FB2-314F-21C3A267EAFD}"/>
              </a:ext>
            </a:extLst>
          </p:cNvPr>
          <p:cNvSpPr txBox="1"/>
          <p:nvPr/>
        </p:nvSpPr>
        <p:spPr>
          <a:xfrm>
            <a:off x="1631504" y="418161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7165EF-1020-E979-D968-9918D2004831}"/>
              </a:ext>
            </a:extLst>
          </p:cNvPr>
          <p:cNvSpPr txBox="1"/>
          <p:nvPr/>
        </p:nvSpPr>
        <p:spPr>
          <a:xfrm>
            <a:off x="1631504" y="46570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6" name="yt_shape_11056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有理数加减混合运算的应用</a:t>
            </a:r>
          </a:p>
        </p:txBody>
      </p:sp>
      <p:sp>
        <p:nvSpPr>
          <p:cNvPr id="11057" name="yt_shape_1105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天王星早晨的气温为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中午上升了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半夜又下降了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229f,isEnd"/>
              </a:rPr>
              <a:t>求半夜的气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半夜的气温是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058" name="yt_shape_11058"/>
          <p:cNvSpPr txBox="1"/>
          <p:nvPr/>
        </p:nvSpPr>
        <p:spPr>
          <a:xfrm>
            <a:off x="540119" y="2359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已知某银行办理了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笔业务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33fd"/>
              </a:rPr>
              <a:t>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4d57"/>
              </a:rPr>
              <a:t>则这个银行的现金是增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加了还是减少了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增加或减少了多少元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059" name="yt_shape_11059"/>
          <p:cNvSpPr txBox="1"/>
          <p:nvPr/>
        </p:nvSpPr>
        <p:spPr>
          <a:xfrm>
            <a:off x="540000" y="3782087"/>
            <a:ext cx="615553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规定取出为负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存进为正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060" name="yt_shape_11060"/>
          <p:cNvSpPr txBox="1"/>
          <p:nvPr/>
        </p:nvSpPr>
        <p:spPr>
          <a:xfrm>
            <a:off x="540000" y="4741522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这个银行的现金增加了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258580">
            <a:extLst>
              <a:ext uri="{FF2B5EF4-FFF2-40B4-BE49-F238E27FC236}">
                <a16:creationId xmlns:a16="http://schemas.microsoft.com/office/drawing/2014/main" id="{BBA3A3BD-1534-0066-1A5A-7B72238AA6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704CDA-EE6C-C805-3BE2-5879CD2CF653}"/>
              </a:ext>
            </a:extLst>
          </p:cNvPr>
          <p:cNvSpPr txBox="1"/>
          <p:nvPr/>
        </p:nvSpPr>
        <p:spPr>
          <a:xfrm>
            <a:off x="2583708" y="1828247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A56220-7135-D222-0519-C93A5308BD51}"/>
              </a:ext>
            </a:extLst>
          </p:cNvPr>
          <p:cNvSpPr txBox="1"/>
          <p:nvPr/>
        </p:nvSpPr>
        <p:spPr>
          <a:xfrm>
            <a:off x="7155707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F409BB-98B4-1F05-0BD9-80D95E480F08}"/>
              </a:ext>
            </a:extLst>
          </p:cNvPr>
          <p:cNvSpPr txBox="1"/>
          <p:nvPr/>
        </p:nvSpPr>
        <p:spPr>
          <a:xfrm>
            <a:off x="449989" y="3735281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规定取出为负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存进为正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65EBB5-49A4-7A98-11D7-8CDFEA2851D8}"/>
              </a:ext>
            </a:extLst>
          </p:cNvPr>
          <p:cNvSpPr txBox="1"/>
          <p:nvPr/>
        </p:nvSpPr>
        <p:spPr>
          <a:xfrm>
            <a:off x="449989" y="4210769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76969D-3F55-E611-1A15-07E52AA4816E}"/>
              </a:ext>
            </a:extLst>
          </p:cNvPr>
          <p:cNvSpPr txBox="1"/>
          <p:nvPr/>
        </p:nvSpPr>
        <p:spPr>
          <a:xfrm>
            <a:off x="449989" y="4694716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这个银行的现金增加了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1" name="yt_shape_11061"/>
          <p:cNvSpPr txBox="1"/>
          <p:nvPr/>
        </p:nvSpPr>
        <p:spPr>
          <a:xfrm>
            <a:off x="540000" y="90000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运用运算律出现符号错误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4EF04B-6763-6F8C-B109-E2A7CDC2C7A9}"/>
              </a:ext>
            </a:extLst>
          </p:cNvPr>
          <p:cNvSpPr txBox="1"/>
          <p:nvPr/>
        </p:nvSpPr>
        <p:spPr>
          <a:xfrm>
            <a:off x="449989" y="85319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运用运算律出现符号错误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62" name="yt_shape_11062"/>
              <p:cNvSpPr txBox="1"/>
              <p:nvPr/>
            </p:nvSpPr>
            <p:spPr>
              <a:xfrm>
                <a:off x="540000" y="900000"/>
                <a:ext cx="7242367" cy="34038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57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62" name="yt_shape_11062" descr="{&quot;rangeId&quot;:1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42367" cy="3403881"/>
              </a:xfrm>
              <a:prstGeom prst="rect">
                <a:avLst/>
              </a:prstGeom>
              <a:blipFill>
                <a:blip r:embed="rId2"/>
                <a:stretch>
                  <a:fillRect l="-2609" r="-1515" b="-1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F2E8DF6-532D-ABAE-E41A-8CB9CECA0929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49902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pageBreak': True}">
                <a:extLst>
                  <a:ext uri="{FF2B5EF4-FFF2-40B4-BE49-F238E27FC236}">
                    <a16:creationId xmlns:a16="http://schemas.microsoft.com/office/drawing/2014/main" id="{6F2E8DF6-532D-ABAE-E41A-8CB9CECA09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4990211" cy="769061"/>
              </a:xfrm>
              <a:prstGeom prst="rect">
                <a:avLst/>
              </a:prstGeom>
              <a:blipFill>
                <a:blip r:embed="rId3"/>
                <a:stretch>
                  <a:fillRect l="-19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C82346-E9D8-F7D2-AA64-9E909FC2D84B}"/>
                  </a:ext>
                </a:extLst>
              </p:cNvPr>
              <p:cNvSpPr txBox="1"/>
              <p:nvPr/>
            </p:nvSpPr>
            <p:spPr>
              <a:xfrm>
                <a:off x="1631504" y="2204093"/>
                <a:ext cx="5753735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57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C82346-E9D8-F7D2-AA64-9E909FC2D8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4093"/>
                <a:ext cx="5753735" cy="801701"/>
              </a:xfrm>
              <a:prstGeom prst="rect">
                <a:avLst/>
              </a:prstGeom>
              <a:blipFill>
                <a:blip r:embed="rId4"/>
                <a:stretch>
                  <a:fillRect l="-1697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161BC1-F5C9-BC59-7CA8-54C58CF1F800}"/>
                  </a:ext>
                </a:extLst>
              </p:cNvPr>
              <p:cNvSpPr txBox="1"/>
              <p:nvPr/>
            </p:nvSpPr>
            <p:spPr>
              <a:xfrm>
                <a:off x="1631504" y="2912182"/>
                <a:ext cx="25137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161BC1-F5C9-BC59-7CA8-54C58CF1F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912182"/>
                <a:ext cx="2513711" cy="769061"/>
              </a:xfrm>
              <a:prstGeom prst="rect">
                <a:avLst/>
              </a:prstGeom>
              <a:blipFill>
                <a:blip r:embed="rId5"/>
                <a:stretch>
                  <a:fillRect l="-3883" r="-38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FF08CB0-D470-B827-27D5-2D8B26237B24}"/>
                  </a:ext>
                </a:extLst>
              </p:cNvPr>
              <p:cNvSpPr txBox="1"/>
              <p:nvPr/>
            </p:nvSpPr>
            <p:spPr>
              <a:xfrm>
                <a:off x="1631504" y="3587631"/>
                <a:ext cx="15993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FF08CB0-D470-B827-27D5-2D8B26237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587631"/>
                <a:ext cx="1599312" cy="730136"/>
              </a:xfrm>
              <a:prstGeom prst="rect">
                <a:avLst/>
              </a:prstGeom>
              <a:blipFill>
                <a:blip r:embed="rId6"/>
                <a:stretch>
                  <a:fillRect l="-6107" r="-61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7" name="yt_shape_1106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66" name="yt_image_1106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9" name="yt_shape_11069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是最小的自然数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是最大的负整数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a876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70" name="yt_table_110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96284"/>
              </p:ext>
            </p:extLst>
          </p:nvPr>
        </p:nvGraphicFramePr>
        <p:xfrm>
          <a:off x="540056" y="2551304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sp>
        <p:nvSpPr>
          <p:cNvPr id="11072" name="yt_shape_11072"/>
          <p:cNvSpPr txBox="1"/>
          <p:nvPr/>
        </p:nvSpPr>
        <p:spPr>
          <a:xfrm>
            <a:off x="540119" y="3552858"/>
            <a:ext cx="11492915" cy="134953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规定图形</a:t>
            </a:r>
            <a:r>
              <a:rPr lang="en-US" altLang="zh-CN" sz="355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7d3b,isEnd"/>
              </a:rPr>
              <a:t>－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355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258789">
            <a:extLst>
              <a:ext uri="{FF2B5EF4-FFF2-40B4-BE49-F238E27FC236}">
                <a16:creationId xmlns:a16="http://schemas.microsoft.com/office/drawing/2014/main" id="{61425E90-DA66-C1E2-C5D2-A4E69CD62A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719" y="3654775"/>
            <a:ext cx="725677" cy="499492"/>
          </a:xfrm>
          <a:prstGeom prst="rect">
            <a:avLst/>
          </a:prstGeom>
        </p:spPr>
      </p:pic>
      <p:pic>
        <p:nvPicPr>
          <p:cNvPr id="5" name="yt_shape_1723549258833">
            <a:extLst>
              <a:ext uri="{FF2B5EF4-FFF2-40B4-BE49-F238E27FC236}">
                <a16:creationId xmlns:a16="http://schemas.microsoft.com/office/drawing/2014/main" id="{D131E8B2-F76A-2C89-7601-A24F0C94A3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894" y="3667645"/>
            <a:ext cx="571692" cy="473753"/>
          </a:xfrm>
          <a:prstGeom prst="rect">
            <a:avLst/>
          </a:prstGeom>
        </p:spPr>
      </p:pic>
      <p:pic>
        <p:nvPicPr>
          <p:cNvPr id="7" name="yt_shape_1723549258973">
            <a:extLst>
              <a:ext uri="{FF2B5EF4-FFF2-40B4-BE49-F238E27FC236}">
                <a16:creationId xmlns:a16="http://schemas.microsoft.com/office/drawing/2014/main" id="{7258A907-F3A7-FBDE-520F-7932CCC6E6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544" y="4323018"/>
            <a:ext cx="725677" cy="499492"/>
          </a:xfrm>
          <a:prstGeom prst="rect">
            <a:avLst/>
          </a:prstGeom>
        </p:spPr>
      </p:pic>
      <p:pic>
        <p:nvPicPr>
          <p:cNvPr id="9" name="yt_shape_1723549259001">
            <a:extLst>
              <a:ext uri="{FF2B5EF4-FFF2-40B4-BE49-F238E27FC236}">
                <a16:creationId xmlns:a16="http://schemas.microsoft.com/office/drawing/2014/main" id="{6257C860-BB27-1667-5A47-BD2351CFEB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832" y="4335888"/>
            <a:ext cx="571689" cy="47375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840CCA-E7C7-2343-CBF8-E6E527334503}"/>
              </a:ext>
            </a:extLst>
          </p:cNvPr>
          <p:cNvSpPr txBox="1"/>
          <p:nvPr/>
        </p:nvSpPr>
        <p:spPr>
          <a:xfrm>
            <a:off x="10597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890B7A-57DC-0120-DA2A-B2DA67327CA1}"/>
              </a:ext>
            </a:extLst>
          </p:cNvPr>
          <p:cNvSpPr txBox="1"/>
          <p:nvPr/>
        </p:nvSpPr>
        <p:spPr>
          <a:xfrm>
            <a:off x="3521921" y="4358413"/>
            <a:ext cx="637285" cy="72677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1610</Words>
  <Application>Microsoft Office PowerPoint</Application>
  <PresentationFormat>宽屏</PresentationFormat>
  <Paragraphs>141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2024-08-14T00:57:47Z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