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8" r:id="rId6"/>
    <p:sldId id="370" r:id="rId7"/>
    <p:sldId id="375" r:id="rId8"/>
    <p:sldId id="377" r:id="rId9"/>
    <p:sldId id="378" r:id="rId10"/>
    <p:sldId id="379" r:id="rId11"/>
    <p:sldId id="382" r:id="rId12"/>
    <p:sldId id="384" r:id="rId13"/>
    <p:sldId id="387" r:id="rId14"/>
    <p:sldId id="389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2107" name="yt_image_12107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9" name="yt_shape_12109"/>
          <p:cNvSpPr txBox="1"/>
          <p:nvPr/>
        </p:nvSpPr>
        <p:spPr>
          <a:xfrm>
            <a:off x="540120" y="19115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在含有字母的式子中如果出现乘号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通常将乘号写作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c7ff7,isEnd"/>
              </a:rPr>
              <a:t>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与字母相乘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在省略乘号时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一般把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写在前面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是带分数的要化成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当式子中有除法运算时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结果一般写成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FF8FA7-053B-2CC3-1921-6080C4898B60}"/>
              </a:ext>
            </a:extLst>
          </p:cNvPr>
          <p:cNvSpPr txBox="1"/>
          <p:nvPr/>
        </p:nvSpPr>
        <p:spPr>
          <a:xfrm>
            <a:off x="9390908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省略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F29B2E-A4EF-3F26-8E08-071FE845C8A9}"/>
              </a:ext>
            </a:extLst>
          </p:cNvPr>
          <p:cNvSpPr txBox="1"/>
          <p:nvPr/>
        </p:nvSpPr>
        <p:spPr>
          <a:xfrm>
            <a:off x="5631709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71D39E-BAFE-2185-C81B-DED6F0756C5D}"/>
              </a:ext>
            </a:extLst>
          </p:cNvPr>
          <p:cNvSpPr txBox="1"/>
          <p:nvPr/>
        </p:nvSpPr>
        <p:spPr>
          <a:xfrm>
            <a:off x="10508508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假分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BD8493-1E73-1386-6616-6AEFA681C1A4}"/>
              </a:ext>
            </a:extLst>
          </p:cNvPr>
          <p:cNvSpPr txBox="1"/>
          <p:nvPr/>
        </p:nvSpPr>
        <p:spPr>
          <a:xfrm>
            <a:off x="6546108" y="281573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有一人患了流感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经过两轮传染后有若干人被传染上流感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7f46"/>
              </a:rPr>
              <a:t>假设在每轮的传染中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平均一人传染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则第二轮被传染上流感的人数是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8" name="yt_table_121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517460"/>
              </p:ext>
            </p:extLst>
          </p:nvPr>
        </p:nvGraphicFramePr>
        <p:xfrm>
          <a:off x="540056" y="1859435"/>
          <a:ext cx="6121718" cy="950976"/>
        </p:xfrm>
        <a:graphic>
          <a:graphicData uri="http://schemas.openxmlformats.org/drawingml/2006/table">
            <a:tbl>
              <a:tblPr/>
              <a:tblGrid>
                <a:gridCol w="3646805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47491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70" name="yt_shape_12170"/>
              <p:cNvSpPr txBox="1"/>
              <p:nvPr/>
            </p:nvSpPr>
            <p:spPr>
              <a:xfrm>
                <a:off x="540120" y="2860989"/>
                <a:ext cx="11492915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某商店举办促销活动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促销的方法是将原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元的衣服以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c26c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能正确表达该商店促销方法的是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170" name="yt_shape_1217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60989"/>
                <a:ext cx="11492915" cy="1108509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72" name="yt_table_121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041652"/>
              </p:ext>
            </p:extLst>
          </p:nvPr>
        </p:nvGraphicFramePr>
        <p:xfrm>
          <a:off x="540056" y="4020286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元后再打八折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原价打八折后再减去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元后再打两折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原价打两折后再减去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590F2B6-E4D8-A2E8-35E5-B13B111C0C90}"/>
              </a:ext>
            </a:extLst>
          </p:cNvPr>
          <p:cNvSpPr txBox="1"/>
          <p:nvPr/>
        </p:nvSpPr>
        <p:spPr>
          <a:xfrm>
            <a:off x="838602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FA77AC-DD1D-720E-C29D-4D5EAF63EFEF}"/>
              </a:ext>
            </a:extLst>
          </p:cNvPr>
          <p:cNvSpPr txBox="1"/>
          <p:nvPr/>
        </p:nvSpPr>
        <p:spPr>
          <a:xfrm>
            <a:off x="7460508" y="348760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74" name="yt_shape_12174"/>
              <p:cNvSpPr txBox="1"/>
              <p:nvPr/>
            </p:nvSpPr>
            <p:spPr>
              <a:xfrm>
                <a:off x="540119" y="900000"/>
                <a:ext cx="11492915" cy="35107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数学与生活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一条河的水流速度是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4b89a,isEnd"/>
                  </a:rPr>
                  <a:t>小船在这条河流中顺水行驶的速度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v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则小船在静水中的速度为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逆水行驶的速度为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在一项居民住房节能改造工程中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某社区计划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天完成建筑面积为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051d,isEnd"/>
                  </a:rPr>
                  <a:t>平方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米的居民住房节能改造任务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若实际比计划提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天完成改造任务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50cd,isEnd"/>
                  </a:rPr>
                  <a:t>则代数式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表示的意义为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174" name="yt_shape_12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0769"/>
              </a:xfrm>
              <a:prstGeom prst="rect">
                <a:avLst/>
              </a:prstGeom>
              <a:blipFill>
                <a:blip r:embed="rId2"/>
                <a:stretch>
                  <a:fillRect l="-1645" t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D22AB2-1641-48D0-6B61-6573F061BEDA}"/>
              </a:ext>
            </a:extLst>
          </p:cNvPr>
          <p:cNvSpPr txBox="1"/>
          <p:nvPr/>
        </p:nvSpPr>
        <p:spPr>
          <a:xfrm>
            <a:off x="5649171" y="132868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78721B-0C66-246D-9860-46728A2F0FF6}"/>
              </a:ext>
            </a:extLst>
          </p:cNvPr>
          <p:cNvSpPr txBox="1"/>
          <p:nvPr/>
        </p:nvSpPr>
        <p:spPr>
          <a:xfrm>
            <a:off x="695400" y="1804170"/>
            <a:ext cx="13974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_⨹_1_0de4b"/>
              </a:rPr>
              <a:t>v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521A50-2F6B-B301-2CA8-53BD26F97671}"/>
              </a:ext>
            </a:extLst>
          </p:cNvPr>
          <p:cNvSpPr txBox="1"/>
          <p:nvPr/>
        </p:nvSpPr>
        <p:spPr>
          <a:xfrm>
            <a:off x="3802908" y="3230634"/>
            <a:ext cx="3837686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实际每天完成的建造任务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8" name="yt_shape_12178"/>
          <p:cNvSpPr txBox="1"/>
          <p:nvPr/>
        </p:nvSpPr>
        <p:spPr>
          <a:xfrm>
            <a:off x="540000" y="1717639"/>
            <a:ext cx="4770537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橘子有多少千克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苹果与橘子一共有多少千克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苹果比橘子少多少千克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E248D8-907B-A8A1-0542-35FA44CFFB92}"/>
              </a:ext>
            </a:extLst>
          </p:cNvPr>
          <p:cNvSpPr txBox="1"/>
          <p:nvPr/>
        </p:nvSpPr>
        <p:spPr>
          <a:xfrm>
            <a:off x="449989" y="2146321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7B9B63-8C6F-8134-769F-39E97B3D1E2E}"/>
              </a:ext>
            </a:extLst>
          </p:cNvPr>
          <p:cNvSpPr txBox="1"/>
          <p:nvPr/>
        </p:nvSpPr>
        <p:spPr>
          <a:xfrm>
            <a:off x="449989" y="3097297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C09CC5-C83C-81A8-5DD4-E57EEDD152D0}"/>
              </a:ext>
            </a:extLst>
          </p:cNvPr>
          <p:cNvSpPr txBox="1"/>
          <p:nvPr/>
        </p:nvSpPr>
        <p:spPr>
          <a:xfrm>
            <a:off x="449989" y="4048273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E71F7A-35B9-05F5-CFC8-32CB56B6BE6C}"/>
              </a:ext>
            </a:extLst>
          </p:cNvPr>
          <p:cNvSpPr txBox="1"/>
          <p:nvPr/>
        </p:nvSpPr>
        <p:spPr>
          <a:xfrm>
            <a:off x="449989" y="4999249"/>
            <a:ext cx="372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2CD449-AD22-3D82-29E7-8E34FBC917D6}"/>
              </a:ext>
            </a:extLst>
          </p:cNvPr>
          <p:cNvSpPr txBox="1"/>
          <p:nvPr/>
        </p:nvSpPr>
        <p:spPr>
          <a:xfrm>
            <a:off x="540000" y="1061495"/>
            <a:ext cx="1138864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苹果有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筐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每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筐</a:t>
            </a:r>
            <a:r>
              <a:rPr kumimoji="0" lang="en-US" altLang="zh-CN" sz="2400" b="0" i="1" u="none" strike="noStrike" kern="1200" cap="none" spc="37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橘子有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筐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每</a:t>
            </a:r>
            <a:r>
              <a:rPr kumimoji="0" lang="zh-CN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筐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用含有字母的式子表示数量关系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" name="yt_shape_1218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c08b"/>
              </a:rPr>
              <a:t>如果把这个数的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个位上数字与十位上数字进行对换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原来的数怎样表示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对换后的新数怎样表示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011F96-2353-5EBF-A40A-EADDED8DB125}"/>
              </a:ext>
            </a:extLst>
          </p:cNvPr>
          <p:cNvSpPr txBox="1"/>
          <p:nvPr/>
        </p:nvSpPr>
        <p:spPr>
          <a:xfrm>
            <a:off x="450108" y="227965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014F5D-0351-B616-2C66-9961557F5FC8}"/>
              </a:ext>
            </a:extLst>
          </p:cNvPr>
          <p:cNvSpPr txBox="1"/>
          <p:nvPr/>
        </p:nvSpPr>
        <p:spPr>
          <a:xfrm>
            <a:off x="450108" y="3230634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" name="yt_shape_1219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91" name="yt_image_1219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4" name="yt_shape_12194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根据你的生活与学习经验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668a"/>
              </a:rPr>
              <a:t>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实际意义做出两种不同的解释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某水果超市推出两款促销水果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其中苹果每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斤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9085b"/>
              </a:rPr>
              <a:t>香蕉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斤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小明买了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斤苹果和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斤香蕉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共花去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一个篮球的价格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一个足球的价格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个篮球和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个足球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aaa7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共花去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F3E25A-48DA-79B0-B6B6-E0FC1FFA74A0}"/>
              </a:ext>
            </a:extLst>
          </p:cNvPr>
          <p:cNvSpPr txBox="1"/>
          <p:nvPr/>
        </p:nvSpPr>
        <p:spPr>
          <a:xfrm>
            <a:off x="450108" y="2501753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某水果超市推出两款促销水果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其中苹果每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9085b"/>
              </a:rPr>
              <a:t>香蕉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BBDAE3-F4CD-A366-C690-630AFB29183E}"/>
              </a:ext>
            </a:extLst>
          </p:cNvPr>
          <p:cNvSpPr txBox="1"/>
          <p:nvPr/>
        </p:nvSpPr>
        <p:spPr>
          <a:xfrm>
            <a:off x="450108" y="2977241"/>
            <a:ext cx="879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斤苹果和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斤香蕉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共花去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2642D5-A6FB-8FA1-F129-3104F6FC0580}"/>
              </a:ext>
            </a:extLst>
          </p:cNvPr>
          <p:cNvSpPr txBox="1"/>
          <p:nvPr/>
        </p:nvSpPr>
        <p:spPr>
          <a:xfrm>
            <a:off x="450108" y="3452729"/>
            <a:ext cx="11308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一个篮球的价格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一个足球的价格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个篮球和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个足球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aaa7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ED63B1-EE8C-96E7-0671-BBB1A11C20E1}"/>
              </a:ext>
            </a:extLst>
          </p:cNvPr>
          <p:cNvSpPr txBox="1"/>
          <p:nvPr/>
        </p:nvSpPr>
        <p:spPr>
          <a:xfrm>
            <a:off x="450108" y="3928217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共花去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1" name="yt_shape_12111"/>
          <p:cNvSpPr txBox="1"/>
          <p:nvPr/>
        </p:nvSpPr>
        <p:spPr>
          <a:xfrm>
            <a:off x="54000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110" name="yt_image_12110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13" name="yt_shape_12113"/>
              <p:cNvSpPr txBox="1"/>
              <p:nvPr/>
            </p:nvSpPr>
            <p:spPr>
              <a:xfrm>
                <a:off x="540000" y="1353857"/>
                <a:ext cx="11316640" cy="28006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其中符合书写要求的有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113" name="yt_shape_121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57"/>
                <a:ext cx="11316640" cy="2800638"/>
              </a:xfrm>
              <a:prstGeom prst="rect">
                <a:avLst/>
              </a:prstGeom>
              <a:blipFill>
                <a:blip r:embed="rId3"/>
                <a:stretch>
                  <a:fillRect l="-1670" t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20" name="yt_table_121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32231"/>
              </p:ext>
            </p:extLst>
          </p:nvPr>
        </p:nvGraphicFramePr>
        <p:xfrm>
          <a:off x="540056" y="3673592"/>
          <a:ext cx="9876424" cy="475488"/>
        </p:xfrm>
        <a:graphic>
          <a:graphicData uri="http://schemas.openxmlformats.org/drawingml/2006/table">
            <a:tbl>
              <a:tblPr/>
              <a:tblGrid>
                <a:gridCol w="2469106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469106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469106">
                  <a:extLst>
                    <a:ext uri="{9D8B030D-6E8A-4147-A177-3AD203B41FA5}">
                      <a16:colId xmlns:a16="http://schemas.microsoft.com/office/drawing/2014/main" val="2892733131"/>
                    </a:ext>
                  </a:extLst>
                </a:gridCol>
                <a:gridCol w="2469106">
                  <a:extLst>
                    <a:ext uri="{9D8B030D-6E8A-4147-A177-3AD203B41FA5}">
                      <a16:colId xmlns:a16="http://schemas.microsoft.com/office/drawing/2014/main" val="2669326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marR="0" lvl="0" indent="-448254" algn="l" defTabSz="914400" rtl="0" eaLnBrk="1" fontAlgn="ctr" latinLnBrk="0" hangingPunct="0">
                        <a:lnSpc>
                          <a:spcPct val="129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marR="0" lvl="0" indent="-448254" algn="l" defTabSz="914400" rtl="0" eaLnBrk="1" fontAlgn="ctr" latinLnBrk="0" hangingPunct="0">
                        <a:lnSpc>
                          <a:spcPct val="129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sp>
        <p:nvSpPr>
          <p:cNvPr id="12122" name="yt_shape_12122"/>
          <p:cNvSpPr txBox="1"/>
          <p:nvPr/>
        </p:nvSpPr>
        <p:spPr>
          <a:xfrm>
            <a:off x="540119" y="4248311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根据用字母表示数的书写要求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对各小题的式子进行判断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一家商店把一种旅游鞋按成本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元提高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2ce58"/>
              </a:rPr>
              <a:t>然后再以八折优惠卖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则这种旅游鞋每双的售价是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7" name="yt_shape_12127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26" name="yt_image_1212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9" name="yt_shape_12129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</a:t>
            </a:r>
          </a:p>
        </p:txBody>
      </p:sp>
      <p:sp>
        <p:nvSpPr>
          <p:cNvPr id="12130" name="yt_shape_12130"/>
          <p:cNvSpPr txBox="1"/>
          <p:nvPr/>
        </p:nvSpPr>
        <p:spPr>
          <a:xfrm>
            <a:off x="540000" y="2102862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1" name="yt_table_121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00748"/>
              </p:ext>
            </p:extLst>
          </p:nvPr>
        </p:nvGraphicFramePr>
        <p:xfrm>
          <a:off x="540056" y="2582165"/>
          <a:ext cx="946213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463391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不是一个代数式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π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是一个代数式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单独一个字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不是代数式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33" name="yt_shape_12133"/>
              <p:cNvSpPr txBox="1"/>
              <p:nvPr/>
            </p:nvSpPr>
            <p:spPr>
              <a:xfrm>
                <a:off x="540119" y="3583719"/>
                <a:ext cx="11492915" cy="11151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f0066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33" name="yt_shape_1213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83719"/>
                <a:ext cx="11492915" cy="1115113"/>
              </a:xfrm>
              <a:prstGeom prst="rect">
                <a:avLst/>
              </a:prstGeom>
              <a:blipFill>
                <a:blip r:embed="rId3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35" name="yt_table_121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87814"/>
              </p:ext>
            </p:extLst>
          </p:nvPr>
        </p:nvGraphicFramePr>
        <p:xfrm>
          <a:off x="540056" y="474962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pic>
        <p:nvPicPr>
          <p:cNvPr id="3" name="yt_shape_1723549379552">
            <a:extLst>
              <a:ext uri="{FF2B5EF4-FFF2-40B4-BE49-F238E27FC236}">
                <a16:creationId xmlns:a16="http://schemas.microsoft.com/office/drawing/2014/main" id="{012A303D-E241-F525-84CC-D98177D7D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BD6F38-B787-6604-E4AA-FA8F208CD3E7}"/>
              </a:ext>
            </a:extLst>
          </p:cNvPr>
          <p:cNvSpPr txBox="1"/>
          <p:nvPr/>
        </p:nvSpPr>
        <p:spPr>
          <a:xfrm>
            <a:off x="3878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37C8C1-CF58-CEAA-3AA2-D8DF8CB52FFE}"/>
              </a:ext>
            </a:extLst>
          </p:cNvPr>
          <p:cNvSpPr txBox="1"/>
          <p:nvPr/>
        </p:nvSpPr>
        <p:spPr>
          <a:xfrm>
            <a:off x="2888508" y="42168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用字母表示数的书写规则</a:t>
            </a:r>
          </a:p>
        </p:txBody>
      </p:sp>
      <p:sp>
        <p:nvSpPr>
          <p:cNvPr id="12138" name="yt_shape_12138"/>
          <p:cNvSpPr txBox="1"/>
          <p:nvPr/>
        </p:nvSpPr>
        <p:spPr>
          <a:xfrm>
            <a:off x="540000" y="1399565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下列各式是一些不规范的书写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请将规范写法写在横线处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39" name="yt_shape_12139"/>
              <p:cNvSpPr txBox="1"/>
              <p:nvPr/>
            </p:nvSpPr>
            <p:spPr>
              <a:xfrm>
                <a:off x="540000" y="1878868"/>
                <a:ext cx="824071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5246234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b</a:t>
                </a:r>
                <a:r>
                  <a:rPr lang="zh-CN" altLang="zh-CN" sz="15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39" name="yt_shape_12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8240717" cy="641201"/>
              </a:xfrm>
              <a:prstGeom prst="rect">
                <a:avLst/>
              </a:prstGeom>
              <a:blipFill>
                <a:blip r:embed="rId2"/>
                <a:stretch>
                  <a:fillRect l="-229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41" name="yt_shape_12141"/>
              <p:cNvSpPr txBox="1"/>
              <p:nvPr/>
            </p:nvSpPr>
            <p:spPr>
              <a:xfrm>
                <a:off x="540000" y="2570857"/>
                <a:ext cx="9279463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5246234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1" name="yt_shape_12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0857"/>
                <a:ext cx="9279463" cy="642292"/>
              </a:xfrm>
              <a:prstGeom prst="rect">
                <a:avLst/>
              </a:prstGeom>
              <a:blipFill>
                <a:blip r:embed="rId3"/>
                <a:stretch>
                  <a:fillRect l="-203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43" name="yt_shape_12143"/>
              <p:cNvSpPr txBox="1"/>
              <p:nvPr/>
            </p:nvSpPr>
            <p:spPr>
              <a:xfrm>
                <a:off x="540000" y="3263937"/>
                <a:ext cx="919931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5246234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,isEnd"/>
                  </a:rPr>
                  <a:t>　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3" name="yt_shape_12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63937"/>
                <a:ext cx="9199313" cy="639855"/>
              </a:xfrm>
              <a:prstGeom prst="rect">
                <a:avLst/>
              </a:prstGeom>
              <a:blipFill>
                <a:blip r:embed="rId4"/>
                <a:stretch>
                  <a:fillRect l="-205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79619">
            <a:extLst>
              <a:ext uri="{FF2B5EF4-FFF2-40B4-BE49-F238E27FC236}">
                <a16:creationId xmlns:a16="http://schemas.microsoft.com/office/drawing/2014/main" id="{6AB83725-770D-B2BC-74D9-CEB040C2F2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DD1F94-635B-AF78-F47B-E2C5F09940E2}"/>
                  </a:ext>
                </a:extLst>
              </p:cNvPr>
              <p:cNvSpPr txBox="1"/>
              <p:nvPr/>
            </p:nvSpPr>
            <p:spPr>
              <a:xfrm>
                <a:off x="2445477" y="1832062"/>
                <a:ext cx="8611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DontFixWidth': 1, 'mathAnswerShape': 1}">
                <a:extLst>
                  <a:ext uri="{FF2B5EF4-FFF2-40B4-BE49-F238E27FC236}">
                    <a16:creationId xmlns:a16="http://schemas.microsoft.com/office/drawing/2014/main" id="{8CDD1F94-635B-AF78-F47B-E2C5F09940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5477" y="1832062"/>
                <a:ext cx="861124" cy="728612"/>
              </a:xfrm>
              <a:prstGeom prst="rect">
                <a:avLst/>
              </a:prstGeom>
              <a:blipFill>
                <a:blip r:embed="rId6"/>
                <a:stretch>
                  <a:fillRect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10EEF11-95B9-3735-AAC7-879A00A998F1}"/>
              </a:ext>
            </a:extLst>
          </p:cNvPr>
          <p:cNvCxnSpPr/>
          <p:nvPr/>
        </p:nvCxnSpPr>
        <p:spPr>
          <a:xfrm>
            <a:off x="2183063" y="2532918"/>
            <a:ext cx="10335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7D9D967-F911-1975-0225-D3FE5BEB9A3E}"/>
              </a:ext>
            </a:extLst>
          </p:cNvPr>
          <p:cNvSpPr txBox="1"/>
          <p:nvPr/>
        </p:nvSpPr>
        <p:spPr>
          <a:xfrm>
            <a:off x="7734709" y="1804315"/>
            <a:ext cx="1056387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A061E3-C09E-F4D9-5DFA-CE19E4BF2AAF}"/>
                  </a:ext>
                </a:extLst>
              </p:cNvPr>
              <p:cNvSpPr txBox="1"/>
              <p:nvPr/>
            </p:nvSpPr>
            <p:spPr>
              <a:xfrm>
                <a:off x="2889977" y="2420888"/>
                <a:ext cx="87287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CA061E3-C09E-F4D9-5DFA-CE19E4BF2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977" y="2420888"/>
                <a:ext cx="872871" cy="72969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DF42CBA-0BB1-1C0E-D3E0-55080A641F4D}"/>
              </a:ext>
            </a:extLst>
          </p:cNvPr>
          <p:cNvSpPr txBox="1"/>
          <p:nvPr/>
        </p:nvSpPr>
        <p:spPr>
          <a:xfrm>
            <a:off x="8630059" y="2524051"/>
            <a:ext cx="1189737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585A74-63DD-F612-1E54-A29063282610}"/>
              </a:ext>
            </a:extLst>
          </p:cNvPr>
          <p:cNvSpPr txBox="1"/>
          <p:nvPr/>
        </p:nvSpPr>
        <p:spPr>
          <a:xfrm>
            <a:off x="3118577" y="3217131"/>
            <a:ext cx="2391474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F74458-75CA-0ECF-F131-E15C290B97F6}"/>
                  </a:ext>
                </a:extLst>
              </p:cNvPr>
              <p:cNvSpPr txBox="1"/>
              <p:nvPr/>
            </p:nvSpPr>
            <p:spPr>
              <a:xfrm>
                <a:off x="8161747" y="3189384"/>
                <a:ext cx="157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7, 'DontFixWidth': 1, 'mathAnswerShape': 1}">
                <a:extLst>
                  <a:ext uri="{FF2B5EF4-FFF2-40B4-BE49-F238E27FC236}">
                    <a16:creationId xmlns:a16="http://schemas.microsoft.com/office/drawing/2014/main" id="{D4F74458-75CA-0ECF-F131-E15C290B9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1747" y="3189384"/>
                <a:ext cx="1578674" cy="727279"/>
              </a:xfrm>
              <a:prstGeom prst="rect">
                <a:avLst/>
              </a:prstGeom>
              <a:blipFill>
                <a:blip r:embed="rId8"/>
                <a:stretch>
                  <a:fillRect l="-617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B116536-ED5C-AE36-A70B-0E8954C66A4F}"/>
              </a:ext>
            </a:extLst>
          </p:cNvPr>
          <p:cNvCxnSpPr/>
          <p:nvPr/>
        </p:nvCxnSpPr>
        <p:spPr>
          <a:xfrm>
            <a:off x="7946958" y="3916654"/>
            <a:ext cx="17034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5" name="yt_shape_12145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用含字母的式子表示实际问题中的数量关系</a:t>
            </a:r>
          </a:p>
        </p:txBody>
      </p:sp>
      <p:sp>
        <p:nvSpPr>
          <p:cNvPr id="12146" name="yt_shape_1214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回收废纸用于造纸可以节约木材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每回收一吨废纸可以节约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a0fa"/>
              </a:rPr>
              <a:t>立方米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吨废纸可以节约木材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47" name="yt_table_12147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6525403"/>
                  </p:ext>
                </p:extLst>
              </p:nvPr>
            </p:nvGraphicFramePr>
            <p:xfrm>
              <a:off x="540056" y="2359000"/>
              <a:ext cx="6306821" cy="1235520"/>
            </p:xfrm>
            <a:graphic>
              <a:graphicData uri="http://schemas.openxmlformats.org/drawingml/2006/table">
                <a:tbl>
                  <a:tblPr/>
                  <a:tblGrid>
                    <a:gridCol w="3280093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3026728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47" name="yt_table_12147" descr="{&quot;rangeId&quot;:9,&quot;type&quot;:&quot;Option&quot;}" title="H_97.2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6525403"/>
                  </p:ext>
                </p:extLst>
              </p:nvPr>
            </p:nvGraphicFramePr>
            <p:xfrm>
              <a:off x="540056" y="2359000"/>
              <a:ext cx="6306821" cy="1235520"/>
            </p:xfrm>
            <a:graphic>
              <a:graphicData uri="http://schemas.openxmlformats.org/drawingml/2006/table">
                <a:tbl>
                  <a:tblPr/>
                  <a:tblGrid>
                    <a:gridCol w="3280093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3026728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</a:tblGrid>
                  <a:tr h="5994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8451" b="-1232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4286" r="-9220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立方米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148" name="yt_shape_12148"/>
          <p:cNvSpPr txBox="1"/>
          <p:nvPr/>
        </p:nvSpPr>
        <p:spPr>
          <a:xfrm>
            <a:off x="540000" y="3645035"/>
            <a:ext cx="101181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在三个连续自然数中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则最大的自然数为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149" name="yt_shape_12149"/>
          <p:cNvSpPr txBox="1"/>
          <p:nvPr/>
        </p:nvSpPr>
        <p:spPr>
          <a:xfrm>
            <a:off x="540000" y="4124338"/>
            <a:ext cx="64088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的正方体的表面积是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79686">
            <a:extLst>
              <a:ext uri="{FF2B5EF4-FFF2-40B4-BE49-F238E27FC236}">
                <a16:creationId xmlns:a16="http://schemas.microsoft.com/office/drawing/2014/main" id="{30981996-7C42-7082-DB7C-B6030AF634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E43BC9-F9C0-058F-A668-A23DE7FEFA8D}"/>
              </a:ext>
            </a:extLst>
          </p:cNvPr>
          <p:cNvSpPr txBox="1"/>
          <p:nvPr/>
        </p:nvSpPr>
        <p:spPr>
          <a:xfrm>
            <a:off x="618415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239E85-E7A8-8343-4E2D-701B23E66913}"/>
              </a:ext>
            </a:extLst>
          </p:cNvPr>
          <p:cNvSpPr txBox="1"/>
          <p:nvPr/>
        </p:nvSpPr>
        <p:spPr>
          <a:xfrm>
            <a:off x="9355864" y="3598229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83EA4B-122F-31BA-4B82-F8D63AC5C63C}"/>
              </a:ext>
            </a:extLst>
          </p:cNvPr>
          <p:cNvSpPr txBox="1"/>
          <p:nvPr/>
        </p:nvSpPr>
        <p:spPr>
          <a:xfrm>
            <a:off x="5412514" y="4077533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0" name="yt_shape_12150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2151" name="yt_shape_12151"/>
          <p:cNvSpPr txBox="1"/>
          <p:nvPr/>
        </p:nvSpPr>
        <p:spPr>
          <a:xfrm>
            <a:off x="540000" y="1399565"/>
            <a:ext cx="70131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下列解释不合理的是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52" name="yt_table_121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500456"/>
              </p:ext>
            </p:extLst>
          </p:nvPr>
        </p:nvGraphicFramePr>
        <p:xfrm>
          <a:off x="540056" y="1878868"/>
          <a:ext cx="11111864" cy="1901952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家鸡的市场价为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千克家鸡需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家鸡的市场价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千克的家鸡共需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正三角形的边长为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则这个正三角形的周长为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小明考试时第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题所用时间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那么他完成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道题所用时间是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pic>
        <p:nvPicPr>
          <p:cNvPr id="3" name="yt_shape_1723549379751">
            <a:extLst>
              <a:ext uri="{FF2B5EF4-FFF2-40B4-BE49-F238E27FC236}">
                <a16:creationId xmlns:a16="http://schemas.microsoft.com/office/drawing/2014/main" id="{1B79FAA1-D2C7-89AC-F882-D74D6D7ABE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C2D68C-3E6C-7A84-B6ED-743947AFF643}"/>
              </a:ext>
            </a:extLst>
          </p:cNvPr>
          <p:cNvSpPr txBox="1"/>
          <p:nvPr/>
        </p:nvSpPr>
        <p:spPr>
          <a:xfrm>
            <a:off x="65650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4" name="yt_shape_12154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用字母表示数书写不规范而出错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F43AA8-D24D-4C55-864F-894E5B6C8BEC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用字母表示数书写不规范而出错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5" name="yt_shape_12155"/>
          <p:cNvSpPr txBox="1"/>
          <p:nvPr/>
        </p:nvSpPr>
        <p:spPr>
          <a:xfrm>
            <a:off x="540000" y="900000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书写规范的是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56" name="yt_table_12156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0475331"/>
                  </p:ext>
                </p:extLst>
              </p:nvPr>
            </p:nvGraphicFramePr>
            <p:xfrm>
              <a:off x="540056" y="1379303"/>
              <a:ext cx="4583431" cy="1268667"/>
            </p:xfrm>
            <a:graphic>
              <a:graphicData uri="http://schemas.openxmlformats.org/drawingml/2006/table">
                <a:tbl>
                  <a:tblPr/>
                  <a:tblGrid>
                    <a:gridCol w="2705418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87801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56" name="yt_table_12156" descr="{&quot;rangeId&quot;:14,&quot;type&quot;:&quot;Option&quot;}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0475331"/>
                  </p:ext>
                </p:extLst>
              </p:nvPr>
            </p:nvGraphicFramePr>
            <p:xfrm>
              <a:off x="540056" y="1379303"/>
              <a:ext cx="4583431" cy="1268667"/>
            </p:xfrm>
            <a:graphic>
              <a:graphicData uri="http://schemas.openxmlformats.org/drawingml/2006/table">
                <a:tbl>
                  <a:tblPr/>
                  <a:tblGrid>
                    <a:gridCol w="2705418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187801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9595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689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4D6C93-043D-C8C9-5E4C-6D6228703E4A}"/>
              </a:ext>
            </a:extLst>
          </p:cNvPr>
          <p:cNvSpPr txBox="1"/>
          <p:nvPr/>
        </p:nvSpPr>
        <p:spPr>
          <a:xfrm>
            <a:off x="5098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8" name="yt_shape_1215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57" name="yt_image_12157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0" name="yt_shape_12160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某品牌汽车去年销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预计今年销售量增长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92f0"/>
              </a:rPr>
              <a:t>那么今年可销售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1" name="yt_table_121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467715"/>
              </p:ext>
            </p:extLst>
          </p:nvPr>
        </p:nvGraphicFramePr>
        <p:xfrm>
          <a:off x="540056" y="2551304"/>
          <a:ext cx="5534343" cy="950976"/>
        </p:xfrm>
        <a:graphic>
          <a:graphicData uri="http://schemas.openxmlformats.org/drawingml/2006/table">
            <a:tbl>
              <a:tblPr/>
              <a:tblGrid>
                <a:gridCol w="312769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63" name="yt_shape_12163"/>
              <p:cNvSpPr txBox="1"/>
              <p:nvPr/>
            </p:nvSpPr>
            <p:spPr>
              <a:xfrm>
                <a:off x="540000" y="3552858"/>
                <a:ext cx="6550191" cy="7032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设某数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63" name="yt_shape_12163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52858"/>
                <a:ext cx="6550191" cy="703269"/>
              </a:xfrm>
              <a:prstGeom prst="rect">
                <a:avLst/>
              </a:prstGeom>
              <a:blipFill>
                <a:blip r:embed="rId3"/>
                <a:stretch>
                  <a:fillRect l="-2886" r="-1862" b="-13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65" name="yt_table_121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023536"/>
              </p:ext>
            </p:extLst>
          </p:nvPr>
        </p:nvGraphicFramePr>
        <p:xfrm>
          <a:off x="540056" y="4306915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倍的平方减去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的一半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倍除以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某数的平方的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的差的一半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D50E1AC-0BD8-7BA4-5C5E-407807B53885}"/>
              </a:ext>
            </a:extLst>
          </p:cNvPr>
          <p:cNvSpPr txBox="1"/>
          <p:nvPr/>
        </p:nvSpPr>
        <p:spPr>
          <a:xfrm>
            <a:off x="10597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61B860-DBA6-A648-A8BB-1B34059DA486}"/>
              </a:ext>
            </a:extLst>
          </p:cNvPr>
          <p:cNvSpPr txBox="1"/>
          <p:nvPr/>
        </p:nvSpPr>
        <p:spPr>
          <a:xfrm>
            <a:off x="6106569" y="3506052"/>
            <a:ext cx="400748" cy="79008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1668</Words>
  <Application>Microsoft Office PowerPoint</Application>
  <PresentationFormat>宽屏</PresentationFormat>
  <Paragraphs>134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2024-08-14T02:06:15Z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