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2" r:id="rId6"/>
    <p:sldId id="378" r:id="rId7"/>
    <p:sldId id="380" r:id="rId8"/>
    <p:sldId id="382" r:id="rId9"/>
    <p:sldId id="383" r:id="rId10"/>
    <p:sldId id="384" r:id="rId11"/>
    <p:sldId id="389" r:id="rId12"/>
    <p:sldId id="391" r:id="rId13"/>
    <p:sldId id="392" r:id="rId14"/>
    <p:sldId id="394" r:id="rId15"/>
    <p:sldId id="398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28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0" name="yt_shape_11760"/>
          <p:cNvSpPr txBox="1"/>
          <p:nvPr/>
        </p:nvSpPr>
        <p:spPr>
          <a:xfrm>
            <a:off x="5447928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1761" name="yt_image_11761" title="H_25.9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63" name="yt_shape_11763"/>
              <p:cNvSpPr txBox="1"/>
              <p:nvPr/>
            </p:nvSpPr>
            <p:spPr>
              <a:xfrm>
                <a:off x="540119" y="1911566"/>
                <a:ext cx="11492915" cy="28379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一般地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个相同的乘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相乘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·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·…·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groupChr>
                      </m:e>
                      <m:lim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</m:lim>
                    </m:limLow>
                  </m:oMath>
                </a14:m>
                <a:r>
                  <a:rPr lang="en-US" altLang="zh-CN" sz="1500" b="0" i="1" dirty="0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记作</a:t>
                </a:r>
                <a:r>
                  <a:rPr sz="4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读作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sz="4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75.56504"/>
                  </a:rPr>
                </a:b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其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叫作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叫作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求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个相同乘数的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的运算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0fcb,isEnd"/>
                  </a:rPr>
                  <a:t>，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叫作乘方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乘方的结果叫作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负数的奇次幂是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负数的偶次幂是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正数的任何次幂都是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37.44"/>
                  </a:rPr>
                </a:b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的任何正整数次幂都是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763" name="yt_shape_117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11566"/>
                <a:ext cx="11492915" cy="2837956"/>
              </a:xfrm>
              <a:prstGeom prst="rect">
                <a:avLst/>
              </a:prstGeom>
              <a:blipFill>
                <a:blip r:embed="rId3"/>
                <a:stretch>
                  <a:fillRect l="-1645" b="-58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EC183C5-E9E8-8FC7-927A-EAABFF38FAC6}"/>
              </a:ext>
            </a:extLst>
          </p:cNvPr>
          <p:cNvSpPr txBox="1"/>
          <p:nvPr/>
        </p:nvSpPr>
        <p:spPr>
          <a:xfrm>
            <a:off x="8082300" y="1864760"/>
            <a:ext cx="770636" cy="105328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4D3D6B-C0C5-6DF5-A6B8-FC5687C11827}"/>
              </a:ext>
            </a:extLst>
          </p:cNvPr>
          <p:cNvSpPr txBox="1"/>
          <p:nvPr/>
        </p:nvSpPr>
        <p:spPr>
          <a:xfrm>
            <a:off x="10244475" y="2015672"/>
            <a:ext cx="1313562" cy="105328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b154d"/>
              </a:rPr>
              <a:t>次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E7EE5C-BBD8-3853-2FF6-EBE677ABAC8C}"/>
              </a:ext>
            </a:extLst>
          </p:cNvPr>
          <p:cNvSpPr txBox="1"/>
          <p:nvPr/>
        </p:nvSpPr>
        <p:spPr>
          <a:xfrm>
            <a:off x="450108" y="28244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B68934-66A8-D64C-F0E4-34762141C941}"/>
              </a:ext>
            </a:extLst>
          </p:cNvPr>
          <p:cNvSpPr txBox="1"/>
          <p:nvPr/>
        </p:nvSpPr>
        <p:spPr>
          <a:xfrm>
            <a:off x="3440958" y="282443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底数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8E5F7C-124B-455D-4E68-C8146FED1CD9}"/>
              </a:ext>
            </a:extLst>
          </p:cNvPr>
          <p:cNvSpPr txBox="1"/>
          <p:nvPr/>
        </p:nvSpPr>
        <p:spPr>
          <a:xfrm>
            <a:off x="5822208" y="282443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指数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4813A8-5B9A-F9A6-6A10-DD87F4D58910}"/>
              </a:ext>
            </a:extLst>
          </p:cNvPr>
          <p:cNvSpPr txBox="1"/>
          <p:nvPr/>
        </p:nvSpPr>
        <p:spPr>
          <a:xfrm>
            <a:off x="9575057" y="28244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8EB74E-D37D-0FD7-F849-BB94A84E7EDF}"/>
              </a:ext>
            </a:extLst>
          </p:cNvPr>
          <p:cNvSpPr txBox="1"/>
          <p:nvPr/>
        </p:nvSpPr>
        <p:spPr>
          <a:xfrm>
            <a:off x="4412508" y="329992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B827A2-50A6-482E-131D-5E9681FBFF82}"/>
              </a:ext>
            </a:extLst>
          </p:cNvPr>
          <p:cNvSpPr txBox="1"/>
          <p:nvPr/>
        </p:nvSpPr>
        <p:spPr>
          <a:xfrm>
            <a:off x="3269508" y="377541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875DE3E-9DC0-CF44-5993-2CE1CA9D8D29}"/>
              </a:ext>
            </a:extLst>
          </p:cNvPr>
          <p:cNvSpPr txBox="1"/>
          <p:nvPr/>
        </p:nvSpPr>
        <p:spPr>
          <a:xfrm>
            <a:off x="6927107" y="377541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712DE74-D2DB-06FF-4762-95E73FF1809A}"/>
              </a:ext>
            </a:extLst>
          </p:cNvPr>
          <p:cNvSpPr txBox="1"/>
          <p:nvPr/>
        </p:nvSpPr>
        <p:spPr>
          <a:xfrm>
            <a:off x="11041907" y="3775412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637c5"/>
              </a:rPr>
              <a:t>正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E6AC221-F607-3A22-5FBD-B59F42CFDC8E}"/>
              </a:ext>
            </a:extLst>
          </p:cNvPr>
          <p:cNvSpPr txBox="1"/>
          <p:nvPr/>
        </p:nvSpPr>
        <p:spPr>
          <a:xfrm>
            <a:off x="450108" y="4250900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C4E5F6C-C929-FBAF-D326-72E9EF0F4D26}"/>
              </a:ext>
            </a:extLst>
          </p:cNvPr>
          <p:cNvSpPr txBox="1"/>
          <p:nvPr/>
        </p:nvSpPr>
        <p:spPr>
          <a:xfrm>
            <a:off x="4869708" y="4250900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17" name="yt_shape_11817"/>
              <p:cNvSpPr txBox="1"/>
              <p:nvPr/>
            </p:nvSpPr>
            <p:spPr>
              <a:xfrm>
                <a:off x="540000" y="1583105"/>
                <a:ext cx="3888885" cy="34545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17" name="yt_shape_118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83105"/>
                <a:ext cx="3888885" cy="3454535"/>
              </a:xfrm>
              <a:prstGeom prst="rect">
                <a:avLst/>
              </a:prstGeom>
              <a:blipFill>
                <a:blip r:embed="rId2"/>
                <a:stretch>
                  <a:fillRect l="-4859" t="-1590" r="-3762" b="-14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FF78DA4-9F67-0844-421D-051328ED4220}"/>
              </a:ext>
            </a:extLst>
          </p:cNvPr>
          <p:cNvSpPr txBox="1"/>
          <p:nvPr/>
        </p:nvSpPr>
        <p:spPr>
          <a:xfrm>
            <a:off x="449989" y="2011787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BF04EA-C6EF-C10D-EBCF-BAF0CBAFC000}"/>
              </a:ext>
            </a:extLst>
          </p:cNvPr>
          <p:cNvSpPr txBox="1"/>
          <p:nvPr/>
        </p:nvSpPr>
        <p:spPr>
          <a:xfrm>
            <a:off x="1631504" y="2487275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0A4E27F-73A6-48DF-836F-BB10963E5C94}"/>
                  </a:ext>
                </a:extLst>
              </p:cNvPr>
              <p:cNvSpPr txBox="1"/>
              <p:nvPr/>
            </p:nvSpPr>
            <p:spPr>
              <a:xfrm>
                <a:off x="449989" y="3638213"/>
                <a:ext cx="360114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0A4E27F-73A6-48DF-836F-BB10963E5C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38213"/>
                <a:ext cx="3601148" cy="772808"/>
              </a:xfrm>
              <a:prstGeom prst="rect">
                <a:avLst/>
              </a:prstGeom>
              <a:blipFill>
                <a:blip r:embed="rId3"/>
                <a:stretch>
                  <a:fillRect l="-2707" r="-846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2194D56-EA21-B55E-9495-5B2379C0708E}"/>
                  </a:ext>
                </a:extLst>
              </p:cNvPr>
              <p:cNvSpPr txBox="1"/>
              <p:nvPr/>
            </p:nvSpPr>
            <p:spPr>
              <a:xfrm>
                <a:off x="1631504" y="4317410"/>
                <a:ext cx="1165924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2194D56-EA21-B55E-9495-5B2379C070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317410"/>
                <a:ext cx="1165924" cy="733628"/>
              </a:xfrm>
              <a:prstGeom prst="rect">
                <a:avLst/>
              </a:prstGeom>
              <a:blipFill>
                <a:blip r:embed="rId4"/>
                <a:stretch>
                  <a:fillRect l="-8377" r="-8377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1B1FB7F-DB30-F401-3F8D-90A2EFD7F046}"/>
              </a:ext>
            </a:extLst>
          </p:cNvPr>
          <p:cNvSpPr txBox="1"/>
          <p:nvPr/>
        </p:nvSpPr>
        <p:spPr>
          <a:xfrm>
            <a:off x="538120" y="980728"/>
            <a:ext cx="609790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计算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3" name="yt_shape_1182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情境题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你吃过拉面吗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拉面是把一根面条对折成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根拉开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再对折成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b8bc"/>
              </a:rPr>
              <a:t>4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依次这样进行对折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次是多少根面条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根面条需对折多少次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1824" name="yt_image_11824" title="H_64.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2295" y="2011799"/>
            <a:ext cx="4227409" cy="81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26" name="yt_shape_11826"/>
          <p:cNvSpPr txBox="1"/>
          <p:nvPr/>
        </p:nvSpPr>
        <p:spPr>
          <a:xfrm>
            <a:off x="540000" y="2879651"/>
            <a:ext cx="784830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根面条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要得到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根面条需对折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0AFE07-CB05-371D-824C-F6093A2C386A}"/>
              </a:ext>
            </a:extLst>
          </p:cNvPr>
          <p:cNvSpPr txBox="1"/>
          <p:nvPr/>
        </p:nvSpPr>
        <p:spPr>
          <a:xfrm>
            <a:off x="449989" y="2832845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2EB15A-A419-F033-CF07-8F883E821F11}"/>
              </a:ext>
            </a:extLst>
          </p:cNvPr>
          <p:cNvSpPr txBox="1"/>
          <p:nvPr/>
        </p:nvSpPr>
        <p:spPr>
          <a:xfrm>
            <a:off x="449989" y="3308333"/>
            <a:ext cx="7952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根面条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要得到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根面条需对折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9" name="yt_shape_11829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28" name="yt_image_11828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1" name="yt_shape_11831"/>
          <p:cNvSpPr txBox="1"/>
          <p:nvPr/>
        </p:nvSpPr>
        <p:spPr>
          <a:xfrm>
            <a:off x="540119" y="1597583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ade0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【直接应用】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－…－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【变式应用】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试根据上面的猜想求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6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－…－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F232B3-6571-C074-7B9D-B7A436AA6E5C}"/>
              </a:ext>
            </a:extLst>
          </p:cNvPr>
          <p:cNvSpPr txBox="1"/>
          <p:nvPr/>
        </p:nvSpPr>
        <p:spPr>
          <a:xfrm>
            <a:off x="3904508" y="202626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B7D36D-8927-5DE0-B594-DE4C0B5A2403}"/>
              </a:ext>
            </a:extLst>
          </p:cNvPr>
          <p:cNvSpPr txBox="1"/>
          <p:nvPr/>
        </p:nvSpPr>
        <p:spPr>
          <a:xfrm>
            <a:off x="7003307" y="202626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2BC7EB-D7D8-56B3-893B-46697F2158A9}"/>
              </a:ext>
            </a:extLst>
          </p:cNvPr>
          <p:cNvSpPr txBox="1"/>
          <p:nvPr/>
        </p:nvSpPr>
        <p:spPr>
          <a:xfrm>
            <a:off x="10660907" y="202626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71F352-E057-14A0-AE02-7E5338BAEC0C}"/>
              </a:ext>
            </a:extLst>
          </p:cNvPr>
          <p:cNvSpPr txBox="1"/>
          <p:nvPr/>
        </p:nvSpPr>
        <p:spPr>
          <a:xfrm>
            <a:off x="3904508" y="250175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D1634B-631E-251B-F975-DE866ABBADE4}"/>
              </a:ext>
            </a:extLst>
          </p:cNvPr>
          <p:cNvSpPr txBox="1"/>
          <p:nvPr/>
        </p:nvSpPr>
        <p:spPr>
          <a:xfrm>
            <a:off x="8578107" y="297724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4D4017-5BB9-97AF-53E0-CB606FB1B931}"/>
              </a:ext>
            </a:extLst>
          </p:cNvPr>
          <p:cNvSpPr txBox="1"/>
          <p:nvPr/>
        </p:nvSpPr>
        <p:spPr>
          <a:xfrm>
            <a:off x="450108" y="3928217"/>
            <a:ext cx="46937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C658D7-B459-38D7-B744-56946B6825A2}"/>
              </a:ext>
            </a:extLst>
          </p:cNvPr>
          <p:cNvSpPr txBox="1"/>
          <p:nvPr/>
        </p:nvSpPr>
        <p:spPr>
          <a:xfrm>
            <a:off x="450108" y="4403705"/>
            <a:ext cx="91641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－…－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74FD1AA-DC49-B312-8BDE-A850A6FA4568}"/>
              </a:ext>
            </a:extLst>
          </p:cNvPr>
          <p:cNvSpPr txBox="1"/>
          <p:nvPr/>
        </p:nvSpPr>
        <p:spPr>
          <a:xfrm>
            <a:off x="450108" y="4879193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A715CF2-EB28-2D97-359E-31EEC2E346F0}"/>
              </a:ext>
            </a:extLst>
          </p:cNvPr>
          <p:cNvSpPr txBox="1"/>
          <p:nvPr/>
        </p:nvSpPr>
        <p:spPr>
          <a:xfrm>
            <a:off x="450108" y="535468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7" name="yt_shape_11837"/>
          <p:cNvSpPr txBox="1"/>
          <p:nvPr/>
        </p:nvSpPr>
        <p:spPr>
          <a:xfrm>
            <a:off x="540000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1836" name="yt_image_118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0404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9" name="yt_shape_11839"/>
          <p:cNvSpPr txBox="1"/>
          <p:nvPr/>
        </p:nvSpPr>
        <p:spPr>
          <a:xfrm>
            <a:off x="4864893" y="1378425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非负性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的应用</a:t>
            </a:r>
          </a:p>
        </p:txBody>
      </p:sp>
      <p:sp>
        <p:nvSpPr>
          <p:cNvPr id="11840" name="yt_shape_11840"/>
          <p:cNvSpPr txBox="1"/>
          <p:nvPr/>
        </p:nvSpPr>
        <p:spPr>
          <a:xfrm>
            <a:off x="540119" y="1857728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方法指导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绝对值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和偶次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cc831"/>
              </a:rPr>
              <a:t>是比较常见的两种非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负数形式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当几个非负数之和等于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我们可利用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每个非负数都等于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76e52"/>
              </a:rPr>
              <a:t>构建方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进而求出字母或式子的值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841" name="yt_shape_11841"/>
          <p:cNvSpPr txBox="1"/>
          <p:nvPr/>
        </p:nvSpPr>
        <p:spPr>
          <a:xfrm>
            <a:off x="540119" y="328081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都是实数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842" name="yt_shape_11842"/>
          <p:cNvSpPr txBox="1"/>
          <p:nvPr/>
        </p:nvSpPr>
        <p:spPr>
          <a:xfrm>
            <a:off x="540000" y="3907854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FCD93E6-F5D2-8CCD-483D-8D8DCDE95C76}"/>
              </a:ext>
            </a:extLst>
          </p:cNvPr>
          <p:cNvSpPr txBox="1"/>
          <p:nvPr/>
        </p:nvSpPr>
        <p:spPr>
          <a:xfrm>
            <a:off x="11014595" y="321297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2f3cd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E4783F-F218-5BA0-11E4-514F6A13FACC}"/>
              </a:ext>
            </a:extLst>
          </p:cNvPr>
          <p:cNvSpPr txBox="1"/>
          <p:nvPr/>
        </p:nvSpPr>
        <p:spPr>
          <a:xfrm>
            <a:off x="8527189" y="386104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4" name="yt_shape_11844"/>
          <p:cNvSpPr txBox="1"/>
          <p:nvPr/>
        </p:nvSpPr>
        <p:spPr>
          <a:xfrm>
            <a:off x="540000" y="1645631"/>
            <a:ext cx="5770811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F387EB-9CBC-F08E-B82A-370EF3017421}"/>
              </a:ext>
            </a:extLst>
          </p:cNvPr>
          <p:cNvSpPr txBox="1"/>
          <p:nvPr/>
        </p:nvSpPr>
        <p:spPr>
          <a:xfrm>
            <a:off x="449989" y="1598825"/>
            <a:ext cx="484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D7F7A7-A659-D3AF-CBC8-65E9C4AF2C29}"/>
              </a:ext>
            </a:extLst>
          </p:cNvPr>
          <p:cNvSpPr txBox="1"/>
          <p:nvPr/>
        </p:nvSpPr>
        <p:spPr>
          <a:xfrm>
            <a:off x="449989" y="2074313"/>
            <a:ext cx="438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A304AE-F6D6-58CF-5853-2C1CBB05E07E}"/>
              </a:ext>
            </a:extLst>
          </p:cNvPr>
          <p:cNvSpPr txBox="1"/>
          <p:nvPr/>
        </p:nvSpPr>
        <p:spPr>
          <a:xfrm>
            <a:off x="449989" y="2549801"/>
            <a:ext cx="514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D49C6C-A116-C38F-B884-0674532CFC21}"/>
              </a:ext>
            </a:extLst>
          </p:cNvPr>
          <p:cNvSpPr txBox="1"/>
          <p:nvPr/>
        </p:nvSpPr>
        <p:spPr>
          <a:xfrm>
            <a:off x="449989" y="3025289"/>
            <a:ext cx="589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AA2FBF-FAE7-9B10-40BE-5D0A68075F5D}"/>
              </a:ext>
            </a:extLst>
          </p:cNvPr>
          <p:cNvSpPr txBox="1"/>
          <p:nvPr/>
        </p:nvSpPr>
        <p:spPr>
          <a:xfrm>
            <a:off x="449989" y="3500777"/>
            <a:ext cx="169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53BB1F-E760-5A54-5F6D-79CDDE58FC57}"/>
              </a:ext>
            </a:extLst>
          </p:cNvPr>
          <p:cNvSpPr txBox="1"/>
          <p:nvPr/>
        </p:nvSpPr>
        <p:spPr>
          <a:xfrm>
            <a:off x="449989" y="3976265"/>
            <a:ext cx="251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0FEA9C2-4F56-AD01-72B2-320C6368E179}"/>
              </a:ext>
            </a:extLst>
          </p:cNvPr>
          <p:cNvSpPr txBox="1"/>
          <p:nvPr/>
        </p:nvSpPr>
        <p:spPr>
          <a:xfrm>
            <a:off x="449989" y="445175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0028C5-6C4B-3B06-5BC2-493B118FF388}"/>
              </a:ext>
            </a:extLst>
          </p:cNvPr>
          <p:cNvSpPr txBox="1"/>
          <p:nvPr/>
        </p:nvSpPr>
        <p:spPr>
          <a:xfrm>
            <a:off x="449989" y="492724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843" name="yt_shape_11843"/>
          <p:cNvSpPr txBox="1"/>
          <p:nvPr/>
        </p:nvSpPr>
        <p:spPr>
          <a:xfrm>
            <a:off x="540000" y="1078287"/>
            <a:ext cx="67774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7" name="yt_shape_11767"/>
          <p:cNvSpPr txBox="1"/>
          <p:nvPr/>
        </p:nvSpPr>
        <p:spPr>
          <a:xfrm>
            <a:off x="472212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766" name="yt_image_11766" title="H_25.92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12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69" name="yt_shape_11769"/>
          <p:cNvSpPr txBox="1"/>
          <p:nvPr/>
        </p:nvSpPr>
        <p:spPr>
          <a:xfrm>
            <a:off x="540000" y="1353857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相等的一组是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70" name="yt_table_11770" title="H_155.2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9554473"/>
                  </p:ext>
                </p:extLst>
              </p:nvPr>
            </p:nvGraphicFramePr>
            <p:xfrm>
              <a:off x="540056" y="1816681"/>
              <a:ext cx="4157663" cy="1971867"/>
            </p:xfrm>
            <a:graphic>
              <a:graphicData uri="http://schemas.openxmlformats.org/drawingml/2006/table">
                <a:tbl>
                  <a:tblPr/>
                  <a:tblGrid>
                    <a:gridCol w="4157663">
                      <a:extLst>
                        <a:ext uri="{9D8B030D-6E8A-4147-A177-3AD203B41FA5}">
                          <a16:colId xmlns:a16="http://schemas.microsoft.com/office/drawing/2014/main" val="103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770" name="yt_table_11770" descr="{&quot;rangeId&quot;:3,&quot;type&quot;:&quot;Option&quot;}" title="H_155.2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9554473"/>
                  </p:ext>
                </p:extLst>
              </p:nvPr>
            </p:nvGraphicFramePr>
            <p:xfrm>
              <a:off x="540056" y="1816681"/>
              <a:ext cx="4157663" cy="1971867"/>
            </p:xfrm>
            <a:graphic>
              <a:graphicData uri="http://schemas.openxmlformats.org/drawingml/2006/table">
                <a:tbl>
                  <a:tblPr/>
                  <a:tblGrid>
                    <a:gridCol w="4157663">
                      <a:extLst>
                        <a:ext uri="{9D8B030D-6E8A-4147-A177-3AD203B41FA5}">
                          <a16:colId xmlns:a16="http://schemas.microsoft.com/office/drawing/2014/main" val="1030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6"/>
                      </a:ext>
                    </a:extLst>
                  </a:tr>
                  <a:tr h="69875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88696" b="-1391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771" name="yt_shape_11771"/>
          <p:cNvSpPr txBox="1"/>
          <p:nvPr/>
        </p:nvSpPr>
        <p:spPr>
          <a:xfrm>
            <a:off x="540119" y="383890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根据有理数的乘方的定义、绝对值的性质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对各选项分别计算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43b87"/>
              </a:rPr>
              <a:t>然后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利用排除法求解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【方法归纳】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掌握有理数的乘方运算法则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要注意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的区别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5" name="yt_shape_11775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74" name="yt_image_1177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7" name="yt_shape_11777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乘方的意义</a:t>
            </a:r>
          </a:p>
        </p:txBody>
      </p:sp>
      <p:sp>
        <p:nvSpPr>
          <p:cNvPr id="11778" name="yt_shape_11778"/>
          <p:cNvSpPr txBox="1"/>
          <p:nvPr/>
        </p:nvSpPr>
        <p:spPr>
          <a:xfrm>
            <a:off x="540000" y="2102862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79" name="yt_table_117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882075"/>
              </p:ext>
            </p:extLst>
          </p:nvPr>
        </p:nvGraphicFramePr>
        <p:xfrm>
          <a:off x="540056" y="2582165"/>
          <a:ext cx="7028180" cy="950976"/>
        </p:xfrm>
        <a:graphic>
          <a:graphicData uri="http://schemas.openxmlformats.org/drawingml/2006/table">
            <a:tbl>
              <a:tblPr/>
              <a:tblGrid>
                <a:gridCol w="4945380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  <a:gridCol w="2082800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</a:tbl>
          </a:graphicData>
        </a:graphic>
      </p:graphicFrame>
      <p:sp>
        <p:nvSpPr>
          <p:cNvPr id="11781" name="yt_shape_11781"/>
          <p:cNvSpPr txBox="1"/>
          <p:nvPr/>
        </p:nvSpPr>
        <p:spPr>
          <a:xfrm>
            <a:off x="540000" y="3583719"/>
            <a:ext cx="74812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新课标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概念辨析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82" name="yt_table_117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648970"/>
              </p:ext>
            </p:extLst>
          </p:nvPr>
        </p:nvGraphicFramePr>
        <p:xfrm>
          <a:off x="540056" y="4063022"/>
          <a:ext cx="9212580" cy="950976"/>
        </p:xfrm>
        <a:graphic>
          <a:graphicData uri="http://schemas.openxmlformats.org/drawingml/2006/table">
            <a:tbl>
              <a:tblPr/>
              <a:tblGrid>
                <a:gridCol w="4945380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  <a:gridCol w="4267200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的底数为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意义相同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读作负三的八次幂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可以看作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784" name="yt_shape_11784"/>
              <p:cNvSpPr txBox="1"/>
              <p:nvPr/>
            </p:nvSpPr>
            <p:spPr>
              <a:xfrm>
                <a:off x="540000" y="5064576"/>
                <a:ext cx="1015342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写成乘方的形式为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4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读作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的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4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次方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784" name="yt_shape_11784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64576"/>
                <a:ext cx="10153421" cy="642740"/>
              </a:xfrm>
              <a:prstGeom prst="rect">
                <a:avLst/>
              </a:prstGeom>
              <a:blipFill>
                <a:blip r:embed="rId3"/>
                <a:stretch>
                  <a:fillRect l="-1862" r="-84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342142">
            <a:extLst>
              <a:ext uri="{FF2B5EF4-FFF2-40B4-BE49-F238E27FC236}">
                <a16:creationId xmlns:a16="http://schemas.microsoft.com/office/drawing/2014/main" id="{96C69663-C012-EA09-C04F-2D37EB6AF4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3987CD-6248-2888-D279-50FCB293AA0A}"/>
              </a:ext>
            </a:extLst>
          </p:cNvPr>
          <p:cNvSpPr txBox="1"/>
          <p:nvPr/>
        </p:nvSpPr>
        <p:spPr>
          <a:xfrm>
            <a:off x="50473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3F95C9-A9DE-F9C7-723B-149F4229BA23}"/>
              </a:ext>
            </a:extLst>
          </p:cNvPr>
          <p:cNvSpPr txBox="1"/>
          <p:nvPr/>
        </p:nvSpPr>
        <p:spPr>
          <a:xfrm>
            <a:off x="7028589" y="35369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CCE2CE-0884-C258-05EE-5CE2175AFFAE}"/>
                  </a:ext>
                </a:extLst>
              </p:cNvPr>
              <p:cNvSpPr txBox="1"/>
              <p:nvPr/>
            </p:nvSpPr>
            <p:spPr>
              <a:xfrm>
                <a:off x="5688739" y="5017770"/>
                <a:ext cx="141992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5" name="文本框 4" descr="{'rangeId': 7, 'hasSerialNum': 1, 'mathAnswerShape': 1}">
                <a:extLst>
                  <a:ext uri="{FF2B5EF4-FFF2-40B4-BE49-F238E27FC236}">
                    <a16:creationId xmlns:a16="http://schemas.microsoft.com/office/drawing/2014/main" id="{7ECCE2CE-0884-C258-05EE-5CE2175AFF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8739" y="5017770"/>
                <a:ext cx="1419924" cy="730136"/>
              </a:xfrm>
              <a:prstGeom prst="rect">
                <a:avLst/>
              </a:prstGeom>
              <a:blipFill>
                <a:blip r:embed="rId5"/>
                <a:stretch>
                  <a:fillRect l="-6438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69BBDAB-EAB5-2EA7-88A7-F0C80EC80129}"/>
              </a:ext>
            </a:extLst>
          </p:cNvPr>
          <p:cNvCxnSpPr/>
          <p:nvPr/>
        </p:nvCxnSpPr>
        <p:spPr>
          <a:xfrm>
            <a:off x="5473950" y="5720150"/>
            <a:ext cx="15447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1729A5F-5E3C-7854-47ED-31F8CA8787E7}"/>
                  </a:ext>
                </a:extLst>
              </p:cNvPr>
              <p:cNvSpPr txBox="1"/>
              <p:nvPr/>
            </p:nvSpPr>
            <p:spPr>
              <a:xfrm>
                <a:off x="8500201" y="5017770"/>
                <a:ext cx="172789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的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次方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7" name="文本框 6" descr="{'rangeId': 7, 'hasSerialNum': 1, 'mathAnswerShape': 1}">
                <a:extLst>
                  <a:ext uri="{FF2B5EF4-FFF2-40B4-BE49-F238E27FC236}">
                    <a16:creationId xmlns:a16="http://schemas.microsoft.com/office/drawing/2014/main" id="{21729A5F-5E3C-7854-47ED-31F8CA8787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0201" y="5017770"/>
                <a:ext cx="1727898" cy="730136"/>
              </a:xfrm>
              <a:prstGeom prst="rect">
                <a:avLst/>
              </a:prstGeom>
              <a:blipFill>
                <a:blip r:embed="rId6"/>
                <a:stretch>
                  <a:fillRect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07B7450-3B89-AB62-B612-E84F9E9CA1CC}"/>
              </a:ext>
            </a:extLst>
          </p:cNvPr>
          <p:cNvCxnSpPr/>
          <p:nvPr/>
        </p:nvCxnSpPr>
        <p:spPr>
          <a:xfrm>
            <a:off x="8237788" y="5720150"/>
            <a:ext cx="1900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" name="yt_shape_11786"/>
          <p:cNvSpPr txBox="1"/>
          <p:nvPr/>
        </p:nvSpPr>
        <p:spPr>
          <a:xfrm>
            <a:off x="540000" y="900000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乘方的运算</a:t>
            </a:r>
          </a:p>
        </p:txBody>
      </p:sp>
      <p:sp>
        <p:nvSpPr>
          <p:cNvPr id="11787" name="yt_shape_11787"/>
          <p:cNvSpPr txBox="1"/>
          <p:nvPr/>
        </p:nvSpPr>
        <p:spPr>
          <a:xfrm>
            <a:off x="540000" y="1399565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88" name="yt_table_11788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3296141"/>
                  </p:ext>
                </p:extLst>
              </p:nvPr>
            </p:nvGraphicFramePr>
            <p:xfrm>
              <a:off x="540056" y="1878868"/>
              <a:ext cx="7201218" cy="1059371"/>
            </p:xfrm>
            <a:graphic>
              <a:graphicData uri="http://schemas.openxmlformats.org/drawingml/2006/table">
                <a:tbl>
                  <a:tblPr/>
                  <a:tblGrid>
                    <a:gridCol w="3950018">
                      <a:extLst>
                        <a:ext uri="{9D8B030D-6E8A-4147-A177-3AD203B41FA5}">
                          <a16:colId xmlns:a16="http://schemas.microsoft.com/office/drawing/2014/main" val="10306"/>
                        </a:ext>
                      </a:extLst>
                    </a:gridCol>
                    <a:gridCol w="3251200">
                      <a:extLst>
                        <a:ext uri="{9D8B030D-6E8A-4147-A177-3AD203B41FA5}">
                          <a16:colId xmlns:a16="http://schemas.microsoft.com/office/drawing/2014/main" val="103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788" name="yt_table_11788" descr="{&quot;rangeId&quot;:9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3296141"/>
                  </p:ext>
                </p:extLst>
              </p:nvPr>
            </p:nvGraphicFramePr>
            <p:xfrm>
              <a:off x="540056" y="1878868"/>
              <a:ext cx="7201218" cy="1059371"/>
            </p:xfrm>
            <a:graphic>
              <a:graphicData uri="http://schemas.openxmlformats.org/drawingml/2006/table">
                <a:tbl>
                  <a:tblPr/>
                  <a:tblGrid>
                    <a:gridCol w="3950018">
                      <a:extLst>
                        <a:ext uri="{9D8B030D-6E8A-4147-A177-3AD203B41FA5}">
                          <a16:colId xmlns:a16="http://schemas.microsoft.com/office/drawing/2014/main" val="10306"/>
                        </a:ext>
                      </a:extLst>
                    </a:gridCol>
                    <a:gridCol w="3251200">
                      <a:extLst>
                        <a:ext uri="{9D8B030D-6E8A-4147-A177-3AD203B41FA5}">
                          <a16:colId xmlns:a16="http://schemas.microsoft.com/office/drawing/2014/main" val="1030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2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r="-82407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789" name="yt_shape_11789"/>
          <p:cNvSpPr txBox="1"/>
          <p:nvPr/>
        </p:nvSpPr>
        <p:spPr>
          <a:xfrm>
            <a:off x="540000" y="2988793"/>
            <a:ext cx="85408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一个有理数的平方等于它本身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那么这个有理数是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790" name="yt_shape_11790"/>
          <p:cNvSpPr txBox="1"/>
          <p:nvPr/>
        </p:nvSpPr>
        <p:spPr>
          <a:xfrm>
            <a:off x="540000" y="3468096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791" name="yt_shape_11791"/>
          <p:cNvSpPr txBox="1"/>
          <p:nvPr/>
        </p:nvSpPr>
        <p:spPr>
          <a:xfrm>
            <a:off x="540000" y="3947399"/>
            <a:ext cx="497993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792" name="yt_shape_11792"/>
          <p:cNvSpPr txBox="1"/>
          <p:nvPr/>
        </p:nvSpPr>
        <p:spPr>
          <a:xfrm>
            <a:off x="540000" y="4426702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	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793" name="yt_shape_11793"/>
          <p:cNvSpPr txBox="1"/>
          <p:nvPr/>
        </p:nvSpPr>
        <p:spPr>
          <a:xfrm>
            <a:off x="540000" y="4906005"/>
            <a:ext cx="42575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794" name="yt_shape_11794"/>
          <p:cNvSpPr txBox="1"/>
          <p:nvPr/>
        </p:nvSpPr>
        <p:spPr>
          <a:xfrm>
            <a:off x="540000" y="5385308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	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342212">
            <a:extLst>
              <a:ext uri="{FF2B5EF4-FFF2-40B4-BE49-F238E27FC236}">
                <a16:creationId xmlns:a16="http://schemas.microsoft.com/office/drawing/2014/main" id="{1C9AF701-066A-65E4-7C6E-8AEE5C84A5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6354F8-D555-365F-5613-709EBD6E2AE4}"/>
              </a:ext>
            </a:extLst>
          </p:cNvPr>
          <p:cNvSpPr txBox="1"/>
          <p:nvPr/>
        </p:nvSpPr>
        <p:spPr>
          <a:xfrm>
            <a:off x="3878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4BBF56-E8D9-85A3-7CE9-7318491A967A}"/>
              </a:ext>
            </a:extLst>
          </p:cNvPr>
          <p:cNvSpPr txBox="1"/>
          <p:nvPr/>
        </p:nvSpPr>
        <p:spPr>
          <a:xfrm>
            <a:off x="7841389" y="294198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5678DAA-9D81-3DC8-BB67-5189D9E3D337}"/>
              </a:ext>
            </a:extLst>
          </p:cNvPr>
          <p:cNvSpPr txBox="1"/>
          <p:nvPr/>
        </p:nvSpPr>
        <p:spPr>
          <a:xfrm>
            <a:off x="449989" y="4379896"/>
            <a:ext cx="254966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BDCA3A6-39AC-14D7-4F93-3913E1CC5133}"/>
              </a:ext>
            </a:extLst>
          </p:cNvPr>
          <p:cNvSpPr txBox="1"/>
          <p:nvPr/>
        </p:nvSpPr>
        <p:spPr>
          <a:xfrm>
            <a:off x="449989" y="5338502"/>
            <a:ext cx="240565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0FA660-635D-9B23-C647-E56F6BAE3438}"/>
              </a:ext>
            </a:extLst>
          </p:cNvPr>
          <p:cNvSpPr txBox="1"/>
          <p:nvPr/>
        </p:nvSpPr>
        <p:spPr>
          <a:xfrm>
            <a:off x="2351584" y="4365104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D9E2325-D8B9-F0AE-7CF1-D2E5A3E90ACD}"/>
              </a:ext>
            </a:extLst>
          </p:cNvPr>
          <p:cNvSpPr txBox="1"/>
          <p:nvPr/>
        </p:nvSpPr>
        <p:spPr>
          <a:xfrm>
            <a:off x="2326874" y="5348551"/>
            <a:ext cx="520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5" name="yt_shape_11795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幂的性质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796" name="yt_shape_11796"/>
              <p:cNvSpPr txBox="1"/>
              <p:nvPr/>
            </p:nvSpPr>
            <p:spPr>
              <a:xfrm>
                <a:off x="540119" y="1399565"/>
                <a:ext cx="11492915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在有理数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｜，－（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e9ca9"/>
                  </a:rPr>
                  <a:t>负数有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796" name="yt_shape_117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107547"/>
              </a:xfrm>
              <a:prstGeom prst="rect">
                <a:avLst/>
              </a:prstGeom>
              <a:blipFill>
                <a:blip r:embed="rId2"/>
                <a:stretch>
                  <a:fillRect l="-1645" r="-1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98" name="yt_table_1179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283036"/>
              </p:ext>
            </p:extLst>
          </p:nvPr>
        </p:nvGraphicFramePr>
        <p:xfrm>
          <a:off x="540056" y="2233432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</a:tbl>
          </a:graphicData>
        </a:graphic>
      </p:graphicFrame>
      <p:pic>
        <p:nvPicPr>
          <p:cNvPr id="3" name="yt_shape_1723549342273">
            <a:extLst>
              <a:ext uri="{FF2B5EF4-FFF2-40B4-BE49-F238E27FC236}">
                <a16:creationId xmlns:a16="http://schemas.microsoft.com/office/drawing/2014/main" id="{AFD2C564-FC74-5FC1-925A-A16F814E0C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C067E4-FDAF-B22D-5602-615A592993D5}"/>
              </a:ext>
            </a:extLst>
          </p:cNvPr>
          <p:cNvSpPr txBox="1"/>
          <p:nvPr/>
        </p:nvSpPr>
        <p:spPr>
          <a:xfrm>
            <a:off x="11064552" y="14707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0" name="yt_shape_11800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用计算器运算</a:t>
            </a:r>
          </a:p>
        </p:txBody>
      </p:sp>
      <p:sp>
        <p:nvSpPr>
          <p:cNvPr id="11801" name="yt_shape_11801"/>
          <p:cNvSpPr txBox="1"/>
          <p:nvPr/>
        </p:nvSpPr>
        <p:spPr>
          <a:xfrm>
            <a:off x="540119" y="1399565"/>
            <a:ext cx="11492915" cy="190892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6f8a,isEnd"/>
              </a:rPr>
              <a:t>按键顺序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4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4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4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33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33"/>
                <a:ea typeface="Times New Roman" pitchFamily="33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8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4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4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3850" b="0" i="0" u="none" dirty="0">
                <a:solidFill>
                  <a:srgbClr val="1EE3CF"/>
                </a:solidFill>
                <a:effectLst/>
                <a:latin typeface="Times New Roman" pitchFamily="38"/>
                <a:ea typeface="Times New Roman" pitchFamily="38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400" b="0" i="0" u="none" dirty="0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675a,isEnd"/>
              </a:rPr>
              <a:t>显示结果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342337">
            <a:extLst>
              <a:ext uri="{FF2B5EF4-FFF2-40B4-BE49-F238E27FC236}">
                <a16:creationId xmlns:a16="http://schemas.microsoft.com/office/drawing/2014/main" id="{A9AE150D-93EC-5B41-8176-D0F810112E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pic>
        <p:nvPicPr>
          <p:cNvPr id="5" name="yt_shape_1723549342743">
            <a:extLst>
              <a:ext uri="{FF2B5EF4-FFF2-40B4-BE49-F238E27FC236}">
                <a16:creationId xmlns:a16="http://schemas.microsoft.com/office/drawing/2014/main" id="{EB51196E-C45C-2301-8663-0CB4053F26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718" y="1944302"/>
            <a:ext cx="555755" cy="504056"/>
          </a:xfrm>
          <a:prstGeom prst="rect">
            <a:avLst/>
          </a:prstGeom>
        </p:spPr>
      </p:pic>
      <p:pic>
        <p:nvPicPr>
          <p:cNvPr id="7" name="yt_shape_1723549342785">
            <a:extLst>
              <a:ext uri="{FF2B5EF4-FFF2-40B4-BE49-F238E27FC236}">
                <a16:creationId xmlns:a16="http://schemas.microsoft.com/office/drawing/2014/main" id="{125750D0-F203-84BC-C1A3-A67105DC25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432" y="1916832"/>
            <a:ext cx="527239" cy="531526"/>
          </a:xfrm>
          <a:prstGeom prst="rect">
            <a:avLst/>
          </a:prstGeom>
        </p:spPr>
      </p:pic>
      <p:pic>
        <p:nvPicPr>
          <p:cNvPr id="9" name="yt_shape_1723549342828">
            <a:extLst>
              <a:ext uri="{FF2B5EF4-FFF2-40B4-BE49-F238E27FC236}">
                <a16:creationId xmlns:a16="http://schemas.microsoft.com/office/drawing/2014/main" id="{3DA4A742-5402-52FB-3BF3-58535F2094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882" y="1988840"/>
            <a:ext cx="530414" cy="449435"/>
          </a:xfrm>
          <a:prstGeom prst="rect">
            <a:avLst/>
          </a:prstGeom>
        </p:spPr>
      </p:pic>
      <p:pic>
        <p:nvPicPr>
          <p:cNvPr id="11" name="yt_shape_1723549342863">
            <a:extLst>
              <a:ext uri="{FF2B5EF4-FFF2-40B4-BE49-F238E27FC236}">
                <a16:creationId xmlns:a16="http://schemas.microsoft.com/office/drawing/2014/main" id="{28E37101-73EF-02A7-816D-855EE59591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056" y="1988840"/>
            <a:ext cx="636248" cy="620602"/>
          </a:xfrm>
          <a:prstGeom prst="rect">
            <a:avLst/>
          </a:prstGeom>
        </p:spPr>
      </p:pic>
      <p:pic>
        <p:nvPicPr>
          <p:cNvPr id="13" name="yt_shape_1723549342900">
            <a:extLst>
              <a:ext uri="{FF2B5EF4-FFF2-40B4-BE49-F238E27FC236}">
                <a16:creationId xmlns:a16="http://schemas.microsoft.com/office/drawing/2014/main" id="{0DC4D04C-B139-2201-9F33-315A153412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282" y="1916832"/>
            <a:ext cx="511674" cy="495035"/>
          </a:xfrm>
          <a:prstGeom prst="rect">
            <a:avLst/>
          </a:prstGeom>
        </p:spPr>
      </p:pic>
      <p:pic>
        <p:nvPicPr>
          <p:cNvPr id="15" name="yt_shape_1723549342942">
            <a:extLst>
              <a:ext uri="{FF2B5EF4-FFF2-40B4-BE49-F238E27FC236}">
                <a16:creationId xmlns:a16="http://schemas.microsoft.com/office/drawing/2014/main" id="{56A4B0DE-A9E5-5968-1C7F-684C827A283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982" y="1916832"/>
            <a:ext cx="511674" cy="507374"/>
          </a:xfrm>
          <a:prstGeom prst="rect">
            <a:avLst/>
          </a:prstGeom>
        </p:spPr>
      </p:pic>
      <p:pic>
        <p:nvPicPr>
          <p:cNvPr id="17" name="yt_shape_1723549342975">
            <a:extLst>
              <a:ext uri="{FF2B5EF4-FFF2-40B4-BE49-F238E27FC236}">
                <a16:creationId xmlns:a16="http://schemas.microsoft.com/office/drawing/2014/main" id="{3EE77919-29C0-469C-8D20-4FAEB27203B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819" y="2113799"/>
            <a:ext cx="516127" cy="51310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D284F3-A662-41E8-5221-142046B1595D}"/>
              </a:ext>
            </a:extLst>
          </p:cNvPr>
          <p:cNvSpPr txBox="1"/>
          <p:nvPr/>
        </p:nvSpPr>
        <p:spPr>
          <a:xfrm>
            <a:off x="1528021" y="1828247"/>
            <a:ext cx="484886" cy="108421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E74C97-79DB-A347-7CAE-0B14905403DF}"/>
              </a:ext>
            </a:extLst>
          </p:cNvPr>
          <p:cNvSpPr txBox="1"/>
          <p:nvPr/>
        </p:nvSpPr>
        <p:spPr>
          <a:xfrm>
            <a:off x="2969471" y="1828247"/>
            <a:ext cx="484886" cy="108421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1C0A543-1449-0D03-FE51-3F0C41CAB8CC}"/>
              </a:ext>
            </a:extLst>
          </p:cNvPr>
          <p:cNvSpPr txBox="1"/>
          <p:nvPr/>
        </p:nvSpPr>
        <p:spPr>
          <a:xfrm>
            <a:off x="1059708" y="262298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6561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2" name="yt_shape_11802"/>
          <p:cNvSpPr txBox="1"/>
          <p:nvPr/>
        </p:nvSpPr>
        <p:spPr>
          <a:xfrm>
            <a:off x="540000" y="900000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幂的符号与底数的符号相混淆而出错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E3DD95-AD1F-BDF1-FFB2-C1B4B0C529F9}"/>
              </a:ext>
            </a:extLst>
          </p:cNvPr>
          <p:cNvSpPr txBox="1"/>
          <p:nvPr/>
        </p:nvSpPr>
        <p:spPr>
          <a:xfrm>
            <a:off x="449989" y="853194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幂的符号与底数的符号相混淆而出错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03" name="yt_shape_11803"/>
              <p:cNvSpPr txBox="1"/>
              <p:nvPr/>
            </p:nvSpPr>
            <p:spPr>
              <a:xfrm>
                <a:off x="540000" y="900000"/>
                <a:ext cx="6561733" cy="11857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03" name="yt_shape_118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61733" cy="1185709"/>
              </a:xfrm>
              <a:prstGeom prst="rect">
                <a:avLst/>
              </a:prstGeom>
              <a:blipFill>
                <a:blip r:embed="rId2"/>
                <a:stretch>
                  <a:fillRect l="-2881" t="-4639" r="-1859" b="-7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C1FE4C3-7663-ED3E-2844-A659C7926F1A}"/>
              </a:ext>
            </a:extLst>
          </p:cNvPr>
          <p:cNvSpPr txBox="1"/>
          <p:nvPr/>
        </p:nvSpPr>
        <p:spPr>
          <a:xfrm>
            <a:off x="2608989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C5EAE4-430C-F16D-ACB3-0CF1D287544C}"/>
              </a:ext>
            </a:extLst>
          </p:cNvPr>
          <p:cNvSpPr txBox="1"/>
          <p:nvPr/>
        </p:nvSpPr>
        <p:spPr>
          <a:xfrm>
            <a:off x="5148989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06294D-96EB-05C1-4239-64DC3CEC0C7A}"/>
              </a:ext>
            </a:extLst>
          </p:cNvPr>
          <p:cNvSpPr txBox="1"/>
          <p:nvPr/>
        </p:nvSpPr>
        <p:spPr>
          <a:xfrm>
            <a:off x="1618389" y="1328682"/>
            <a:ext cx="942086" cy="79236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796EF96-3932-140B-CD71-30C2D15E79A4}"/>
                  </a:ext>
                </a:extLst>
              </p:cNvPr>
              <p:cNvSpPr txBox="1"/>
              <p:nvPr/>
            </p:nvSpPr>
            <p:spPr>
              <a:xfrm>
                <a:off x="4277452" y="1328682"/>
                <a:ext cx="789685" cy="7923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pageBreak': True}">
                <a:extLst>
                  <a:ext uri="{FF2B5EF4-FFF2-40B4-BE49-F238E27FC236}">
                    <a16:creationId xmlns:a16="http://schemas.microsoft.com/office/drawing/2014/main" id="{4796EF96-3932-140B-CD71-30C2D15E79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452" y="1328682"/>
                <a:ext cx="789685" cy="7923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8CEFF3D-7A57-54DC-43BC-C60585C86A01}"/>
              </a:ext>
            </a:extLst>
          </p:cNvPr>
          <p:cNvCxnSpPr/>
          <p:nvPr/>
        </p:nvCxnSpPr>
        <p:spPr>
          <a:xfrm>
            <a:off x="4015038" y="2093292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E709601-F693-D08B-0112-D0CA9EABFA5D}"/>
                  </a:ext>
                </a:extLst>
              </p:cNvPr>
              <p:cNvSpPr txBox="1"/>
              <p:nvPr/>
            </p:nvSpPr>
            <p:spPr>
              <a:xfrm>
                <a:off x="6186262" y="1328682"/>
                <a:ext cx="789685" cy="7923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6, 'pageBreak': True}">
                <a:extLst>
                  <a:ext uri="{FF2B5EF4-FFF2-40B4-BE49-F238E27FC236}">
                    <a16:creationId xmlns:a16="http://schemas.microsoft.com/office/drawing/2014/main" id="{9E709601-F693-D08B-0112-D0CA9EABFA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6262" y="1328682"/>
                <a:ext cx="789685" cy="79236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AB73719-E76F-C2E7-E34A-6D3041121CBF}"/>
              </a:ext>
            </a:extLst>
          </p:cNvPr>
          <p:cNvCxnSpPr/>
          <p:nvPr/>
        </p:nvCxnSpPr>
        <p:spPr>
          <a:xfrm>
            <a:off x="5923848" y="2093292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7" name="yt_shape_11807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06" name="yt_image_11806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09" name="yt_shape_11809"/>
          <p:cNvSpPr txBox="1"/>
          <p:nvPr/>
        </p:nvSpPr>
        <p:spPr>
          <a:xfrm>
            <a:off x="540000" y="1591869"/>
            <a:ext cx="85792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是正整数时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10" name="yt_table_1181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168787"/>
              </p:ext>
            </p:extLst>
          </p:nvPr>
        </p:nvGraphicFramePr>
        <p:xfrm>
          <a:off x="540056" y="2071172"/>
          <a:ext cx="9587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  <a:gridCol w="2506980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</a:tbl>
          </a:graphicData>
        </a:graphic>
      </p:graphicFrame>
      <p:sp>
        <p:nvSpPr>
          <p:cNvPr id="11812" name="yt_shape_11812"/>
          <p:cNvSpPr txBox="1"/>
          <p:nvPr/>
        </p:nvSpPr>
        <p:spPr>
          <a:xfrm>
            <a:off x="540120" y="259734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世纪数学家斐波那契的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中有这样一个问题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0c82"/>
              </a:rPr>
              <a:t>在罗马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位老妇人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每人赶着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头毛驴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每头毛驴驮着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只口袋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每只口袋里装着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a69b"/>
              </a:rPr>
              <a:t>个面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每个面包附有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把餐刀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每把餐刀有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只刀鞘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则刀鞘数为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13" name="yt_table_1181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303719"/>
              </p:ext>
            </p:extLst>
          </p:nvPr>
        </p:nvGraphicFramePr>
        <p:xfrm>
          <a:off x="540056" y="4036909"/>
          <a:ext cx="92322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  <a:gridCol w="2506980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  <a:gridCol w="1592263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</a:tbl>
          </a:graphicData>
        </a:graphic>
      </p:graphicFrame>
      <p:sp>
        <p:nvSpPr>
          <p:cNvPr id="11815" name="yt_shape_11815"/>
          <p:cNvSpPr txBox="1"/>
          <p:nvPr/>
        </p:nvSpPr>
        <p:spPr>
          <a:xfrm>
            <a:off x="540119" y="456308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定义一种新的运算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a&amp;b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&amp;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&amp;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&amp;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2055,isEnd"/>
              </a:rPr>
              <a:t>2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5C1536-12A7-6BAC-EF1C-74DF8452ADDA}"/>
              </a:ext>
            </a:extLst>
          </p:cNvPr>
          <p:cNvSpPr txBox="1"/>
          <p:nvPr/>
        </p:nvSpPr>
        <p:spPr>
          <a:xfrm>
            <a:off x="81334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482AB2-15D8-BF5A-CA82-9B613F1BAFCE}"/>
              </a:ext>
            </a:extLst>
          </p:cNvPr>
          <p:cNvSpPr txBox="1"/>
          <p:nvPr/>
        </p:nvSpPr>
        <p:spPr>
          <a:xfrm>
            <a:off x="9289308" y="35015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B55336-CCC6-E386-B77E-2D0217C5D796}"/>
              </a:ext>
            </a:extLst>
          </p:cNvPr>
          <p:cNvSpPr txBox="1"/>
          <p:nvPr/>
        </p:nvSpPr>
        <p:spPr>
          <a:xfrm>
            <a:off x="1059708" y="499176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1693</Words>
  <Application>Microsoft Office PowerPoint</Application>
  <PresentationFormat>宽屏</PresentationFormat>
  <Paragraphs>158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2024-08-14T01:45:54Z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