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71" r:id="rId7"/>
    <p:sldId id="372" r:id="rId8"/>
    <p:sldId id="374" r:id="rId9"/>
    <p:sldId id="376" r:id="rId10"/>
    <p:sldId id="381" r:id="rId11"/>
    <p:sldId id="377" r:id="rId12"/>
    <p:sldId id="378" r:id="rId13"/>
    <p:sldId id="38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1" name="yt_shape_13941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942" name="yt_image_13942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4" name="yt_shape_13944"/>
          <p:cNvSpPr txBox="1"/>
          <p:nvPr/>
        </p:nvSpPr>
        <p:spPr>
          <a:xfrm>
            <a:off x="540119" y="191156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球队积分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一支球队经过一个赛季的比赛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其成绩是由它的积分决定的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fdd0e,isEnd"/>
              </a:rPr>
              <a:t>积分越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名次就越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比赛总场数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胜场数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负场数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比赛总积分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胜场积分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负场积分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平场积分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E4F0B4-2B40-894C-0BE7-62180120933E}"/>
              </a:ext>
            </a:extLst>
          </p:cNvPr>
          <p:cNvSpPr txBox="1"/>
          <p:nvPr/>
        </p:nvSpPr>
        <p:spPr>
          <a:xfrm>
            <a:off x="25837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27CDB5-8727-2E4A-5461-D23EBA440B9B}"/>
              </a:ext>
            </a:extLst>
          </p:cNvPr>
          <p:cNvSpPr txBox="1"/>
          <p:nvPr/>
        </p:nvSpPr>
        <p:spPr>
          <a:xfrm>
            <a:off x="3879108" y="28157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596845-CF0E-2788-FFAB-4D5CDDD8F17C}"/>
              </a:ext>
            </a:extLst>
          </p:cNvPr>
          <p:cNvSpPr txBox="1"/>
          <p:nvPr/>
        </p:nvSpPr>
        <p:spPr>
          <a:xfrm>
            <a:off x="5707908" y="28157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A6ED85-56F2-8851-4EEA-EC5752007347}"/>
              </a:ext>
            </a:extLst>
          </p:cNvPr>
          <p:cNvSpPr txBox="1"/>
          <p:nvPr/>
        </p:nvSpPr>
        <p:spPr>
          <a:xfrm>
            <a:off x="10889507" y="28157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C4728F-2CA6-8023-A1DC-2F5A23ECC99E}"/>
              </a:ext>
            </a:extLst>
          </p:cNvPr>
          <p:cNvSpPr txBox="1"/>
          <p:nvPr/>
        </p:nvSpPr>
        <p:spPr>
          <a:xfrm>
            <a:off x="1974108" y="3291224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3" name="yt_shape_1399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一个酒瓶的容积为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瓶子内还剩有一些黄酒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543d"/>
              </a:rPr>
              <a:t>当瓶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子正放时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瓶内黄酒的高度为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倒放时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空余部分的高度为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45c4"/>
              </a:rPr>
              <a:t>求该瓶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子的底面积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94" name="yt_image_13994" title="H_110.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7354" y="2491930"/>
            <a:ext cx="1837290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6" name="yt_shape_13996"/>
          <p:cNvSpPr txBox="1"/>
          <p:nvPr/>
        </p:nvSpPr>
        <p:spPr>
          <a:xfrm>
            <a:off x="540000" y="3951726"/>
            <a:ext cx="595355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设瓶子底面积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该瓶子的底面积为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E27B6B-D653-6EAA-167D-77F82B85B9F7}"/>
              </a:ext>
            </a:extLst>
          </p:cNvPr>
          <p:cNvSpPr txBox="1"/>
          <p:nvPr/>
        </p:nvSpPr>
        <p:spPr>
          <a:xfrm>
            <a:off x="449989" y="3904920"/>
            <a:ext cx="393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设瓶子底面积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D753D6-9047-9D51-03AC-4D2D1B67B7CC}"/>
              </a:ext>
            </a:extLst>
          </p:cNvPr>
          <p:cNvSpPr txBox="1"/>
          <p:nvPr/>
        </p:nvSpPr>
        <p:spPr>
          <a:xfrm>
            <a:off x="449989" y="4380408"/>
            <a:ext cx="607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9A83A7-4B14-B536-598C-E845EFAD58A0}"/>
              </a:ext>
            </a:extLst>
          </p:cNvPr>
          <p:cNvSpPr txBox="1"/>
          <p:nvPr/>
        </p:nvSpPr>
        <p:spPr>
          <a:xfrm>
            <a:off x="449989" y="4855896"/>
            <a:ext cx="415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该瓶子的底面积为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9" name="yt_shape_13999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98" name="yt_image_1399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1" name="yt_shape_14001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贵阳南明区期末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为迎接南陵县足球联赛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某足球学校组织八年级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1f3"/>
              </a:rPr>
              <a:t>个班进行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规定每两个班级之间均要比赛两场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该校八年级每一个班要赛几场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个班比赛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则每一个班要赛几场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每两个班级之间均要比赛两场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个班比赛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则每一个班要赛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个班比赛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则每一个班要赛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个班比赛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则每一个班要赛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个班比赛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则每一个班要赛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个班比赛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则每一个班要赛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E7209A-FBDD-FC2D-F847-D42D521CB49F}"/>
              </a:ext>
            </a:extLst>
          </p:cNvPr>
          <p:cNvSpPr txBox="1"/>
          <p:nvPr/>
        </p:nvSpPr>
        <p:spPr>
          <a:xfrm>
            <a:off x="450108" y="2977241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每两个班级之间均要比赛两场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72FBB1-7F3B-EA47-B37B-14B157B537FE}"/>
              </a:ext>
            </a:extLst>
          </p:cNvPr>
          <p:cNvSpPr txBox="1"/>
          <p:nvPr/>
        </p:nvSpPr>
        <p:spPr>
          <a:xfrm>
            <a:off x="450108" y="3452729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个班比赛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则每一个班要赛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A14C18-1DF2-45AE-1751-48F832102175}"/>
              </a:ext>
            </a:extLst>
          </p:cNvPr>
          <p:cNvSpPr txBox="1"/>
          <p:nvPr/>
        </p:nvSpPr>
        <p:spPr>
          <a:xfrm>
            <a:off x="450108" y="3928217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个班比赛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则每一个班要赛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D5C4A5-ADC6-EE78-655A-1C58E8483829}"/>
              </a:ext>
            </a:extLst>
          </p:cNvPr>
          <p:cNvSpPr txBox="1"/>
          <p:nvPr/>
        </p:nvSpPr>
        <p:spPr>
          <a:xfrm>
            <a:off x="450108" y="4403705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个班比赛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则每一个班要赛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D4CEAD-E12E-E243-0425-876631F82A7B}"/>
              </a:ext>
            </a:extLst>
          </p:cNvPr>
          <p:cNvSpPr txBox="1"/>
          <p:nvPr/>
        </p:nvSpPr>
        <p:spPr>
          <a:xfrm>
            <a:off x="450108" y="4879193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个班比赛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则每一个班要赛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7D11F6-BE46-5FF2-53B8-0481EC23878C}"/>
              </a:ext>
            </a:extLst>
          </p:cNvPr>
          <p:cNvSpPr txBox="1"/>
          <p:nvPr/>
        </p:nvSpPr>
        <p:spPr>
          <a:xfrm>
            <a:off x="450108" y="5354681"/>
            <a:ext cx="7533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个班比赛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则每一个班要赛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4" name="yt_shape_1400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规则为每班胜一场得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到目前为止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f082"/>
              </a:rPr>
              <a:t>若八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班球队已经踢完所有比赛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其中平的场数是负的场数的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且已得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6b79"/>
              </a:rPr>
              <a:t>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球队胜了几场球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设该球队负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则平了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则胜了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该球队胜了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场球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75217D-EA4B-2CC5-EE9D-C26B137E213B}"/>
              </a:ext>
            </a:extLst>
          </p:cNvPr>
          <p:cNvSpPr txBox="1"/>
          <p:nvPr/>
        </p:nvSpPr>
        <p:spPr>
          <a:xfrm>
            <a:off x="450108" y="2279658"/>
            <a:ext cx="9100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设该球队负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则平了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则胜了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6BFCE6-C6BC-47FC-25BA-028F489F0618}"/>
              </a:ext>
            </a:extLst>
          </p:cNvPr>
          <p:cNvSpPr txBox="1"/>
          <p:nvPr/>
        </p:nvSpPr>
        <p:spPr>
          <a:xfrm>
            <a:off x="450108" y="2755146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91E0C4-B07C-9D50-2148-3E546A72B56E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62183F-0A62-F8D3-C481-FED087D0D3E0}"/>
              </a:ext>
            </a:extLst>
          </p:cNvPr>
          <p:cNvSpPr txBox="1"/>
          <p:nvPr/>
        </p:nvSpPr>
        <p:spPr>
          <a:xfrm>
            <a:off x="450108" y="370612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907491-0E74-6566-02A3-E055C5BB6DED}"/>
              </a:ext>
            </a:extLst>
          </p:cNvPr>
          <p:cNvSpPr txBox="1"/>
          <p:nvPr/>
        </p:nvSpPr>
        <p:spPr>
          <a:xfrm>
            <a:off x="450108" y="418161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该球队胜了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7" name="yt_shape_13947"/>
          <p:cNvSpPr txBox="1"/>
          <p:nvPr/>
        </p:nvSpPr>
        <p:spPr>
          <a:xfrm>
            <a:off x="465584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946" name="yt_image_13946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9" name="yt_shape_13949"/>
          <p:cNvSpPr txBox="1"/>
          <p:nvPr/>
        </p:nvSpPr>
        <p:spPr>
          <a:xfrm>
            <a:off x="540119" y="1353857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个班进行足球友谊赛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比赛采用单循环赛制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7288"/>
              </a:rPr>
              <a:t>参加比赛的队每两队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之间只进行一场比赛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97b4"/>
              </a:rPr>
              <a:t>17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并以不败成绩获得冠军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那么该班共胜几场比赛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个班进行单循环赛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0_1968d"/>
              </a:rPr>
              <a:t>其中每一个班都要与其他七个班各进行一场比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成绩的含义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只有胜和平两种结果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设该班共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胜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则平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场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该班共胜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场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5" name="yt_shape_13955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54" name="yt_image_1395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7" name="yt_shape_13957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比赛积分问题</a:t>
            </a:r>
          </a:p>
        </p:txBody>
      </p:sp>
      <p:sp>
        <p:nvSpPr>
          <p:cNvPr id="13958" name="yt_shape_13958"/>
          <p:cNvSpPr txBox="1"/>
          <p:nvPr/>
        </p:nvSpPr>
        <p:spPr>
          <a:xfrm>
            <a:off x="540119" y="21028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足球赛胜一场积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某中学足球队共比赛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f4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其中胜的场数为负的场数的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设这个足球队共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8e6b"/>
              </a:rPr>
              <a:t>则下列方程正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9" name="yt_table_139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798860"/>
              </p:ext>
            </p:extLst>
          </p:nvPr>
        </p:nvGraphicFramePr>
        <p:xfrm>
          <a:off x="540056" y="3542428"/>
          <a:ext cx="5381625" cy="1901952"/>
        </p:xfrm>
        <a:graphic>
          <a:graphicData uri="http://schemas.openxmlformats.org/drawingml/2006/table">
            <a:tbl>
              <a:tblPr/>
              <a:tblGrid>
                <a:gridCol w="5381625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pic>
        <p:nvPicPr>
          <p:cNvPr id="3" name="yt_shape_1723549596394">
            <a:extLst>
              <a:ext uri="{FF2B5EF4-FFF2-40B4-BE49-F238E27FC236}">
                <a16:creationId xmlns:a16="http://schemas.microsoft.com/office/drawing/2014/main" id="{28A7B1DE-B8E6-E9B1-5A1B-10FC039AB0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CA5843-F240-CE8B-9543-13134BDB8B9C}"/>
              </a:ext>
            </a:extLst>
          </p:cNvPr>
          <p:cNvSpPr txBox="1"/>
          <p:nvPr/>
        </p:nvSpPr>
        <p:spPr>
          <a:xfrm>
            <a:off x="1974108" y="30070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为了增强学生的安全防范意识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f356d"/>
              </a:rPr>
              <a:t>某校初三一班班委举行了一次安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全知识抢答赛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抢答题一共有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记分规则如下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每答对一个得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345f"/>
              </a:rPr>
              <a:t>每答错或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不答一个扣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小红一共得了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则小红答对的个数为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2" name="yt_table_139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373258"/>
              </p:ext>
            </p:extLst>
          </p:nvPr>
        </p:nvGraphicFramePr>
        <p:xfrm>
          <a:off x="540056" y="233956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18E891F-2C2B-5C23-44A0-8C0A4A0BAEDE}"/>
              </a:ext>
            </a:extLst>
          </p:cNvPr>
          <p:cNvSpPr txBox="1"/>
          <p:nvPr/>
        </p:nvSpPr>
        <p:spPr>
          <a:xfrm>
            <a:off x="86797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4" name="yt_shape_1396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一名篮球队员在一场比赛中共投中了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0bd6,isEnd"/>
              </a:rPr>
              <a:t>其中投中的两分球共得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在篮球比赛中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投中一个三分球得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投中一个两分球得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b421,isEnd"/>
              </a:rPr>
              <a:t>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中一个球得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这名篮球队员投中了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个两分球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这名篮球队员投中了几个三分球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罚中了几个球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设这名篮球队员投中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个三分球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则罚中了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这名篮球队员投中了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个三分球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罚中了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835011-74E8-AD5E-94EE-3E10113F6E70}"/>
              </a:ext>
            </a:extLst>
          </p:cNvPr>
          <p:cNvSpPr txBox="1"/>
          <p:nvPr/>
        </p:nvSpPr>
        <p:spPr>
          <a:xfrm>
            <a:off x="42601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0A7974-5F89-B063-3676-16579B4813AD}"/>
              </a:ext>
            </a:extLst>
          </p:cNvPr>
          <p:cNvSpPr txBox="1"/>
          <p:nvPr/>
        </p:nvSpPr>
        <p:spPr>
          <a:xfrm>
            <a:off x="450108" y="3230634"/>
            <a:ext cx="10241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设这名篮球队员投中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个三分球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则罚中了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E97683-7735-8C19-8584-0B042F4FD25D}"/>
              </a:ext>
            </a:extLst>
          </p:cNvPr>
          <p:cNvSpPr txBox="1"/>
          <p:nvPr/>
        </p:nvSpPr>
        <p:spPr>
          <a:xfrm>
            <a:off x="450108" y="3706122"/>
            <a:ext cx="788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8F163C-6CA7-8C94-7FB4-47CEFF031A97}"/>
              </a:ext>
            </a:extLst>
          </p:cNvPr>
          <p:cNvSpPr txBox="1"/>
          <p:nvPr/>
        </p:nvSpPr>
        <p:spPr>
          <a:xfrm>
            <a:off x="450108" y="4181610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D1DE35-9562-8C5D-80A4-6B37E9B2D32A}"/>
              </a:ext>
            </a:extLst>
          </p:cNvPr>
          <p:cNvSpPr txBox="1"/>
          <p:nvPr/>
        </p:nvSpPr>
        <p:spPr>
          <a:xfrm>
            <a:off x="450108" y="4657098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这名篮球队员投中了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个三分球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罚中了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9" name="yt_shape_13969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其他图表信息问题</a:t>
            </a:r>
          </a:p>
        </p:txBody>
      </p:sp>
      <p:sp>
        <p:nvSpPr>
          <p:cNvPr id="13970" name="yt_shape_13970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某商场计划用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两种新型节能台灯共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c539"/>
              </a:rPr>
              <a:t>这两种台灯的进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售价如下表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971" name="yt_shape_13971"/>
          <p:cNvSpPr txBox="1"/>
          <p:nvPr/>
        </p:nvSpPr>
        <p:spPr>
          <a:xfrm>
            <a:off x="540000" y="2342520"/>
            <a:ext cx="56457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型台灯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型台灯各多少盏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972" name="yt_shape_13972"/>
          <p:cNvSpPr txBox="1"/>
          <p:nvPr/>
        </p:nvSpPr>
        <p:spPr>
          <a:xfrm>
            <a:off x="540000" y="2821823"/>
            <a:ext cx="585096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型台灯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型台灯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型台灯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596470">
            <a:extLst>
              <a:ext uri="{FF2B5EF4-FFF2-40B4-BE49-F238E27FC236}">
                <a16:creationId xmlns:a16="http://schemas.microsoft.com/office/drawing/2014/main" id="{0C3CB9F6-CE61-4D2E-5C87-8479DA975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E41B5B-80BA-FCAE-C622-2EEFE693AA05}"/>
              </a:ext>
            </a:extLst>
          </p:cNvPr>
          <p:cNvSpPr txBox="1"/>
          <p:nvPr/>
        </p:nvSpPr>
        <p:spPr>
          <a:xfrm>
            <a:off x="449989" y="2775017"/>
            <a:ext cx="450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AE0347-EBCD-EA1B-9987-E0C145839523}"/>
              </a:ext>
            </a:extLst>
          </p:cNvPr>
          <p:cNvSpPr txBox="1"/>
          <p:nvPr/>
        </p:nvSpPr>
        <p:spPr>
          <a:xfrm>
            <a:off x="449989" y="3250505"/>
            <a:ext cx="434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型台灯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C87CF5-D597-20CF-B05B-E7970EAA16A7}"/>
              </a:ext>
            </a:extLst>
          </p:cNvPr>
          <p:cNvSpPr txBox="1"/>
          <p:nvPr/>
        </p:nvSpPr>
        <p:spPr>
          <a:xfrm>
            <a:off x="449989" y="3725993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125D78-D2B9-7566-B064-689813B8AC4F}"/>
              </a:ext>
            </a:extLst>
          </p:cNvPr>
          <p:cNvSpPr txBox="1"/>
          <p:nvPr/>
        </p:nvSpPr>
        <p:spPr>
          <a:xfrm>
            <a:off x="449989" y="4201481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D79557-70A6-EE4C-F2EC-36BD0F7EBB5A}"/>
              </a:ext>
            </a:extLst>
          </p:cNvPr>
          <p:cNvSpPr txBox="1"/>
          <p:nvPr/>
        </p:nvSpPr>
        <p:spPr>
          <a:xfrm>
            <a:off x="449989" y="4676969"/>
            <a:ext cx="546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型台灯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型台灯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3976" name="yt_table_13976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094631"/>
              </p:ext>
            </p:extLst>
          </p:nvPr>
        </p:nvGraphicFramePr>
        <p:xfrm>
          <a:off x="6287020" y="2692888"/>
          <a:ext cx="5364861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58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4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价格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类型 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进价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盏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售价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盏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973" name="yt_shape_13973"/>
          <p:cNvSpPr txBox="1"/>
          <p:nvPr/>
        </p:nvSpPr>
        <p:spPr>
          <a:xfrm>
            <a:off x="540000" y="5229200"/>
            <a:ext cx="800219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商场在销售完这批台灯时获利多少元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商场在销售完这批台灯时获利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BFD21E-3567-6F76-6FDD-3275BF5A34FD}"/>
              </a:ext>
            </a:extLst>
          </p:cNvPr>
          <p:cNvSpPr txBox="1"/>
          <p:nvPr/>
        </p:nvSpPr>
        <p:spPr>
          <a:xfrm>
            <a:off x="449989" y="5657882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4821B8-CCB0-C763-32CD-FD9D5D6F29D1}"/>
              </a:ext>
            </a:extLst>
          </p:cNvPr>
          <p:cNvSpPr txBox="1"/>
          <p:nvPr/>
        </p:nvSpPr>
        <p:spPr>
          <a:xfrm>
            <a:off x="449989" y="6133370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商场在销售完这批台灯时获利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9" name="yt_shape_1397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78" name="yt_image_13978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1" name="yt_shape_13981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三行三列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如果满足每个横行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4b5,isEnd"/>
              </a:rPr>
              <a:t>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个竖列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每条对角线上的三个数之和都相等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就得到一个广义的三阶幻方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f5ee,isEnd"/>
              </a:rPr>
              <a:t>如图的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方格中填写了一些数和字母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若能构成一个广义的三阶幻方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82" name="yt_image_13982" title="H_97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8779" y="3183799"/>
            <a:ext cx="1234440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AAE9E1-F84C-79F4-8722-C617017D7C7B}"/>
              </a:ext>
            </a:extLst>
          </p:cNvPr>
          <p:cNvSpPr txBox="1"/>
          <p:nvPr/>
        </p:nvSpPr>
        <p:spPr>
          <a:xfrm>
            <a:off x="9841757" y="24960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4" name="yt_shape_1398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某初中组织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名学生参加法制知识竞赛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各题分值相同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d686"/>
              </a:rPr>
              <a:t>每题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如下表记录了其中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名参赛学生的得分情况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985" name="yt_table_1398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667432"/>
              </p:ext>
            </p:extLst>
          </p:nvPr>
        </p:nvGraphicFramePr>
        <p:xfrm>
          <a:off x="540000" y="2011799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3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3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参赛者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答对题数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答错题数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987" name="yt_shape_13987"/>
          <p:cNvSpPr txBox="1"/>
          <p:nvPr/>
        </p:nvSpPr>
        <p:spPr>
          <a:xfrm>
            <a:off x="540000" y="3982208"/>
            <a:ext cx="814966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参赛学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他答对了几道题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答错了几道题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设参赛学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生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答错了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参赛学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生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答对了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答错了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17EF34-C66E-C81F-06B4-E07592537D00}"/>
              </a:ext>
            </a:extLst>
          </p:cNvPr>
          <p:cNvSpPr txBox="1"/>
          <p:nvPr/>
        </p:nvSpPr>
        <p:spPr>
          <a:xfrm>
            <a:off x="449989" y="4410890"/>
            <a:ext cx="8101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设参赛学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答错了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85D2EE-A66E-BEBE-60CC-E6347C077165}"/>
              </a:ext>
            </a:extLst>
          </p:cNvPr>
          <p:cNvSpPr txBox="1"/>
          <p:nvPr/>
        </p:nvSpPr>
        <p:spPr>
          <a:xfrm>
            <a:off x="449989" y="4886378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AE68E6-1005-1B17-B588-3F049C2304FB}"/>
              </a:ext>
            </a:extLst>
          </p:cNvPr>
          <p:cNvSpPr txBox="1"/>
          <p:nvPr/>
        </p:nvSpPr>
        <p:spPr>
          <a:xfrm>
            <a:off x="449989" y="5361867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19430F-256E-C17C-0E2D-7816556092BC}"/>
              </a:ext>
            </a:extLst>
          </p:cNvPr>
          <p:cNvSpPr txBox="1"/>
          <p:nvPr/>
        </p:nvSpPr>
        <p:spPr>
          <a:xfrm>
            <a:off x="449989" y="5837354"/>
            <a:ext cx="626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参赛学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答对了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答错了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9" name="yt_shape_13989"/>
              <p:cNvSpPr txBox="1"/>
              <p:nvPr/>
            </p:nvSpPr>
            <p:spPr>
              <a:xfrm>
                <a:off x="540000" y="900000"/>
                <a:ext cx="9698168" cy="32285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参赛学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生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说他可以得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你认为可能吗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根据表格得出答对一题得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答错一题扣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不可能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假设他得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设答对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答错了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所以参赛学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生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说他可以得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分是不可能的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9" name="yt_shape_1398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98168" cy="3228513"/>
              </a:xfrm>
              <a:prstGeom prst="rect">
                <a:avLst/>
              </a:prstGeom>
              <a:blipFill>
                <a:blip r:embed="rId2"/>
                <a:stretch>
                  <a:fillRect l="-1950" t="-1701" r="-1006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C49B60-DBD4-F338-C732-DEB4106D5E88}"/>
              </a:ext>
            </a:extLst>
          </p:cNvPr>
          <p:cNvSpPr txBox="1"/>
          <p:nvPr/>
        </p:nvSpPr>
        <p:spPr>
          <a:xfrm>
            <a:off x="449989" y="1328682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根据表格得出答对一题得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答错一题扣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118366-FE99-EB81-DD87-9A8E3F182B01}"/>
              </a:ext>
            </a:extLst>
          </p:cNvPr>
          <p:cNvSpPr txBox="1"/>
          <p:nvPr/>
        </p:nvSpPr>
        <p:spPr>
          <a:xfrm>
            <a:off x="449989" y="1804170"/>
            <a:ext cx="9784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假设他得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设答对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答错了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CECFA8F-BE82-B6DD-8D4D-E29A41DC4BB1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668566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1CECFA8F-BE82-B6DD-8D4D-E29A41DC4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6685662" cy="766839"/>
              </a:xfrm>
              <a:prstGeom prst="rect">
                <a:avLst/>
              </a:prstGeom>
              <a:blipFill>
                <a:blip r:embed="rId3"/>
                <a:stretch>
                  <a:fillRect l="-1459" r="-13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B83776C-DCE3-8BE1-1BE0-C65D2185E671}"/>
                  </a:ext>
                </a:extLst>
              </p:cNvPr>
              <p:cNvSpPr txBox="1"/>
              <p:nvPr/>
            </p:nvSpPr>
            <p:spPr>
              <a:xfrm>
                <a:off x="449989" y="2952885"/>
                <a:ext cx="27946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不是整数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BB83776C-DCE3-8BE1-1BE0-C65D2185E6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2885"/>
                <a:ext cx="2794699" cy="766839"/>
              </a:xfrm>
              <a:prstGeom prst="rect">
                <a:avLst/>
              </a:prstGeom>
              <a:blipFill>
                <a:blip r:embed="rId4"/>
                <a:stretch>
                  <a:fillRect l="-3493" r="-349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6429127-E876-E3E2-D1C3-1BEFE8ADC553}"/>
              </a:ext>
            </a:extLst>
          </p:cNvPr>
          <p:cNvSpPr txBox="1"/>
          <p:nvPr/>
        </p:nvSpPr>
        <p:spPr>
          <a:xfrm>
            <a:off x="449989" y="3626112"/>
            <a:ext cx="6134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所以参赛学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生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说他可以得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分是不可能的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2336</Words>
  <Application>Microsoft Office PowerPoint</Application>
  <PresentationFormat>宽屏</PresentationFormat>
  <Paragraphs>144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2024-08-14T05:44:02Z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