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70" r:id="rId6"/>
    <p:sldId id="372" r:id="rId7"/>
    <p:sldId id="373" r:id="rId8"/>
    <p:sldId id="377" r:id="rId9"/>
    <p:sldId id="378" r:id="rId10"/>
    <p:sldId id="379" r:id="rId11"/>
    <p:sldId id="381" r:id="rId12"/>
    <p:sldId id="382" r:id="rId13"/>
    <p:sldId id="397" r:id="rId14"/>
    <p:sldId id="383" r:id="rId15"/>
    <p:sldId id="389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5" name="yt_shape_11845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846" name="yt_image_1184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8" name="yt_shape_11848"/>
          <p:cNvSpPr txBox="1"/>
          <p:nvPr/>
        </p:nvSpPr>
        <p:spPr>
          <a:xfrm>
            <a:off x="540119" y="1911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有理数混合运算的顺序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cf08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同级运算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先做括号内的运算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92b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括号、中括号、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括号依次进行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8634F2-8A6C-246E-0436-42EA5F8B093D}"/>
              </a:ext>
            </a:extLst>
          </p:cNvPr>
          <p:cNvSpPr txBox="1"/>
          <p:nvPr/>
        </p:nvSpPr>
        <p:spPr>
          <a:xfrm>
            <a:off x="57841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A1E756-AC5E-3A28-BC0F-4116FC8F0FA4}"/>
              </a:ext>
            </a:extLst>
          </p:cNvPr>
          <p:cNvSpPr txBox="1"/>
          <p:nvPr/>
        </p:nvSpPr>
        <p:spPr>
          <a:xfrm>
            <a:off x="76129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A6EE39-8F02-C4ED-BF45-73887CC48B64}"/>
              </a:ext>
            </a:extLst>
          </p:cNvPr>
          <p:cNvSpPr txBox="1"/>
          <p:nvPr/>
        </p:nvSpPr>
        <p:spPr>
          <a:xfrm>
            <a:off x="97465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1070C6-FCB2-C7EB-8B80-A7C5D03BF4A7}"/>
              </a:ext>
            </a:extLst>
          </p:cNvPr>
          <p:cNvSpPr txBox="1"/>
          <p:nvPr/>
        </p:nvSpPr>
        <p:spPr>
          <a:xfrm>
            <a:off x="33457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B93B33-418B-DACC-6E2F-29E7DBBA14CF}"/>
              </a:ext>
            </a:extLst>
          </p:cNvPr>
          <p:cNvSpPr txBox="1"/>
          <p:nvPr/>
        </p:nvSpPr>
        <p:spPr>
          <a:xfrm>
            <a:off x="45649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8E9029-F168-0262-7734-5DD8D4542101}"/>
              </a:ext>
            </a:extLst>
          </p:cNvPr>
          <p:cNvSpPr txBox="1"/>
          <p:nvPr/>
        </p:nvSpPr>
        <p:spPr>
          <a:xfrm>
            <a:off x="1059708" y="281573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5D4AF1-19EE-D77F-EE15-D47CFF3BCAD7}"/>
              </a:ext>
            </a:extLst>
          </p:cNvPr>
          <p:cNvSpPr txBox="1"/>
          <p:nvPr/>
        </p:nvSpPr>
        <p:spPr>
          <a:xfrm>
            <a:off x="4107708" y="281573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yt_shape_1190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都匀四中单元卷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按图所示的程序进行计算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若第一次输入的数是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8439,isEnd"/>
              </a:rPr>
              <a:t>而结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应把结果作为输入的数再进行第二次运算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直到结果大于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a47,isEnd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则最后输出的结果为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907" name="yt_image_11907" title="H_107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5923" y="2491930"/>
            <a:ext cx="4740152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5B80D8-58DD-E49C-2F81-486D66C5FB80}"/>
              </a:ext>
            </a:extLst>
          </p:cNvPr>
          <p:cNvSpPr txBox="1"/>
          <p:nvPr/>
        </p:nvSpPr>
        <p:spPr>
          <a:xfrm>
            <a:off x="410770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9" name="yt_shape_11909"/>
              <p:cNvSpPr txBox="1"/>
              <p:nvPr/>
            </p:nvSpPr>
            <p:spPr>
              <a:xfrm>
                <a:off x="540000" y="900000"/>
                <a:ext cx="6176371" cy="3162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9" name="yt_shape_1190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76371" cy="3162084"/>
              </a:xfrm>
              <a:prstGeom prst="rect">
                <a:avLst/>
              </a:prstGeom>
              <a:blipFill>
                <a:blip r:embed="rId2"/>
                <a:stretch>
                  <a:fillRect l="-3060" t="-1737" r="-2073" b="-1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51994A-E41C-4AAD-8B5B-9BC518EDBB7E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4590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C751994A-E41C-4AAD-8B5B-9BC518EDB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4590161" cy="767474"/>
              </a:xfrm>
              <a:prstGeom prst="rect">
                <a:avLst/>
              </a:prstGeom>
              <a:blipFill>
                <a:blip r:embed="rId3"/>
                <a:stretch>
                  <a:fillRect l="-2125" r="-19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1D0416-2347-AD09-881D-C22B06CC63D7}"/>
                  </a:ext>
                </a:extLst>
              </p:cNvPr>
              <p:cNvSpPr txBox="1"/>
              <p:nvPr/>
            </p:nvSpPr>
            <p:spPr>
              <a:xfrm>
                <a:off x="1631504" y="2676406"/>
                <a:ext cx="1470724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1D0416-2347-AD09-881D-C22B06CC6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76406"/>
                <a:ext cx="1470724" cy="766331"/>
              </a:xfrm>
              <a:prstGeom prst="rect">
                <a:avLst/>
              </a:prstGeom>
              <a:blipFill>
                <a:blip r:embed="rId4"/>
                <a:stretch>
                  <a:fillRect l="-6639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5ADB2E-4132-D718-7E55-E93DFC850A81}"/>
                  </a:ext>
                </a:extLst>
              </p:cNvPr>
              <p:cNvSpPr txBox="1"/>
              <p:nvPr/>
            </p:nvSpPr>
            <p:spPr>
              <a:xfrm>
                <a:off x="1631504" y="3349125"/>
                <a:ext cx="8611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75ADB2E-4132-D718-7E55-E93DFC850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49125"/>
                <a:ext cx="861124" cy="729184"/>
              </a:xfrm>
              <a:prstGeom prst="rect">
                <a:avLst/>
              </a:prstGeom>
              <a:blipFill>
                <a:blip r:embed="rId5"/>
                <a:stretch>
                  <a:fillRect l="-11348" r="-1134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14" name="yt_shape_11914"/>
              <p:cNvSpPr txBox="1"/>
              <p:nvPr/>
            </p:nvSpPr>
            <p:spPr>
              <a:xfrm>
                <a:off x="540000" y="900000"/>
                <a:ext cx="7946471" cy="30201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4" name="yt_shape_1191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46471" cy="3020122"/>
              </a:xfrm>
              <a:prstGeom prst="rect">
                <a:avLst/>
              </a:prstGeom>
              <a:blipFill>
                <a:blip r:embed="rId2"/>
                <a:stretch>
                  <a:fillRect l="-2379" r="-1381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E9D299-0821-7047-96DA-851D40615929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6617336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24E9D299-0821-7047-96DA-851D40615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6617336" cy="801700"/>
              </a:xfrm>
              <a:prstGeom prst="rect">
                <a:avLst/>
              </a:prstGeom>
              <a:blipFill>
                <a:blip r:embed="rId3"/>
                <a:stretch>
                  <a:fillRect l="-1475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684E12-C2A6-A4DB-5B88-C2F952FCCF70}"/>
                  </a:ext>
                </a:extLst>
              </p:cNvPr>
              <p:cNvSpPr txBox="1"/>
              <p:nvPr/>
            </p:nvSpPr>
            <p:spPr>
              <a:xfrm>
                <a:off x="1647027" y="2269371"/>
                <a:ext cx="24327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684E12-C2A6-A4DB-5B88-C2F952FCC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7027" y="2269371"/>
                <a:ext cx="2432749" cy="768490"/>
              </a:xfrm>
              <a:prstGeom prst="rect">
                <a:avLst/>
              </a:prstGeom>
              <a:blipFill>
                <a:blip r:embed="rId4"/>
                <a:stretch>
                  <a:fillRect l="-3759" r="-40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64AA97-4311-9389-CE1B-0ED7AE5BFEC1}"/>
              </a:ext>
            </a:extLst>
          </p:cNvPr>
          <p:cNvSpPr txBox="1"/>
          <p:nvPr/>
        </p:nvSpPr>
        <p:spPr>
          <a:xfrm>
            <a:off x="1647027" y="294424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36E348-4541-5617-310D-163DFB7C2720}"/>
              </a:ext>
            </a:extLst>
          </p:cNvPr>
          <p:cNvSpPr txBox="1"/>
          <p:nvPr/>
        </p:nvSpPr>
        <p:spPr>
          <a:xfrm>
            <a:off x="1647027" y="341973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8" name="yt_shape_11918"/>
          <p:cNvSpPr txBox="1"/>
          <p:nvPr/>
        </p:nvSpPr>
        <p:spPr>
          <a:xfrm>
            <a:off x="540000" y="900000"/>
            <a:ext cx="607858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观察下面三行数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22" name="yt_shape_11922"/>
              <p:cNvSpPr txBox="1"/>
              <p:nvPr/>
            </p:nvSpPr>
            <p:spPr>
              <a:xfrm>
                <a:off x="540119" y="2864244"/>
                <a:ext cx="11492915" cy="37223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行数是按什么规律排列的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00469"/>
                  </a:rPr>
                  <a:t>，…</a:t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排列的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行数与第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行数分别有什么关系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行相应的数加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行相应的数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取每行数的第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求这三个数的和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1704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22" name="yt_shape_119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4244"/>
                <a:ext cx="11492915" cy="3722301"/>
              </a:xfrm>
              <a:prstGeom prst="rect">
                <a:avLst/>
              </a:prstGeom>
              <a:blipFill>
                <a:blip r:embed="rId2"/>
                <a:stretch>
                  <a:fillRect l="-1645" t="-1475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1A26844-D7D3-53C4-75A3-12BBD46E7A5D}"/>
              </a:ext>
            </a:extLst>
          </p:cNvPr>
          <p:cNvSpPr txBox="1"/>
          <p:nvPr/>
        </p:nvSpPr>
        <p:spPr>
          <a:xfrm>
            <a:off x="450108" y="329292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行数是按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00469"/>
              </a:rPr>
              <a:t>，…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D8985B-4234-7DA1-DDC8-8B7D53358884}"/>
              </a:ext>
            </a:extLst>
          </p:cNvPr>
          <p:cNvSpPr txBox="1"/>
          <p:nvPr/>
        </p:nvSpPr>
        <p:spPr>
          <a:xfrm>
            <a:off x="450108" y="3768414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排列的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011E75-27CC-4BD5-8CDE-790A1DC4AFC0}"/>
                  </a:ext>
                </a:extLst>
              </p:cNvPr>
              <p:cNvSpPr txBox="1"/>
              <p:nvPr/>
            </p:nvSpPr>
            <p:spPr>
              <a:xfrm>
                <a:off x="450108" y="4719390"/>
                <a:ext cx="10309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行相应的数加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行数是第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行相应的数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011E75-27CC-4BD5-8CDE-790A1DC4A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9390"/>
                <a:ext cx="10309923" cy="767474"/>
              </a:xfrm>
              <a:prstGeom prst="rect">
                <a:avLst/>
              </a:prstGeom>
              <a:blipFill>
                <a:blip r:embed="rId3"/>
                <a:stretch>
                  <a:fillRect l="-946" r="-9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8C45EF-6577-90A7-65BD-100D850AC9A0}"/>
                  </a:ext>
                </a:extLst>
              </p:cNvPr>
              <p:cNvSpPr txBox="1"/>
              <p:nvPr/>
            </p:nvSpPr>
            <p:spPr>
              <a:xfrm>
                <a:off x="450108" y="5868740"/>
                <a:ext cx="102083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1704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8C45EF-6577-90A7-65BD-100D850AC9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68740"/>
                <a:ext cx="10208323" cy="728612"/>
              </a:xfrm>
              <a:prstGeom prst="rect">
                <a:avLst/>
              </a:prstGeom>
              <a:blipFill>
                <a:blip r:embed="rId4"/>
                <a:stretch>
                  <a:fillRect l="-956" r="-9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1" name="yt_shape_11931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30" name="yt_image_11930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3" name="yt_shape_11933"/>
          <p:cNvSpPr txBox="1"/>
          <p:nvPr/>
        </p:nvSpPr>
        <p:spPr>
          <a:xfrm>
            <a:off x="540119" y="1597583"/>
            <a:ext cx="11492915" cy="24074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94ec,isEnd"/>
              </a:rPr>
              <a:t>我们采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用如下的方法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3" name="yt_shape_11943"/>
              <p:cNvSpPr txBox="1"/>
              <p:nvPr/>
            </p:nvSpPr>
            <p:spPr>
              <a:xfrm>
                <a:off x="540000" y="900000"/>
                <a:ext cx="6662080" cy="24200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.②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3" name="yt_shape_11943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62080" cy="2420021"/>
              </a:xfrm>
              <a:prstGeom prst="rect">
                <a:avLst/>
              </a:prstGeom>
              <a:blipFill>
                <a:blip r:embed="rId2"/>
                <a:stretch>
                  <a:fillRect l="-2839" t="-2267" r="-2106" b="-3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33FE79-3AAB-E921-C037-8C01FFAE62CA}"/>
              </a:ext>
            </a:extLst>
          </p:cNvPr>
          <p:cNvSpPr txBox="1"/>
          <p:nvPr/>
        </p:nvSpPr>
        <p:spPr>
          <a:xfrm>
            <a:off x="449989" y="3531059"/>
            <a:ext cx="6777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94DA66-653B-A775-418F-E13949E56C28}"/>
              </a:ext>
            </a:extLst>
          </p:cNvPr>
          <p:cNvSpPr txBox="1"/>
          <p:nvPr/>
        </p:nvSpPr>
        <p:spPr>
          <a:xfrm>
            <a:off x="449989" y="4006547"/>
            <a:ext cx="581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4EE4CD-1AE9-3FE8-0702-D19E63A9C59A}"/>
                  </a:ext>
                </a:extLst>
              </p:cNvPr>
              <p:cNvSpPr txBox="1"/>
              <p:nvPr/>
            </p:nvSpPr>
            <p:spPr>
              <a:xfrm>
                <a:off x="449989" y="4482035"/>
                <a:ext cx="6463093" cy="8378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C4EE4CD-1AE9-3FE8-0702-D19E63A9C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2035"/>
                <a:ext cx="6463093" cy="837896"/>
              </a:xfrm>
              <a:prstGeom prst="rect">
                <a:avLst/>
              </a:prstGeom>
              <a:blipFill>
                <a:blip r:embed="rId3"/>
                <a:stretch>
                  <a:fillRect l="-1509" r="-1509" b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42E2444-B0C6-16B8-2FD0-FC53C96BAF6A}"/>
                  </a:ext>
                </a:extLst>
              </p:cNvPr>
              <p:cNvSpPr txBox="1"/>
              <p:nvPr/>
            </p:nvSpPr>
            <p:spPr>
              <a:xfrm>
                <a:off x="449989" y="5226319"/>
                <a:ext cx="5104193" cy="79496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42E2444-B0C6-16B8-2FD0-FC53C96BA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6319"/>
                <a:ext cx="5104193" cy="794969"/>
              </a:xfrm>
              <a:prstGeom prst="rect">
                <a:avLst/>
              </a:prstGeom>
              <a:blipFill>
                <a:blip r:embed="rId4"/>
                <a:stretch>
                  <a:fillRect l="-1912" r="-1912" b="-7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933">
            <a:extLst>
              <a:ext uri="{FF2B5EF4-FFF2-40B4-BE49-F238E27FC236}">
                <a16:creationId xmlns:a16="http://schemas.microsoft.com/office/drawing/2014/main" id="{30861B12-F452-B2EB-3078-8869BA95DFBB}"/>
              </a:ext>
            </a:extLst>
          </p:cNvPr>
          <p:cNvSpPr txBox="1"/>
          <p:nvPr/>
        </p:nvSpPr>
        <p:spPr>
          <a:xfrm>
            <a:off x="540119" y="922006"/>
            <a:ext cx="11492915" cy="26159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请你根据上述材料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已知一组按规律排列的数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这列数中前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个数的和为</a:t>
            </a:r>
            <a:r>
              <a:rPr sz="3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188185-78FA-34FD-2A91-B597B073E524}"/>
              </a:ext>
            </a:extLst>
          </p:cNvPr>
          <p:cNvSpPr txBox="1"/>
          <p:nvPr/>
        </p:nvSpPr>
        <p:spPr>
          <a:xfrm>
            <a:off x="3345708" y="227687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608735-D8BB-8E87-1B2B-D3E7447606D2}"/>
                  </a:ext>
                </a:extLst>
              </p:cNvPr>
              <p:cNvSpPr txBox="1"/>
              <p:nvPr/>
            </p:nvSpPr>
            <p:spPr>
              <a:xfrm>
                <a:off x="4612533" y="2583439"/>
                <a:ext cx="1289432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200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E608735-D8BB-8E87-1B2B-D3E7447606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2533" y="2583439"/>
                <a:ext cx="1289432" cy="7928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" name="yt_shape_11850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849" name="yt_image_11849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52" name="yt_shape_11852"/>
              <p:cNvSpPr txBox="1"/>
              <p:nvPr/>
            </p:nvSpPr>
            <p:spPr>
              <a:xfrm>
                <a:off x="540000" y="1310328"/>
                <a:ext cx="6710170" cy="111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</p:txBody>
          </p:sp>
        </mc:Choice>
        <mc:Fallback>
          <p:sp>
            <p:nvSpPr>
              <p:cNvPr id="11852" name="yt_shape_11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0328"/>
                <a:ext cx="6710170" cy="1110560"/>
              </a:xfrm>
              <a:prstGeom prst="rect">
                <a:avLst/>
              </a:prstGeom>
              <a:blipFill>
                <a:blip r:embed="rId3"/>
                <a:stretch>
                  <a:fillRect l="-2818" r="-1818" b="-6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55" name="yt_shape_11855"/>
              <p:cNvSpPr txBox="1"/>
              <p:nvPr/>
            </p:nvSpPr>
            <p:spPr>
              <a:xfrm>
                <a:off x="540000" y="2276872"/>
                <a:ext cx="4924425" cy="4677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观察下面两行数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则第二行中的第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47</a:t>
                </a:r>
              </a:p>
            </p:txBody>
          </p:sp>
        </mc:Choice>
        <mc:Fallback>
          <p:sp>
            <p:nvSpPr>
              <p:cNvPr id="11855" name="yt_shape_118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4924425" cy="4677178"/>
              </a:xfrm>
              <a:prstGeom prst="rect">
                <a:avLst/>
              </a:prstGeom>
              <a:blipFill>
                <a:blip r:embed="rId4"/>
                <a:stretch>
                  <a:fillRect l="-3841" r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66" name="yt_image_1186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9" name="yt_shape_11869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870" name="yt_shape_11870"/>
          <p:cNvSpPr txBox="1"/>
          <p:nvPr/>
        </p:nvSpPr>
        <p:spPr>
          <a:xfrm>
            <a:off x="540000" y="2102862"/>
            <a:ext cx="5788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1" name="yt_table_118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158763"/>
              </p:ext>
            </p:extLst>
          </p:nvPr>
        </p:nvGraphicFramePr>
        <p:xfrm>
          <a:off x="540056" y="2582165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11873" name="yt_shape_11873"/>
          <p:cNvSpPr txBox="1"/>
          <p:nvPr/>
        </p:nvSpPr>
        <p:spPr>
          <a:xfrm>
            <a:off x="540119" y="3108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0cc7"/>
              </a:rPr>
              <a:t>的大小关系为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4" name="yt_table_118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42370"/>
              </p:ext>
            </p:extLst>
          </p:nvPr>
        </p:nvGraphicFramePr>
        <p:xfrm>
          <a:off x="540056" y="4067771"/>
          <a:ext cx="808291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325469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11876" name="yt_shape_11876"/>
          <p:cNvSpPr txBox="1"/>
          <p:nvPr/>
        </p:nvSpPr>
        <p:spPr>
          <a:xfrm>
            <a:off x="540119" y="506932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应该先算乘方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a6bf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52818">
            <a:extLst>
              <a:ext uri="{FF2B5EF4-FFF2-40B4-BE49-F238E27FC236}">
                <a16:creationId xmlns:a16="http://schemas.microsoft.com/office/drawing/2014/main" id="{13EDB4BF-6CDC-EED7-81B4-DC5E6E973D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8FB689-509F-6B5E-2A12-42432DB278EE}"/>
              </a:ext>
            </a:extLst>
          </p:cNvPr>
          <p:cNvSpPr txBox="1"/>
          <p:nvPr/>
        </p:nvSpPr>
        <p:spPr>
          <a:xfrm>
            <a:off x="5352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5B009-819B-23B6-7609-9226C4C47206}"/>
              </a:ext>
            </a:extLst>
          </p:cNvPr>
          <p:cNvSpPr txBox="1"/>
          <p:nvPr/>
        </p:nvSpPr>
        <p:spPr>
          <a:xfrm>
            <a:off x="1059708" y="35370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18581C-3BD0-9D79-57B1-360086A1A9E6}"/>
              </a:ext>
            </a:extLst>
          </p:cNvPr>
          <p:cNvSpPr txBox="1"/>
          <p:nvPr/>
        </p:nvSpPr>
        <p:spPr>
          <a:xfrm>
            <a:off x="7943107" y="50225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56E80B-C9B6-90C1-7802-FA5DDD3092AC}"/>
              </a:ext>
            </a:extLst>
          </p:cNvPr>
          <p:cNvSpPr txBox="1"/>
          <p:nvPr/>
        </p:nvSpPr>
        <p:spPr>
          <a:xfrm>
            <a:off x="10381507" y="50225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E36E94-08F1-6698-7D39-B448E5DDEE38}"/>
              </a:ext>
            </a:extLst>
          </p:cNvPr>
          <p:cNvSpPr txBox="1"/>
          <p:nvPr/>
        </p:nvSpPr>
        <p:spPr>
          <a:xfrm>
            <a:off x="2583708" y="549800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78" name="yt_shape_11878"/>
              <p:cNvSpPr txBox="1"/>
              <p:nvPr/>
            </p:nvSpPr>
            <p:spPr>
              <a:xfrm>
                <a:off x="540000" y="1441165"/>
                <a:ext cx="6330259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78" name="yt_shape_118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1165"/>
                <a:ext cx="6330259" cy="3705053"/>
              </a:xfrm>
              <a:prstGeom prst="rect">
                <a:avLst/>
              </a:prstGeom>
              <a:blipFill>
                <a:blip r:embed="rId2"/>
                <a:stretch>
                  <a:fillRect l="-2987" r="-1927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7129D0-2F2F-6CEB-AAA3-9FDFDB876864}"/>
              </a:ext>
            </a:extLst>
          </p:cNvPr>
          <p:cNvSpPr txBox="1"/>
          <p:nvPr/>
        </p:nvSpPr>
        <p:spPr>
          <a:xfrm>
            <a:off x="449989" y="206580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78FDA6-C319-78F3-5E58-07FAD4928EC8}"/>
              </a:ext>
            </a:extLst>
          </p:cNvPr>
          <p:cNvSpPr txBox="1"/>
          <p:nvPr/>
        </p:nvSpPr>
        <p:spPr>
          <a:xfrm>
            <a:off x="1631504" y="25412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B3E4E-3A8D-C304-E568-BBE8AB82D1A9}"/>
              </a:ext>
            </a:extLst>
          </p:cNvPr>
          <p:cNvSpPr txBox="1"/>
          <p:nvPr/>
        </p:nvSpPr>
        <p:spPr>
          <a:xfrm>
            <a:off x="449989" y="3688233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AA957E-1406-DCEE-F479-B563B61EBCC1}"/>
              </a:ext>
            </a:extLst>
          </p:cNvPr>
          <p:cNvSpPr txBox="1"/>
          <p:nvPr/>
        </p:nvSpPr>
        <p:spPr>
          <a:xfrm>
            <a:off x="1631504" y="416372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6C600F-3E6C-2EB1-E278-F1FA4169A8A3}"/>
              </a:ext>
            </a:extLst>
          </p:cNvPr>
          <p:cNvSpPr txBox="1"/>
          <p:nvPr/>
        </p:nvSpPr>
        <p:spPr>
          <a:xfrm>
            <a:off x="1631504" y="46392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877" name="yt_shape_11877"/>
          <p:cNvSpPr txBox="1"/>
          <p:nvPr/>
        </p:nvSpPr>
        <p:spPr>
          <a:xfrm>
            <a:off x="540000" y="108984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4" name="yt_shape_11884"/>
              <p:cNvSpPr txBox="1"/>
              <p:nvPr/>
            </p:nvSpPr>
            <p:spPr>
              <a:xfrm>
                <a:off x="540119" y="900000"/>
                <a:ext cx="11492915" cy="24750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条件开放型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”“×”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两个运算符号中选一个自己想要的运算符号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9168"/>
                  </a:rPr>
                  <a:t>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“×”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4" name="yt_shape_11884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75037"/>
              </a:xfrm>
              <a:prstGeom prst="rect">
                <a:avLst/>
              </a:prstGeom>
              <a:blipFill>
                <a:blip r:embed="rId2"/>
                <a:stretch>
                  <a:fillRect l="-1645" t="-2217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CD469D-DF73-4C6F-3BE5-31061B1259D7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6753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, 'pageBreak': True}">
                <a:extLst>
                  <a:ext uri="{FF2B5EF4-FFF2-40B4-BE49-F238E27FC236}">
                    <a16:creationId xmlns:a16="http://schemas.microsoft.com/office/drawing/2014/main" id="{4CCD469D-DF73-4C6F-3BE5-31061B1259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6753923" cy="765061"/>
              </a:xfrm>
              <a:prstGeom prst="rect">
                <a:avLst/>
              </a:prstGeom>
              <a:blipFill>
                <a:blip r:embed="rId3"/>
                <a:stretch>
                  <a:fillRect l="-1444" r="-13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D2AA50-7AE6-A21F-887E-0C20AE501E87}"/>
                  </a:ext>
                </a:extLst>
              </p:cNvPr>
              <p:cNvSpPr txBox="1"/>
              <p:nvPr/>
            </p:nvSpPr>
            <p:spPr>
              <a:xfrm>
                <a:off x="450108" y="2671580"/>
                <a:ext cx="6144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添加运算符号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“×”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pageBreak': True}">
                <a:extLst>
                  <a:ext uri="{FF2B5EF4-FFF2-40B4-BE49-F238E27FC236}">
                    <a16:creationId xmlns:a16="http://schemas.microsoft.com/office/drawing/2014/main" id="{10D2AA50-7AE6-A21F-887E-0C20AE501E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1580"/>
                <a:ext cx="6144323" cy="726326"/>
              </a:xfrm>
              <a:prstGeom prst="rect">
                <a:avLst/>
              </a:prstGeom>
              <a:blipFill>
                <a:blip r:embed="rId4"/>
                <a:stretch>
                  <a:fillRect l="-1587" r="-14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0" name="yt_shape_11890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有理数的规律探究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91" name="yt_shape_11891"/>
              <p:cNvSpPr txBox="1"/>
              <p:nvPr/>
            </p:nvSpPr>
            <p:spPr>
              <a:xfrm>
                <a:off x="540119" y="1399565"/>
                <a:ext cx="11388529" cy="1330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观察下列数据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按规律在横线上填上适当的数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91" name="yt_shape_118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388529" cy="1330108"/>
              </a:xfrm>
              <a:prstGeom prst="rect">
                <a:avLst/>
              </a:prstGeom>
              <a:blipFill>
                <a:blip r:embed="rId2"/>
                <a:stretch>
                  <a:fillRect l="-1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93" name="yt_shape_11893"/>
          <p:cNvSpPr txBox="1"/>
          <p:nvPr/>
        </p:nvSpPr>
        <p:spPr>
          <a:xfrm>
            <a:off x="540119" y="22048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9211,isEnd"/>
              </a:rPr>
              <a:t>的个位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的个位上的数是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52889">
            <a:extLst>
              <a:ext uri="{FF2B5EF4-FFF2-40B4-BE49-F238E27FC236}">
                <a16:creationId xmlns:a16="http://schemas.microsoft.com/office/drawing/2014/main" id="{01797E11-9279-1E1C-0904-58D7362AA0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FC0034-CCFA-5820-393B-0325C4B57E42}"/>
                  </a:ext>
                </a:extLst>
              </p:cNvPr>
              <p:cNvSpPr txBox="1"/>
              <p:nvPr/>
            </p:nvSpPr>
            <p:spPr>
              <a:xfrm>
                <a:off x="10632504" y="1196752"/>
                <a:ext cx="953416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+mn-cs"/>
                    <a:sym typeface="_⨹_1_df9cd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FC0034-CCFA-5820-393B-0325C4B57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2504" y="1196752"/>
                <a:ext cx="953416" cy="775285"/>
              </a:xfrm>
              <a:prstGeom prst="rect">
                <a:avLst/>
              </a:prstGeom>
              <a:blipFill>
                <a:blip r:embed="rId4"/>
                <a:stretch>
                  <a:fillRect l="-955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DAC98A-B6CE-C683-652A-CAA436D56AA4}"/>
              </a:ext>
            </a:extLst>
          </p:cNvPr>
          <p:cNvSpPr txBox="1"/>
          <p:nvPr/>
        </p:nvSpPr>
        <p:spPr>
          <a:xfrm>
            <a:off x="5733308" y="26335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4" name="yt_shape_11894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对有理数混合运算的运算顺序理解不透而出错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70161F-6E2F-74DA-B985-148ED4A361E3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对有理数混合运算的运算顺序理解不透而出错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5" name="yt_shape_11895"/>
              <p:cNvSpPr txBox="1"/>
              <p:nvPr/>
            </p:nvSpPr>
            <p:spPr>
              <a:xfrm>
                <a:off x="540000" y="900000"/>
                <a:ext cx="5607304" cy="24625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5" name="yt_shape_11895" descr="{&quot;rangeId&quot;:1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07304" cy="2462534"/>
              </a:xfrm>
              <a:prstGeom prst="rect">
                <a:avLst/>
              </a:prstGeom>
              <a:blipFill>
                <a:blip r:embed="rId2"/>
                <a:stretch>
                  <a:fillRect l="-3373" r="-2394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0ACF8E-60AB-8F09-2898-E9122445601F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590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pageBreak': True}">
                <a:extLst>
                  <a:ext uri="{FF2B5EF4-FFF2-40B4-BE49-F238E27FC236}">
                    <a16:creationId xmlns:a16="http://schemas.microsoft.com/office/drawing/2014/main" id="{EA0ACF8E-60AB-8F09-2898-E91224456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590161" cy="765061"/>
              </a:xfrm>
              <a:prstGeom prst="rect">
                <a:avLst/>
              </a:prstGeom>
              <a:blipFill>
                <a:blip r:embed="rId3"/>
                <a:stretch>
                  <a:fillRect l="-2125" r="-19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98147F-9A85-A1A1-00B2-1349C8C4E00F}"/>
                  </a:ext>
                </a:extLst>
              </p:cNvPr>
              <p:cNvSpPr txBox="1"/>
              <p:nvPr/>
            </p:nvSpPr>
            <p:spPr>
              <a:xfrm>
                <a:off x="1639412" y="2196092"/>
                <a:ext cx="2080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98147F-9A85-A1A1-00B2-1349C8C4E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412" y="2196092"/>
                <a:ext cx="2080324" cy="765061"/>
              </a:xfrm>
              <a:prstGeom prst="rect">
                <a:avLst/>
              </a:prstGeom>
              <a:blipFill>
                <a:blip r:embed="rId4"/>
                <a:stretch>
                  <a:fillRect l="-4692" r="-46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1DEAA86-8C92-EDC4-AAB8-4D84A05643DB}"/>
              </a:ext>
            </a:extLst>
          </p:cNvPr>
          <p:cNvSpPr txBox="1"/>
          <p:nvPr/>
        </p:nvSpPr>
        <p:spPr>
          <a:xfrm>
            <a:off x="1639412" y="28675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0" name="yt_shape_1190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99" name="yt_image_11899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2" name="yt_shape_11902"/>
          <p:cNvSpPr txBox="1"/>
          <p:nvPr/>
        </p:nvSpPr>
        <p:spPr>
          <a:xfrm>
            <a:off x="540120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我国古代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易经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一书中记载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远古时期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fe4f"/>
              </a:rPr>
              <a:t>人们通过在绳子上打结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来记录数量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结绳计数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f68e8"/>
              </a:rPr>
              <a:t>一位母亲在从右到左依次排列的绳子上打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满七进一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用来记录孩子自出生后的天数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由图可知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cf0a"/>
              </a:rPr>
              <a:t>孩子自出生后的天数是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04" name="yt_table_119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25357"/>
              </p:ext>
            </p:extLst>
          </p:nvPr>
        </p:nvGraphicFramePr>
        <p:xfrm>
          <a:off x="540056" y="3511567"/>
          <a:ext cx="8724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pic>
        <p:nvPicPr>
          <p:cNvPr id="11903" name="yt_image_11903_skip" title="H_108.8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429000"/>
            <a:ext cx="1564502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AFB274-55EC-CF89-1453-F4F396DE2D00}"/>
              </a:ext>
            </a:extLst>
          </p:cNvPr>
          <p:cNvSpPr txBox="1"/>
          <p:nvPr/>
        </p:nvSpPr>
        <p:spPr>
          <a:xfrm>
            <a:off x="1059709" y="29715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1722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2024-08-14T01:52:05Z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