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1" r:id="rId6"/>
    <p:sldId id="374" r:id="rId7"/>
    <p:sldId id="375" r:id="rId8"/>
    <p:sldId id="382" r:id="rId9"/>
    <p:sldId id="387" r:id="rId10"/>
    <p:sldId id="389" r:id="rId11"/>
    <p:sldId id="394" r:id="rId12"/>
    <p:sldId id="396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7" name="yt_shape_10647"/>
          <p:cNvSpPr txBox="1"/>
          <p:nvPr/>
        </p:nvSpPr>
        <p:spPr>
          <a:xfrm>
            <a:off x="540000" y="900000"/>
            <a:ext cx="281750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46" name="yt_image_1064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78805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9" name="yt_image_10649" title="H_231.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8980" y="1749947"/>
            <a:ext cx="3394038" cy="294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5" name="yt_shape_10715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14" name="yt_image_10714" title="H_50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7" name="yt_shape_10717"/>
          <p:cNvSpPr txBox="1"/>
          <p:nvPr/>
        </p:nvSpPr>
        <p:spPr>
          <a:xfrm>
            <a:off x="540000" y="1586155"/>
            <a:ext cx="717504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的相反数对应的点的位置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720" name="yt_image_10720" title="H_34.5127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0989" y="2697125"/>
            <a:ext cx="4491010" cy="43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3" name="yt_shape_10723"/>
          <p:cNvSpPr txBox="1"/>
          <p:nvPr/>
        </p:nvSpPr>
        <p:spPr>
          <a:xfrm>
            <a:off x="540000" y="3338492"/>
            <a:ext cx="3509679" cy="2160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00" b="0" i="0" u="none" spc="27068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10722" name="yt_image_10722" title="H_13.2579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417004"/>
            <a:ext cx="3475024" cy="16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5" name="yt_shape_10725"/>
          <p:cNvSpPr txBox="1"/>
          <p:nvPr/>
        </p:nvSpPr>
        <p:spPr>
          <a:xfrm>
            <a:off x="540119" y="363611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与其相反数的两点相距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表示的点与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的相反数表示的点相距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69f4"/>
              </a:rPr>
              <a:t>个单位长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0E1DA9-6AC3-9E29-F973-07223C7B33F4}"/>
              </a:ext>
            </a:extLst>
          </p:cNvPr>
          <p:cNvSpPr txBox="1"/>
          <p:nvPr/>
        </p:nvSpPr>
        <p:spPr>
          <a:xfrm>
            <a:off x="449989" y="2490325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0B67D6-B015-74EF-A1B8-C046E6BC6987}"/>
              </a:ext>
            </a:extLst>
          </p:cNvPr>
          <p:cNvSpPr txBox="1"/>
          <p:nvPr/>
        </p:nvSpPr>
        <p:spPr>
          <a:xfrm>
            <a:off x="450108" y="4064795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45486C-2E30-0F1A-1A33-7431B07C6997}"/>
              </a:ext>
            </a:extLst>
          </p:cNvPr>
          <p:cNvSpPr txBox="1"/>
          <p:nvPr/>
        </p:nvSpPr>
        <p:spPr>
          <a:xfrm>
            <a:off x="450108" y="5491259"/>
            <a:ext cx="3323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3" name="yt_shape_10733"/>
          <p:cNvSpPr txBox="1"/>
          <p:nvPr/>
        </p:nvSpPr>
        <p:spPr>
          <a:xfrm>
            <a:off x="540000" y="900000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规律探究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观察下面按一定规律排列的数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734" name="yt_table_10734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300652"/>
              </p:ext>
            </p:extLst>
          </p:nvPr>
        </p:nvGraphicFramePr>
        <p:xfrm>
          <a:off x="540000" y="1377312"/>
          <a:ext cx="11111995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00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4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44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4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44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44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92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736" name="yt_shape_10736"/>
          <p:cNvSpPr txBox="1"/>
          <p:nvPr/>
        </p:nvSpPr>
        <p:spPr>
          <a:xfrm>
            <a:off x="540000" y="3748735"/>
            <a:ext cx="877163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行最右边的数是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行最左边的数是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这个数在第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行的第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从左往右数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正数有几个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负数有几个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且每行有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个正数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所以正数有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负数有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B56051-180B-B55C-F390-D6F75E898D21}"/>
              </a:ext>
            </a:extLst>
          </p:cNvPr>
          <p:cNvSpPr txBox="1"/>
          <p:nvPr/>
        </p:nvSpPr>
        <p:spPr>
          <a:xfrm>
            <a:off x="4107589" y="37019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8E73D7-654A-D80D-22AE-BDBCB04D35AB}"/>
              </a:ext>
            </a:extLst>
          </p:cNvPr>
          <p:cNvSpPr txBox="1"/>
          <p:nvPr/>
        </p:nvSpPr>
        <p:spPr>
          <a:xfrm>
            <a:off x="8222389" y="37019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1513C6-D958-60E9-975C-868FC3D935FE}"/>
              </a:ext>
            </a:extLst>
          </p:cNvPr>
          <p:cNvSpPr txBox="1"/>
          <p:nvPr/>
        </p:nvSpPr>
        <p:spPr>
          <a:xfrm>
            <a:off x="3650389" y="417741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9EACDB-D1BA-8A0F-48D4-4F128F0AEAA8}"/>
              </a:ext>
            </a:extLst>
          </p:cNvPr>
          <p:cNvSpPr txBox="1"/>
          <p:nvPr/>
        </p:nvSpPr>
        <p:spPr>
          <a:xfrm>
            <a:off x="5631589" y="417741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D21FC2-7E6E-BFFF-E0E8-1AB54E5170E7}"/>
              </a:ext>
            </a:extLst>
          </p:cNvPr>
          <p:cNvSpPr txBox="1"/>
          <p:nvPr/>
        </p:nvSpPr>
        <p:spPr>
          <a:xfrm>
            <a:off x="449989" y="5128393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且每行有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6C8D6D-7A27-E694-5AC4-FA5D651792B2}"/>
              </a:ext>
            </a:extLst>
          </p:cNvPr>
          <p:cNvSpPr txBox="1"/>
          <p:nvPr/>
        </p:nvSpPr>
        <p:spPr>
          <a:xfrm>
            <a:off x="449989" y="5603881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所以正数有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647964-7DDC-01DE-7131-C688D50D40C6}"/>
              </a:ext>
            </a:extLst>
          </p:cNvPr>
          <p:cNvSpPr txBox="1"/>
          <p:nvPr/>
        </p:nvSpPr>
        <p:spPr>
          <a:xfrm>
            <a:off x="449989" y="6079369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2" name="yt_shape_10652"/>
          <p:cNvSpPr txBox="1"/>
          <p:nvPr/>
        </p:nvSpPr>
        <p:spPr>
          <a:xfrm>
            <a:off x="540000" y="900000"/>
            <a:ext cx="2444580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0651" name="yt_image_1065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4" name="yt_shape_10654"/>
          <p:cNvSpPr txBox="1"/>
          <p:nvPr/>
        </p:nvSpPr>
        <p:spPr>
          <a:xfrm>
            <a:off x="540000" y="155873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有理数的相关概念及分类</a:t>
            </a:r>
          </a:p>
        </p:txBody>
      </p:sp>
      <p:sp>
        <p:nvSpPr>
          <p:cNvPr id="10655" name="yt_shape_10655"/>
          <p:cNvSpPr txBox="1"/>
          <p:nvPr/>
        </p:nvSpPr>
        <p:spPr>
          <a:xfrm>
            <a:off x="540000" y="2058295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下列各数为负数的是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56" name="yt_table_10656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0229639"/>
                  </p:ext>
                </p:extLst>
              </p:nvPr>
            </p:nvGraphicFramePr>
            <p:xfrm>
              <a:off x="540056" y="2537598"/>
              <a:ext cx="80163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56" name="yt_table_10656" descr="{&quot;rangeId&quot;:3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0229639"/>
                  </p:ext>
                </p:extLst>
              </p:nvPr>
            </p:nvGraphicFramePr>
            <p:xfrm>
              <a:off x="540056" y="2537598"/>
              <a:ext cx="80163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4672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57" name="yt_shape_10657"/>
          <p:cNvSpPr txBox="1"/>
          <p:nvPr/>
        </p:nvSpPr>
        <p:spPr>
          <a:xfrm>
            <a:off x="540000" y="3052913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具有相反意义的量是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58" name="yt_table_106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339424"/>
              </p:ext>
            </p:extLst>
          </p:nvPr>
        </p:nvGraphicFramePr>
        <p:xfrm>
          <a:off x="540056" y="3532216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米和后退了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向东走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千米与向南走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足球比赛胜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场与平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p:pic>
        <p:nvPicPr>
          <p:cNvPr id="3" name="yt_shape_1723549221169">
            <a:extLst>
              <a:ext uri="{FF2B5EF4-FFF2-40B4-BE49-F238E27FC236}">
                <a16:creationId xmlns:a16="http://schemas.microsoft.com/office/drawing/2014/main" id="{23FCFC4F-F5A7-DA0C-2F41-A2DBCFBBE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EE6835-51A4-7E5F-7E96-00B0112A3870}"/>
              </a:ext>
            </a:extLst>
          </p:cNvPr>
          <p:cNvSpPr txBox="1"/>
          <p:nvPr/>
        </p:nvSpPr>
        <p:spPr>
          <a:xfrm>
            <a:off x="6317389" y="20114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862359-ADC7-0E1F-1468-0CA90B2EE55A}"/>
              </a:ext>
            </a:extLst>
          </p:cNvPr>
          <p:cNvSpPr txBox="1"/>
          <p:nvPr/>
        </p:nvSpPr>
        <p:spPr>
          <a:xfrm>
            <a:off x="6317389" y="30061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0" name="yt_shape_10660"/>
          <p:cNvSpPr txBox="1"/>
          <p:nvPr/>
        </p:nvSpPr>
        <p:spPr>
          <a:xfrm>
            <a:off x="540000" y="900000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61" name="yt_table_106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234145"/>
              </p:ext>
            </p:extLst>
          </p:nvPr>
        </p:nvGraphicFramePr>
        <p:xfrm>
          <a:off x="540056" y="1379303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一个有理数不是正数就是负数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正整数与负整数统称为整数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负分数统称为分数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正整数与正分数统称为正有理数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63" name="yt_shape_10663"/>
              <p:cNvSpPr txBox="1"/>
              <p:nvPr/>
            </p:nvSpPr>
            <p:spPr>
              <a:xfrm>
                <a:off x="540000" y="3331623"/>
                <a:ext cx="9060173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中有理数的个数有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63" name="yt_shape_1066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1623"/>
                <a:ext cx="9060173" cy="640625"/>
              </a:xfrm>
              <a:prstGeom prst="rect">
                <a:avLst/>
              </a:prstGeom>
              <a:blipFill>
                <a:blip r:embed="rId2"/>
                <a:stretch>
                  <a:fillRect l="-2086" r="-107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65" name="yt_table_106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670586"/>
              </p:ext>
            </p:extLst>
          </p:nvPr>
        </p:nvGraphicFramePr>
        <p:xfrm>
          <a:off x="540056" y="402303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p:sp>
        <p:nvSpPr>
          <p:cNvPr id="10667" name="yt_shape_10667"/>
          <p:cNvSpPr txBox="1"/>
          <p:nvPr/>
        </p:nvSpPr>
        <p:spPr>
          <a:xfrm>
            <a:off x="540119" y="454920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如果水位升高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时水位变化记作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那么水位下降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857e,isEnd"/>
              </a:rPr>
              <a:t>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水位变化记作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标明要求是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02mm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经检查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fd27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一个零件的直径是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该零件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40B731-F137-8B9D-D622-B3B2E1BFB742}"/>
              </a:ext>
            </a:extLst>
          </p:cNvPr>
          <p:cNvSpPr txBox="1"/>
          <p:nvPr/>
        </p:nvSpPr>
        <p:spPr>
          <a:xfrm>
            <a:off x="4183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7FED9F-0EE6-6C07-9171-FB07C740E794}"/>
              </a:ext>
            </a:extLst>
          </p:cNvPr>
          <p:cNvSpPr txBox="1"/>
          <p:nvPr/>
        </p:nvSpPr>
        <p:spPr>
          <a:xfrm>
            <a:off x="8592276" y="3284817"/>
            <a:ext cx="400748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89514A-E34A-8940-4E50-D284792ADFE4}"/>
              </a:ext>
            </a:extLst>
          </p:cNvPr>
          <p:cNvSpPr txBox="1"/>
          <p:nvPr/>
        </p:nvSpPr>
        <p:spPr>
          <a:xfrm>
            <a:off x="2583708" y="497788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831F0E-2612-7EC7-AF30-98E5B4FC2615}"/>
              </a:ext>
            </a:extLst>
          </p:cNvPr>
          <p:cNvSpPr txBox="1"/>
          <p:nvPr/>
        </p:nvSpPr>
        <p:spPr>
          <a:xfrm>
            <a:off x="5495183" y="592886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不合格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9" name="yt_shape_1066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已知上周五沪市股指以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点报收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周末不开市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f5a3,isEnd"/>
              </a:rPr>
              <a:t>本周内沪市涨跌情况如表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表示比前一天涨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表示比前一天跌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2555,isEnd"/>
              </a:rPr>
              <a:t>那么本周五的沪市股指报收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0670" name="yt_table_1067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403466"/>
              </p:ext>
            </p:extLst>
          </p:nvPr>
        </p:nvGraphicFramePr>
        <p:xfrm>
          <a:off x="540000" y="233956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7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股指变化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4EFCCC5-2E53-B1B9-338A-9BA38F5F9052}"/>
              </a:ext>
            </a:extLst>
          </p:cNvPr>
          <p:cNvSpPr txBox="1"/>
          <p:nvPr/>
        </p:nvSpPr>
        <p:spPr>
          <a:xfrm>
            <a:off x="1364509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73" name="yt_shape_10673"/>
              <p:cNvSpPr txBox="1"/>
              <p:nvPr/>
            </p:nvSpPr>
            <p:spPr>
              <a:xfrm>
                <a:off x="540000" y="900000"/>
                <a:ext cx="6535443" cy="32646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把下列各数填入相应括号内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负有理数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E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1415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73" name="yt_shape_106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35443" cy="3264676"/>
              </a:xfrm>
              <a:prstGeom prst="rect">
                <a:avLst/>
              </a:prstGeom>
              <a:blipFill>
                <a:blip r:embed="rId2"/>
                <a:stretch>
                  <a:fillRect l="-2892" t="-1682" r="-1866" b="-4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EC6A3C-9DB4-9E68-4B09-34D8922E9966}"/>
              </a:ext>
            </a:extLst>
          </p:cNvPr>
          <p:cNvSpPr txBox="1"/>
          <p:nvPr/>
        </p:nvSpPr>
        <p:spPr>
          <a:xfrm>
            <a:off x="2120039" y="200356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7DEF42-C725-3AFC-4CBE-3EE72FF146F4}"/>
              </a:ext>
            </a:extLst>
          </p:cNvPr>
          <p:cNvSpPr txBox="1"/>
          <p:nvPr/>
        </p:nvSpPr>
        <p:spPr>
          <a:xfrm>
            <a:off x="1815239" y="247904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6FD965-59B6-C7CA-E655-5C4455DC11A4}"/>
                  </a:ext>
                </a:extLst>
              </p:cNvPr>
              <p:cNvSpPr txBox="1"/>
              <p:nvPr/>
            </p:nvSpPr>
            <p:spPr>
              <a:xfrm>
                <a:off x="2207568" y="3038264"/>
                <a:ext cx="2691870" cy="5681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smtClean="0">
                          <a:solidFill>
                            <a:srgbClr val="FF0000"/>
                          </a:solidFill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lang="en-US" altLang="zh-CN" sz="2400" i="1">
                          <a:solidFill>
                            <a:srgbClr val="FF0000"/>
                          </a:solidFill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 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  <m:t>2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  <m:t>3</m:t>
                          </m:r>
                        </m:den>
                      </m:f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1415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26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6FD965-59B6-C7CA-E655-5C4455DC1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568" y="3038264"/>
                <a:ext cx="2691870" cy="568147"/>
              </a:xfrm>
              <a:prstGeom prst="rect">
                <a:avLst/>
              </a:prstGeom>
              <a:blipFill>
                <a:blip r:embed="rId3"/>
                <a:stretch>
                  <a:fillRect b="-19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074CCD1-0983-CA02-8B66-DF7C1C46A305}"/>
              </a:ext>
            </a:extLst>
          </p:cNvPr>
          <p:cNvSpPr txBox="1"/>
          <p:nvPr/>
        </p:nvSpPr>
        <p:spPr>
          <a:xfrm>
            <a:off x="2120039" y="3661926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" name="yt_shape_10680"/>
          <p:cNvSpPr txBox="1"/>
          <p:nvPr/>
        </p:nvSpPr>
        <p:spPr>
          <a:xfrm>
            <a:off x="540000" y="900198"/>
            <a:ext cx="4491614" cy="4199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数轴、相反数与绝对值</a:t>
            </a:r>
          </a:p>
        </p:txBody>
      </p:sp>
      <p:sp>
        <p:nvSpPr>
          <p:cNvPr id="10681" name="yt_shape_10681"/>
          <p:cNvSpPr txBox="1"/>
          <p:nvPr/>
        </p:nvSpPr>
        <p:spPr>
          <a:xfrm>
            <a:off x="540000" y="1370921"/>
            <a:ext cx="6916958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3" name="yt_table_1068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201272"/>
              </p:ext>
            </p:extLst>
          </p:nvPr>
        </p:nvGraphicFramePr>
        <p:xfrm>
          <a:off x="540056" y="1822536"/>
          <a:ext cx="4597718" cy="877824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1717675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</a:tbl>
          </a:graphicData>
        </a:graphic>
      </p:graphicFrame>
      <p:pic>
        <p:nvPicPr>
          <p:cNvPr id="10682" name="yt_image_10682_skip" title="H_40.1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1393" y="1822536"/>
            <a:ext cx="3798927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5" name="yt_shape_10685"/>
          <p:cNvSpPr txBox="1"/>
          <p:nvPr/>
        </p:nvSpPr>
        <p:spPr>
          <a:xfrm>
            <a:off x="540119" y="2751160"/>
            <a:ext cx="11492915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所对应的数用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2530"/>
              </a:rPr>
              <a:t>到原点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6" name="yt_table_106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03527"/>
              </p:ext>
            </p:extLst>
          </p:nvPr>
        </p:nvGraphicFramePr>
        <p:xfrm>
          <a:off x="540056" y="3645974"/>
          <a:ext cx="4810443" cy="877824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88" name="yt_shape_10688"/>
              <p:cNvSpPr txBox="1"/>
              <p:nvPr/>
            </p:nvSpPr>
            <p:spPr>
              <a:xfrm>
                <a:off x="540000" y="4574598"/>
                <a:ext cx="10366428" cy="6028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688" name="yt_shape_106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74598"/>
                <a:ext cx="10366428" cy="602857"/>
              </a:xfrm>
              <a:prstGeom prst="rect">
                <a:avLst/>
              </a:prstGeom>
              <a:blipFill>
                <a:blip r:embed="rId3"/>
                <a:stretch>
                  <a:fillRect l="-1824" r="-824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90" name="yt_shape_10690"/>
          <p:cNvSpPr txBox="1"/>
          <p:nvPr/>
        </p:nvSpPr>
        <p:spPr>
          <a:xfrm>
            <a:off x="540000" y="5228255"/>
            <a:ext cx="8521564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691">
                <a:extLst>
                  <a:ext uri="{FF2B5EF4-FFF2-40B4-BE49-F238E27FC236}">
                    <a16:creationId xmlns:a16="http://schemas.microsoft.com/office/drawing/2014/main" id="{C4474986-F45E-BFBA-E1CF-C9F3BCCC58C4}"/>
                  </a:ext>
                </a:extLst>
              </p:cNvPr>
              <p:cNvSpPr txBox="1"/>
              <p:nvPr/>
            </p:nvSpPr>
            <p:spPr>
              <a:xfrm>
                <a:off x="540119" y="5679870"/>
                <a:ext cx="8680261" cy="6006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2" name="yt_shape_10691" descr="{&quot;rangeId&quot;:12,&quot;hasSerialNum&quot;:1,&quot;mathAnswerShape&quot;:1}">
                <a:extLst>
                  <a:ext uri="{FF2B5EF4-FFF2-40B4-BE49-F238E27FC236}">
                    <a16:creationId xmlns:a16="http://schemas.microsoft.com/office/drawing/2014/main" id="{C4474986-F45E-BFBA-E1CF-C9F3BCCC58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79870"/>
                <a:ext cx="8680261" cy="600677"/>
              </a:xfrm>
              <a:prstGeom prst="rect">
                <a:avLst/>
              </a:prstGeom>
              <a:blipFill>
                <a:blip r:embed="rId4"/>
                <a:stretch>
                  <a:fillRect l="-2177" r="-1124" b="-16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23549221260">
            <a:extLst>
              <a:ext uri="{FF2B5EF4-FFF2-40B4-BE49-F238E27FC236}">
                <a16:creationId xmlns:a16="http://schemas.microsoft.com/office/drawing/2014/main" id="{5DD7D194-AEE4-698B-CE46-27785132A0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7315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267B387-ECA5-4934-CD07-599F0EEA85B7}"/>
              </a:ext>
            </a:extLst>
          </p:cNvPr>
          <p:cNvSpPr txBox="1"/>
          <p:nvPr/>
        </p:nvSpPr>
        <p:spPr>
          <a:xfrm>
            <a:off x="6469789" y="1324115"/>
            <a:ext cx="4007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8DBDE0-0C8E-420D-434C-399A604297A7}"/>
              </a:ext>
            </a:extLst>
          </p:cNvPr>
          <p:cNvSpPr txBox="1"/>
          <p:nvPr/>
        </p:nvSpPr>
        <p:spPr>
          <a:xfrm>
            <a:off x="4507758" y="3143266"/>
            <a:ext cx="4007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45CD61B-0818-6A3B-9161-BC5607F27B7B}"/>
                  </a:ext>
                </a:extLst>
              </p:cNvPr>
              <p:cNvSpPr txBox="1"/>
              <p:nvPr/>
            </p:nvSpPr>
            <p:spPr>
              <a:xfrm>
                <a:off x="3377149" y="4527792"/>
                <a:ext cx="661099" cy="6906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6" name="文本框 5" descr="{'rangeId': 12, 'hasSerialNum': 1, 'mathAnswerShape': 1}">
                <a:extLst>
                  <a:ext uri="{FF2B5EF4-FFF2-40B4-BE49-F238E27FC236}">
                    <a16:creationId xmlns:a16="http://schemas.microsoft.com/office/drawing/2014/main" id="{045CD61B-0818-6A3B-9161-BC5607F27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149" y="4527792"/>
                <a:ext cx="661099" cy="69063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8FCC11D-79FB-C0A0-1228-F737FC24AA39}"/>
              </a:ext>
            </a:extLst>
          </p:cNvPr>
          <p:cNvCxnSpPr/>
          <p:nvPr/>
        </p:nvCxnSpPr>
        <p:spPr>
          <a:xfrm>
            <a:off x="3114735" y="519067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054DC9F5-2F88-A42E-326F-3F26E3135E79}"/>
              </a:ext>
            </a:extLst>
          </p:cNvPr>
          <p:cNvSpPr txBox="1"/>
          <p:nvPr/>
        </p:nvSpPr>
        <p:spPr>
          <a:xfrm>
            <a:off x="5229761" y="4527792"/>
            <a:ext cx="637286" cy="6906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9D3BAC-68FD-88A5-1027-CC3CF4179888}"/>
              </a:ext>
            </a:extLst>
          </p:cNvPr>
          <p:cNvSpPr txBox="1"/>
          <p:nvPr/>
        </p:nvSpPr>
        <p:spPr>
          <a:xfrm>
            <a:off x="9649361" y="4527792"/>
            <a:ext cx="1094487" cy="6906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362D71-5DD4-1833-156B-CF95E601B654}"/>
              </a:ext>
            </a:extLst>
          </p:cNvPr>
          <p:cNvSpPr txBox="1"/>
          <p:nvPr/>
        </p:nvSpPr>
        <p:spPr>
          <a:xfrm>
            <a:off x="7974739" y="5181449"/>
            <a:ext cx="9420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1279437-F405-0FB2-EAE0-76715C9A7857}"/>
                  </a:ext>
                </a:extLst>
              </p:cNvPr>
              <p:cNvSpPr txBox="1"/>
              <p:nvPr/>
            </p:nvSpPr>
            <p:spPr>
              <a:xfrm>
                <a:off x="7579571" y="5633064"/>
                <a:ext cx="1494536" cy="6884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" name="文本框 10" descr="{'rangeId': 12, 'hasSerialNum': 1, 'mathAnswerShape': 1}">
                <a:extLst>
                  <a:ext uri="{FF2B5EF4-FFF2-40B4-BE49-F238E27FC236}">
                    <a16:creationId xmlns:a16="http://schemas.microsoft.com/office/drawing/2014/main" id="{01279437-F405-0FB2-EAE0-76715C9A7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9571" y="5633064"/>
                <a:ext cx="1494536" cy="688480"/>
              </a:xfrm>
              <a:prstGeom prst="rect">
                <a:avLst/>
              </a:prstGeom>
              <a:blipFill>
                <a:blip r:embed="rId7"/>
                <a:stretch>
                  <a:fillRect b="-4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766A958-C455-E82D-8068-12893E1E45CC}"/>
              </a:ext>
            </a:extLst>
          </p:cNvPr>
          <p:cNvCxnSpPr/>
          <p:nvPr/>
        </p:nvCxnSpPr>
        <p:spPr>
          <a:xfrm>
            <a:off x="7317157" y="6293788"/>
            <a:ext cx="16669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3" name="yt_shape_10693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p:sp>
        <p:nvSpPr>
          <p:cNvPr id="10694" name="yt_shape_10694"/>
          <p:cNvSpPr txBox="1"/>
          <p:nvPr/>
        </p:nvSpPr>
        <p:spPr>
          <a:xfrm>
            <a:off x="540000" y="139956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5" name="yt_table_106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029825"/>
              </p:ext>
            </p:extLst>
          </p:nvPr>
        </p:nvGraphicFramePr>
        <p:xfrm>
          <a:off x="540056" y="1878868"/>
          <a:ext cx="4581843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10697" name="yt_shape_10697"/>
          <p:cNvSpPr txBox="1"/>
          <p:nvPr/>
        </p:nvSpPr>
        <p:spPr>
          <a:xfrm>
            <a:off x="540000" y="2880422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写出一个大于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98" name="yt_shape_10698"/>
              <p:cNvSpPr txBox="1"/>
              <p:nvPr/>
            </p:nvSpPr>
            <p:spPr>
              <a:xfrm>
                <a:off x="540000" y="3359725"/>
                <a:ext cx="9722533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698" name="yt_shape_106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9725"/>
                <a:ext cx="9722533" cy="673774"/>
              </a:xfrm>
              <a:prstGeom prst="rect">
                <a:avLst/>
              </a:prstGeom>
              <a:blipFill>
                <a:blip r:embed="rId2"/>
                <a:stretch>
                  <a:fillRect l="-1945" r="-941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21330">
            <a:extLst>
              <a:ext uri="{FF2B5EF4-FFF2-40B4-BE49-F238E27FC236}">
                <a16:creationId xmlns:a16="http://schemas.microsoft.com/office/drawing/2014/main" id="{CA1FA826-D7C4-902D-47A2-A064B00A99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A8EA2D-F446-808F-5AFD-FF0B0D5F4E3B}"/>
              </a:ext>
            </a:extLst>
          </p:cNvPr>
          <p:cNvSpPr txBox="1"/>
          <p:nvPr/>
        </p:nvSpPr>
        <p:spPr>
          <a:xfrm>
            <a:off x="936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927D23-25F7-D5E9-44A2-2293B9B41FF5}"/>
              </a:ext>
            </a:extLst>
          </p:cNvPr>
          <p:cNvSpPr txBox="1"/>
          <p:nvPr/>
        </p:nvSpPr>
        <p:spPr>
          <a:xfrm>
            <a:off x="6622189" y="28336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43A065-C00B-7F00-1679-EA284F1F70AD}"/>
              </a:ext>
            </a:extLst>
          </p:cNvPr>
          <p:cNvSpPr txBox="1"/>
          <p:nvPr/>
        </p:nvSpPr>
        <p:spPr>
          <a:xfrm>
            <a:off x="3677694" y="3312919"/>
            <a:ext cx="7896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2" name="yt_shape_10702"/>
          <p:cNvSpPr txBox="1"/>
          <p:nvPr/>
        </p:nvSpPr>
        <p:spPr>
          <a:xfrm>
            <a:off x="540000" y="2569614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704" name="yt_shape_10704"/>
          <p:cNvSpPr txBox="1"/>
          <p:nvPr/>
        </p:nvSpPr>
        <p:spPr>
          <a:xfrm>
            <a:off x="540000" y="3184802"/>
            <a:ext cx="4441665" cy="6573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50" b="0" i="0" u="none" spc="-365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650" b="0" i="0" u="none" spc="33723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0703" name="yt_image_10703" title="H_57.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66858"/>
            <a:ext cx="4396129" cy="7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706" name="yt_shape_10706"/>
              <p:cNvSpPr txBox="1"/>
              <p:nvPr/>
            </p:nvSpPr>
            <p:spPr>
              <a:xfrm>
                <a:off x="540000" y="3970377"/>
                <a:ext cx="653223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06" name="yt_shape_107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0377"/>
                <a:ext cx="6532237" cy="642163"/>
              </a:xfrm>
              <a:prstGeom prst="rect">
                <a:avLst/>
              </a:prstGeom>
              <a:blipFill>
                <a:blip r:embed="rId3"/>
                <a:stretch>
                  <a:fillRect l="-2894" r="-186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7C75D7-F171-027F-413B-AC265FFC769E}"/>
              </a:ext>
            </a:extLst>
          </p:cNvPr>
          <p:cNvSpPr txBox="1"/>
          <p:nvPr/>
        </p:nvSpPr>
        <p:spPr>
          <a:xfrm>
            <a:off x="449989" y="2204864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608DBD-4951-F4AB-B05E-E8E672275BB6}"/>
                  </a:ext>
                </a:extLst>
              </p:cNvPr>
              <p:cNvSpPr txBox="1"/>
              <p:nvPr/>
            </p:nvSpPr>
            <p:spPr>
              <a:xfrm>
                <a:off x="449989" y="3605627"/>
                <a:ext cx="66491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608DBD-4951-F4AB-B05E-E8E672275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5627"/>
                <a:ext cx="6649148" cy="729565"/>
              </a:xfrm>
              <a:prstGeom prst="rect">
                <a:avLst/>
              </a:prstGeom>
              <a:blipFill>
                <a:blip r:embed="rId4"/>
                <a:stretch>
                  <a:fillRect l="-1467" r="-137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00" name="yt_shape_10700"/>
              <p:cNvSpPr txBox="1"/>
              <p:nvPr/>
            </p:nvSpPr>
            <p:spPr>
              <a:xfrm>
                <a:off x="540119" y="980728"/>
                <a:ext cx="11316521" cy="13203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在数轴上画出表示下列各数的点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4_63233"/>
                  </a:rPr>
                  <a:t>，－（－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再将这些数用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00" name="yt_shape_10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316521" cy="1320361"/>
              </a:xfrm>
              <a:prstGeom prst="rect">
                <a:avLst/>
              </a:prstGeom>
              <a:blipFill>
                <a:blip r:embed="rId5"/>
                <a:stretch>
                  <a:fillRect l="-1670" r="-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9" name="yt_shape_10709"/>
          <p:cNvSpPr txBox="1"/>
          <p:nvPr/>
        </p:nvSpPr>
        <p:spPr>
          <a:xfrm>
            <a:off x="540000" y="900000"/>
            <a:ext cx="2427011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08" name="yt_image_10708" title="H_50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1" name="yt_shape_10711"/>
          <p:cNvSpPr txBox="1"/>
          <p:nvPr/>
        </p:nvSpPr>
        <p:spPr>
          <a:xfrm>
            <a:off x="540119" y="158615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837f,isEnd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则距离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fd05,isEnd"/>
              </a:rPr>
              <a:t>三个单位长度的点所表示的数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FC30C0-8E00-7EA0-A776-F50085AD0B63}"/>
              </a:ext>
            </a:extLst>
          </p:cNvPr>
          <p:cNvSpPr txBox="1"/>
          <p:nvPr/>
        </p:nvSpPr>
        <p:spPr>
          <a:xfrm>
            <a:off x="4145808" y="20148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2F4EBE-2D85-8339-D363-1EEA61A694F1}"/>
              </a:ext>
            </a:extLst>
          </p:cNvPr>
          <p:cNvSpPr txBox="1"/>
          <p:nvPr/>
        </p:nvSpPr>
        <p:spPr>
          <a:xfrm>
            <a:off x="1059708" y="296581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1F2613-4D64-C987-6569-B4B8EB2A2858}"/>
              </a:ext>
            </a:extLst>
          </p:cNvPr>
          <p:cNvSpPr txBox="1"/>
          <p:nvPr/>
        </p:nvSpPr>
        <p:spPr>
          <a:xfrm>
            <a:off x="6650882" y="3441301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1374</Words>
  <Application>Microsoft Office PowerPoint</Application>
  <PresentationFormat>宽屏</PresentationFormat>
  <Paragraphs>154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12</cp:revision>
  <dcterms:created xsi:type="dcterms:W3CDTF">2024-08-13T11:38:23Z</dcterms:created>
  <dcterms:modified xsi:type="dcterms:W3CDTF">2024-08-13T14:42:55Z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