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3" r:id="rId6"/>
    <p:sldId id="376" r:id="rId7"/>
    <p:sldId id="379" r:id="rId8"/>
    <p:sldId id="381" r:id="rId9"/>
    <p:sldId id="382" r:id="rId10"/>
    <p:sldId id="383" r:id="rId11"/>
    <p:sldId id="387" r:id="rId12"/>
    <p:sldId id="388" r:id="rId13"/>
    <p:sldId id="389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3" name="yt_shape_13233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234" name="yt_image_13234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6" name="yt_shape_13236"/>
          <p:cNvSpPr txBox="1"/>
          <p:nvPr/>
        </p:nvSpPr>
        <p:spPr>
          <a:xfrm>
            <a:off x="540119" y="191156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的等式叫作方程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使方程左、右两边的值相等的未知数的值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叫作方程的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求方程的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只含有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且含有未知数的式子都是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4a817,isEnd"/>
              </a:rPr>
              <a:t>未知数的次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数都是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这样的方程叫作一元一次方程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E59809-7153-16C1-4512-20B98E214136}"/>
              </a:ext>
            </a:extLst>
          </p:cNvPr>
          <p:cNvSpPr txBox="1"/>
          <p:nvPr/>
        </p:nvSpPr>
        <p:spPr>
          <a:xfrm>
            <a:off x="1745508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未知数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4FCB94-FFF2-D32B-322C-130F17212282}"/>
              </a:ext>
            </a:extLst>
          </p:cNvPr>
          <p:cNvSpPr txBox="1"/>
          <p:nvPr/>
        </p:nvSpPr>
        <p:spPr>
          <a:xfrm>
            <a:off x="8451107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EFE002-2BD3-5C70-E970-4C7C1F71D637}"/>
              </a:ext>
            </a:extLst>
          </p:cNvPr>
          <p:cNvSpPr txBox="1"/>
          <p:nvPr/>
        </p:nvSpPr>
        <p:spPr>
          <a:xfrm>
            <a:off x="10737107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01106A-E762-224F-9B68-0C9599C63AC4}"/>
              </a:ext>
            </a:extLst>
          </p:cNvPr>
          <p:cNvSpPr txBox="1"/>
          <p:nvPr/>
        </p:nvSpPr>
        <p:spPr>
          <a:xfrm>
            <a:off x="2050308" y="32912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2CB9E0-B7C4-E152-448C-214AF29449D2}"/>
              </a:ext>
            </a:extLst>
          </p:cNvPr>
          <p:cNvSpPr txBox="1"/>
          <p:nvPr/>
        </p:nvSpPr>
        <p:spPr>
          <a:xfrm>
            <a:off x="8755907" y="32912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BDBA46-284E-B57E-E30E-3B8A5795762F}"/>
              </a:ext>
            </a:extLst>
          </p:cNvPr>
          <p:cNvSpPr txBox="1"/>
          <p:nvPr/>
        </p:nvSpPr>
        <p:spPr>
          <a:xfrm>
            <a:off x="1669308" y="37667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3" name="yt_shape_1328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再写出方程的解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元钱买了两种钢笔共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a611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问两种钢笔各买了多少支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设买了甲型钢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则买了乙型钢笔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2a69,isEnd"/>
              </a:rPr>
              <a:t>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3286" name="yt_table_1328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601546"/>
              </p:ext>
            </p:extLst>
          </p:nvPr>
        </p:nvGraphicFramePr>
        <p:xfrm>
          <a:off x="540000" y="3434057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6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14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066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288" name="yt_shape_13288"/>
          <p:cNvSpPr txBox="1"/>
          <p:nvPr/>
        </p:nvSpPr>
        <p:spPr>
          <a:xfrm>
            <a:off x="540000" y="4837663"/>
            <a:ext cx="4849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从表中看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是原方程的解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1010C8-970E-1B5C-43AE-BFDFE9C930E8}"/>
              </a:ext>
            </a:extLst>
          </p:cNvPr>
          <p:cNvSpPr txBox="1"/>
          <p:nvPr/>
        </p:nvSpPr>
        <p:spPr>
          <a:xfrm>
            <a:off x="6471496" y="227965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A86FCC-55F5-F988-A3B0-726DE1B6CE2E}"/>
              </a:ext>
            </a:extLst>
          </p:cNvPr>
          <p:cNvSpPr txBox="1"/>
          <p:nvPr/>
        </p:nvSpPr>
        <p:spPr>
          <a:xfrm>
            <a:off x="1059708" y="2755146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76C76C-1B71-4AD4-9C5F-0E0989869CCE}"/>
              </a:ext>
            </a:extLst>
          </p:cNvPr>
          <p:cNvSpPr txBox="1"/>
          <p:nvPr/>
        </p:nvSpPr>
        <p:spPr>
          <a:xfrm>
            <a:off x="2813777" y="479085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9" name="yt_shape_13289"/>
          <p:cNvSpPr txBox="1"/>
          <p:nvPr/>
        </p:nvSpPr>
        <p:spPr>
          <a:xfrm>
            <a:off x="540000" y="900000"/>
            <a:ext cx="784509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51AA0D-740A-A05A-FCB0-08EC2E966A18}"/>
              </a:ext>
            </a:extLst>
          </p:cNvPr>
          <p:cNvSpPr txBox="1"/>
          <p:nvPr/>
        </p:nvSpPr>
        <p:spPr>
          <a:xfrm>
            <a:off x="449989" y="1328682"/>
            <a:ext cx="597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FE683B-6A6E-C4A7-B8E6-82C680F3E2D5}"/>
              </a:ext>
            </a:extLst>
          </p:cNvPr>
          <p:cNvSpPr txBox="1"/>
          <p:nvPr/>
        </p:nvSpPr>
        <p:spPr>
          <a:xfrm>
            <a:off x="449989" y="1804170"/>
            <a:ext cx="6007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2" name="yt_shape_1329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91" name="yt_image_13291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4" name="yt_shape_13294"/>
          <p:cNvSpPr txBox="1"/>
          <p:nvPr/>
        </p:nvSpPr>
        <p:spPr>
          <a:xfrm>
            <a:off x="540120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小张去水果市场购买苹果和橘子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他看中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8ad5"/>
              </a:rPr>
              <a:t>两家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的苹果和橘子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这两家的苹果和橘子的品质都一样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售价也相同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30dd"/>
              </a:rPr>
              <a:t>但每千克苹果要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比每千克橘子贵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千克苹果与买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千克橘子的费用相等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df54"/>
              </a:rPr>
              <a:t>设每千克橘子的售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yt_shape_13295">
            <a:extLst>
              <a:ext uri="{FF2B5EF4-FFF2-40B4-BE49-F238E27FC236}">
                <a16:creationId xmlns:a16="http://schemas.microsoft.com/office/drawing/2014/main" id="{2E657CC9-0BDC-BEE5-46F0-0076CA4B4C1A}"/>
              </a:ext>
            </a:extLst>
          </p:cNvPr>
          <p:cNvSpPr txBox="1"/>
          <p:nvPr/>
        </p:nvSpPr>
        <p:spPr>
          <a:xfrm>
            <a:off x="540119" y="3575846"/>
            <a:ext cx="11492915" cy="222941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根据题意列出方程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哪一个是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所列方程的解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927b"/>
              </a:rPr>
              <a:t>不用写解答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是所列方程的解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EB4C86-3F14-9768-5600-6A3D2963F7B6}"/>
              </a:ext>
            </a:extLst>
          </p:cNvPr>
          <p:cNvSpPr txBox="1"/>
          <p:nvPr/>
        </p:nvSpPr>
        <p:spPr>
          <a:xfrm>
            <a:off x="450108" y="4025724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222D85-B0DF-6EAB-67A2-A09E51AB410E}"/>
              </a:ext>
            </a:extLst>
          </p:cNvPr>
          <p:cNvSpPr txBox="1"/>
          <p:nvPr/>
        </p:nvSpPr>
        <p:spPr>
          <a:xfrm>
            <a:off x="450108" y="5452188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是所列方程的解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5" name="yt_shape_13295"/>
          <p:cNvSpPr txBox="1"/>
          <p:nvPr/>
        </p:nvSpPr>
        <p:spPr>
          <a:xfrm>
            <a:off x="540119" y="1116024"/>
            <a:ext cx="11492915" cy="205893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经洽谈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家给出的优惠方案是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千克苹果送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千克橘子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a663"/>
              </a:rPr>
              <a:t>家给出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的优惠方案是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若购买苹果超出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则购买橘子打八折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假如小张购买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9d0d"/>
              </a:rPr>
              <a:t>千克苹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千克橘子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的式子分别表示出小张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两家购买苹果和橘子所花的费用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你认为在哪家购买比较合算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02" name="yt_shape_13302"/>
              <p:cNvSpPr txBox="1"/>
              <p:nvPr/>
            </p:nvSpPr>
            <p:spPr>
              <a:xfrm>
                <a:off x="540000" y="3433326"/>
                <a:ext cx="10834697" cy="35112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橘子每千克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苹果每千克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家购买苹果和橘子所花的费用为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家购买苹果和橘子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所花的费用为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家购买苹果和橘子所花的费用为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家购买苹果和橘子所花的费用为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家购买比较合算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302" name="yt_shape_133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3326"/>
                <a:ext cx="10834697" cy="3511218"/>
              </a:xfrm>
              <a:prstGeom prst="rect">
                <a:avLst/>
              </a:prstGeom>
              <a:blipFill>
                <a:blip r:embed="rId2"/>
                <a:stretch>
                  <a:fillRect l="-1745" t="-2951" r="-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C00DAC7-01A8-B33E-740D-5208CAE9A864}"/>
              </a:ext>
            </a:extLst>
          </p:cNvPr>
          <p:cNvSpPr txBox="1"/>
          <p:nvPr/>
        </p:nvSpPr>
        <p:spPr>
          <a:xfrm>
            <a:off x="449989" y="3147932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橘子每千克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苹果每千克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223FF2-3D47-95B5-81CA-6DBA72F27AE8}"/>
                  </a:ext>
                </a:extLst>
              </p:cNvPr>
              <p:cNvSpPr txBox="1"/>
              <p:nvPr/>
            </p:nvSpPr>
            <p:spPr>
              <a:xfrm>
                <a:off x="449989" y="3452026"/>
                <a:ext cx="109099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家购买苹果和橘子所花的费用为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576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223FF2-3D47-95B5-81CA-6DBA72F27A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2026"/>
                <a:ext cx="10909998" cy="769062"/>
              </a:xfrm>
              <a:prstGeom prst="rect">
                <a:avLst/>
              </a:prstGeom>
              <a:blipFill>
                <a:blip r:embed="rId3"/>
                <a:stretch>
                  <a:fillRect l="-894" r="-838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5332657-2CE4-BF33-F095-05045BB77704}"/>
              </a:ext>
            </a:extLst>
          </p:cNvPr>
          <p:cNvSpPr txBox="1"/>
          <p:nvPr/>
        </p:nvSpPr>
        <p:spPr>
          <a:xfrm>
            <a:off x="449989" y="4149080"/>
            <a:ext cx="1055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家购买苹果和橘子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所花的费用为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0E6E6C-E624-3DA7-B490-D0A5CFA29827}"/>
              </a:ext>
            </a:extLst>
          </p:cNvPr>
          <p:cNvSpPr txBox="1"/>
          <p:nvPr/>
        </p:nvSpPr>
        <p:spPr>
          <a:xfrm>
            <a:off x="449989" y="4581128"/>
            <a:ext cx="1061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家购买苹果和橘子所花的费用为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6D1753-9052-9AAE-42F3-685E66A7E0A6}"/>
              </a:ext>
            </a:extLst>
          </p:cNvPr>
          <p:cNvSpPr txBox="1"/>
          <p:nvPr/>
        </p:nvSpPr>
        <p:spPr>
          <a:xfrm>
            <a:off x="449989" y="5013176"/>
            <a:ext cx="914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家购买苹果和橘子所花的费用为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B944D6-C6F1-7B67-F096-7123FDE0289B}"/>
              </a:ext>
            </a:extLst>
          </p:cNvPr>
          <p:cNvSpPr txBox="1"/>
          <p:nvPr/>
        </p:nvSpPr>
        <p:spPr>
          <a:xfrm>
            <a:off x="449989" y="545218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F6480E-90FE-527B-953F-2C34BCDBD64D}"/>
              </a:ext>
            </a:extLst>
          </p:cNvPr>
          <p:cNvSpPr txBox="1"/>
          <p:nvPr/>
        </p:nvSpPr>
        <p:spPr>
          <a:xfrm>
            <a:off x="449989" y="5877272"/>
            <a:ext cx="36614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家购买比较合算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239" name="yt_image_13239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2" name="yt_shape_13242"/>
          <p:cNvSpPr txBox="1"/>
          <p:nvPr/>
        </p:nvSpPr>
        <p:spPr>
          <a:xfrm>
            <a:off x="540119" y="1353857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是下列方程的解吗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根据方程解的定义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的值代入方程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91931"/>
              </a:rPr>
              <a:t>看是否能使方程的左右两边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得方程左边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db68"/>
              </a:rPr>
              <a:t>＋</a:t>
            </a:r>
            <a:b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方程右边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左边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右边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3b98"/>
              </a:rPr>
              <a:t>－</a:t>
            </a:r>
            <a:b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得方程左边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方程右边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481"/>
              </a:rPr>
              <a:t>＝</a:t>
            </a:r>
            <a:b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左边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右边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48" name="yt_image_1324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1" name="yt_shape_13251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等式与方程</a:t>
            </a:r>
          </a:p>
        </p:txBody>
      </p:sp>
      <p:sp>
        <p:nvSpPr>
          <p:cNvPr id="13252" name="yt_shape_13252"/>
          <p:cNvSpPr txBox="1"/>
          <p:nvPr/>
        </p:nvSpPr>
        <p:spPr>
          <a:xfrm>
            <a:off x="540119" y="2102862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f10,isEnd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其中是等式的有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其中含有未知数的等式有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f6d7,isEnd"/>
              </a:rPr>
              <a:t>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以是方程的有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253" name="yt_shape_13253"/>
          <p:cNvSpPr txBox="1"/>
          <p:nvPr/>
        </p:nvSpPr>
        <p:spPr>
          <a:xfrm>
            <a:off x="540119" y="3525949"/>
            <a:ext cx="11492915" cy="20689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二字最早见于我国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这部经典著作中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235,isEnd"/>
              </a:rPr>
              <a:t>该书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的第八章名为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900" b="0" i="0" u="none">
                <a:solidFill>
                  <a:srgbClr val="1EE3CF"/>
                </a:solidFill>
                <a:effectLst/>
                <a:latin typeface="Times New Roman" pitchFamily="29"/>
                <a:ea typeface="Times New Roman" pitchFamily="2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a81d0,isEnd"/>
              </a:rPr>
              <a:t>从左到右列出的算筹数分别表示方程中未知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的系数与相应的常数项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即可表示方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900" b="0" i="0" u="none">
                <a:solidFill>
                  <a:srgbClr val="1EE3CF"/>
                </a:solidFill>
                <a:effectLst/>
                <a:latin typeface="Times New Roman" pitchFamily="29"/>
                <a:ea typeface="Times New Roman" pitchFamily="2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7147,isEnd"/>
              </a:rPr>
              <a:t>表示的方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12977">
            <a:extLst>
              <a:ext uri="{FF2B5EF4-FFF2-40B4-BE49-F238E27FC236}">
                <a16:creationId xmlns:a16="http://schemas.microsoft.com/office/drawing/2014/main" id="{A4FDB048-807E-30E1-CDE0-07F9730FC4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3549513177">
            <a:extLst>
              <a:ext uri="{FF2B5EF4-FFF2-40B4-BE49-F238E27FC236}">
                <a16:creationId xmlns:a16="http://schemas.microsoft.com/office/drawing/2014/main" id="{6BA0CBE7-E0AD-FF05-ECEB-3FB601356E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719" y="4081230"/>
            <a:ext cx="1317817" cy="414961"/>
          </a:xfrm>
          <a:prstGeom prst="rect">
            <a:avLst/>
          </a:prstGeom>
        </p:spPr>
      </p:pic>
      <p:pic>
        <p:nvPicPr>
          <p:cNvPr id="7" name="yt_shape_1723549513337">
            <a:extLst>
              <a:ext uri="{FF2B5EF4-FFF2-40B4-BE49-F238E27FC236}">
                <a16:creationId xmlns:a16="http://schemas.microsoft.com/office/drawing/2014/main" id="{8B816487-D882-37FD-8FB1-F67D6E1015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469" y="4655778"/>
            <a:ext cx="1317817" cy="41496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1A0C71-4D03-A0BA-D210-81C44B9AACD9}"/>
              </a:ext>
            </a:extLst>
          </p:cNvPr>
          <p:cNvSpPr txBox="1"/>
          <p:nvPr/>
        </p:nvSpPr>
        <p:spPr>
          <a:xfrm>
            <a:off x="4107708" y="253154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0A3DD8-11A0-CA10-B6AD-BBB754F08FF2}"/>
              </a:ext>
            </a:extLst>
          </p:cNvPr>
          <p:cNvSpPr txBox="1"/>
          <p:nvPr/>
        </p:nvSpPr>
        <p:spPr>
          <a:xfrm>
            <a:off x="9594107" y="253154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04536D-CBF3-6092-49D4-C013BF8F56AF}"/>
              </a:ext>
            </a:extLst>
          </p:cNvPr>
          <p:cNvSpPr txBox="1"/>
          <p:nvPr/>
        </p:nvSpPr>
        <p:spPr>
          <a:xfrm>
            <a:off x="2583708" y="300703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FA48B7-6DB5-2C74-72EC-DF2047930B9A}"/>
              </a:ext>
            </a:extLst>
          </p:cNvPr>
          <p:cNvSpPr txBox="1"/>
          <p:nvPr/>
        </p:nvSpPr>
        <p:spPr>
          <a:xfrm>
            <a:off x="1412133" y="5075980"/>
            <a:ext cx="196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4" name="yt_shape_13254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方程的解</a:t>
            </a:r>
          </a:p>
        </p:txBody>
      </p:sp>
      <p:sp>
        <p:nvSpPr>
          <p:cNvPr id="13255" name="yt_shape_13255"/>
          <p:cNvSpPr txBox="1"/>
          <p:nvPr/>
        </p:nvSpPr>
        <p:spPr>
          <a:xfrm>
            <a:off x="540000" y="1399565"/>
            <a:ext cx="56105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56" name="yt_table_132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628754"/>
              </p:ext>
            </p:extLst>
          </p:nvPr>
        </p:nvGraphicFramePr>
        <p:xfrm>
          <a:off x="540056" y="1878868"/>
          <a:ext cx="6980555" cy="950976"/>
        </p:xfrm>
        <a:graphic>
          <a:graphicData uri="http://schemas.openxmlformats.org/drawingml/2006/table">
            <a:tbl>
              <a:tblPr/>
              <a:tblGrid>
                <a:gridCol w="3932555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</a:tbl>
          </a:graphicData>
        </a:graphic>
      </p:graphicFrame>
      <p:sp>
        <p:nvSpPr>
          <p:cNvPr id="13258" name="yt_shape_13258"/>
          <p:cNvSpPr txBox="1"/>
          <p:nvPr/>
        </p:nvSpPr>
        <p:spPr>
          <a:xfrm>
            <a:off x="540000" y="2880422"/>
            <a:ext cx="100828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且它的解为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13478">
            <a:extLst>
              <a:ext uri="{FF2B5EF4-FFF2-40B4-BE49-F238E27FC236}">
                <a16:creationId xmlns:a16="http://schemas.microsoft.com/office/drawing/2014/main" id="{2544C21A-8BB1-5BFD-EFF2-12A9A42D0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6301E1-BF9A-9442-2274-9BEEE4457782}"/>
              </a:ext>
            </a:extLst>
          </p:cNvPr>
          <p:cNvSpPr txBox="1"/>
          <p:nvPr/>
        </p:nvSpPr>
        <p:spPr>
          <a:xfrm>
            <a:off x="5175977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76BB71-0357-6576-2BC3-9364D4C6403E}"/>
              </a:ext>
            </a:extLst>
          </p:cNvPr>
          <p:cNvSpPr txBox="1"/>
          <p:nvPr/>
        </p:nvSpPr>
        <p:spPr>
          <a:xfrm>
            <a:off x="6747601" y="2833616"/>
            <a:ext cx="3715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9" name="yt_shape_13259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一元一次方程的概念</a:t>
            </a:r>
          </a:p>
        </p:txBody>
      </p:sp>
      <p:sp>
        <p:nvSpPr>
          <p:cNvPr id="13260" name="yt_shape_13260"/>
          <p:cNvSpPr txBox="1"/>
          <p:nvPr/>
        </p:nvSpPr>
        <p:spPr>
          <a:xfrm>
            <a:off x="540000" y="1399565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61" name="yt_table_13261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1158610"/>
                  </p:ext>
                </p:extLst>
              </p:nvPr>
            </p:nvGraphicFramePr>
            <p:xfrm>
              <a:off x="540056" y="1878868"/>
              <a:ext cx="10924160" cy="636080"/>
            </p:xfrm>
            <a:graphic>
              <a:graphicData uri="http://schemas.openxmlformats.org/drawingml/2006/table">
                <a:tbl>
                  <a:tblPr/>
                  <a:tblGrid>
                    <a:gridCol w="3088005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3094355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2182432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3261" name="yt_table_13261" descr="{&quot;rangeId&quot;:10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1158610"/>
                  </p:ext>
                </p:extLst>
              </p:nvPr>
            </p:nvGraphicFramePr>
            <p:xfrm>
              <a:off x="540056" y="1878868"/>
              <a:ext cx="10924160" cy="636080"/>
            </p:xfrm>
            <a:graphic>
              <a:graphicData uri="http://schemas.openxmlformats.org/drawingml/2006/table">
                <a:tbl>
                  <a:tblPr/>
                  <a:tblGrid>
                    <a:gridCol w="3088005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559368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3094355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2182432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0083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262" name="yt_shape_13262"/>
          <p:cNvSpPr txBox="1"/>
          <p:nvPr/>
        </p:nvSpPr>
        <p:spPr>
          <a:xfrm>
            <a:off x="540119" y="25655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9117,isEnd"/>
              </a:rPr>
              <a:t>应满足的条件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263" name="yt_shape_13263"/>
          <p:cNvSpPr txBox="1"/>
          <p:nvPr/>
        </p:nvSpPr>
        <p:spPr>
          <a:xfrm>
            <a:off x="540000" y="3525030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【变式】若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13548">
            <a:extLst>
              <a:ext uri="{FF2B5EF4-FFF2-40B4-BE49-F238E27FC236}">
                <a16:creationId xmlns:a16="http://schemas.microsoft.com/office/drawing/2014/main" id="{0F71CBE7-3704-365E-A8AD-D27ACAD7AD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2CA185-2F7E-510C-1F6B-DACEB6F38942}"/>
              </a:ext>
            </a:extLst>
          </p:cNvPr>
          <p:cNvSpPr txBox="1"/>
          <p:nvPr/>
        </p:nvSpPr>
        <p:spPr>
          <a:xfrm>
            <a:off x="6012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B7B8AC-5CC8-C132-4255-58DE89FBB106}"/>
              </a:ext>
            </a:extLst>
          </p:cNvPr>
          <p:cNvSpPr txBox="1"/>
          <p:nvPr/>
        </p:nvSpPr>
        <p:spPr>
          <a:xfrm>
            <a:off x="1107333" y="2994277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42B2C-AB01-B1D0-7356-35D18723F2C1}"/>
              </a:ext>
            </a:extLst>
          </p:cNvPr>
          <p:cNvSpPr txBox="1"/>
          <p:nvPr/>
        </p:nvSpPr>
        <p:spPr>
          <a:xfrm>
            <a:off x="8374789" y="34782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4" name="yt_shape_13264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根据问题中的等量关系列方程</a:t>
            </a:r>
          </a:p>
        </p:txBody>
      </p:sp>
      <p:sp>
        <p:nvSpPr>
          <p:cNvPr id="13265" name="yt_shape_1326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的绳子围成一个封闭的长方形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绳子不重合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f3c9"/>
              </a:rPr>
              <a:t>长方形的长是宽的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设长方形的宽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6" name="yt_table_132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526565"/>
              </p:ext>
            </p:extLst>
          </p:nvPr>
        </p:nvGraphicFramePr>
        <p:xfrm>
          <a:off x="540056" y="2359000"/>
          <a:ext cx="7559993" cy="950976"/>
        </p:xfrm>
        <a:graphic>
          <a:graphicData uri="http://schemas.openxmlformats.org/drawingml/2006/table">
            <a:tbl>
              <a:tblPr/>
              <a:tblGrid>
                <a:gridCol w="4237355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3322638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pic>
        <p:nvPicPr>
          <p:cNvPr id="3" name="yt_shape_1723549513613">
            <a:extLst>
              <a:ext uri="{FF2B5EF4-FFF2-40B4-BE49-F238E27FC236}">
                <a16:creationId xmlns:a16="http://schemas.microsoft.com/office/drawing/2014/main" id="{7E5211FF-4776-6884-5BE0-2B23D4DE4B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240C50-C06B-28AF-9F89-1898ACF57530}"/>
              </a:ext>
            </a:extLst>
          </p:cNvPr>
          <p:cNvSpPr txBox="1"/>
          <p:nvPr/>
        </p:nvSpPr>
        <p:spPr>
          <a:xfrm>
            <a:off x="7604971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8" name="yt_shape_13268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某知识竞赛共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每一题答对得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答错或不答都扣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小明考了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9cdb"/>
              </a:rPr>
              <a:t>68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那么小明答对了多少道题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设小明答对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甲班有学生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乙班有学生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乙两班人数相等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383f"/>
              </a:rPr>
              <a:t>应如何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设从甲班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调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人到乙班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DA2DAF-5890-C87A-D282-293CB5EF89EA}"/>
              </a:ext>
            </a:extLst>
          </p:cNvPr>
          <p:cNvSpPr txBox="1"/>
          <p:nvPr/>
        </p:nvSpPr>
        <p:spPr>
          <a:xfrm>
            <a:off x="450108" y="2279658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设小明答对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1D0959-C14A-CE9B-62F2-109718D9DD2B}"/>
              </a:ext>
            </a:extLst>
          </p:cNvPr>
          <p:cNvSpPr txBox="1"/>
          <p:nvPr/>
        </p:nvSpPr>
        <p:spPr>
          <a:xfrm>
            <a:off x="450108" y="2755146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50E9AA-0B56-6805-585A-3844032F1ECE}"/>
              </a:ext>
            </a:extLst>
          </p:cNvPr>
          <p:cNvSpPr txBox="1"/>
          <p:nvPr/>
        </p:nvSpPr>
        <p:spPr>
          <a:xfrm>
            <a:off x="450108" y="4181610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设从甲班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人到乙班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1BF95D-6D17-DF98-66A0-8423FDC6E8CC}"/>
              </a:ext>
            </a:extLst>
          </p:cNvPr>
          <p:cNvSpPr txBox="1"/>
          <p:nvPr/>
        </p:nvSpPr>
        <p:spPr>
          <a:xfrm>
            <a:off x="450108" y="4657098"/>
            <a:ext cx="2316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3" name="yt_shape_13273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对一元一次方程的概念理解不透致错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519BB3-F108-C6B3-B159-D025A9C4C46C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对一元一次方程的概念理解不透致错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4" name="yt_shape_13274"/>
          <p:cNvSpPr txBox="1"/>
          <p:nvPr/>
        </p:nvSpPr>
        <p:spPr>
          <a:xfrm>
            <a:off x="540000" y="900000"/>
            <a:ext cx="10339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8B4535-8451-5C7B-4F31-564697814C17}"/>
              </a:ext>
            </a:extLst>
          </p:cNvPr>
          <p:cNvSpPr txBox="1"/>
          <p:nvPr/>
        </p:nvSpPr>
        <p:spPr>
          <a:xfrm>
            <a:off x="9774964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76" name="yt_shape_13276"/>
          <p:cNvSpPr txBox="1"/>
          <p:nvPr/>
        </p:nvSpPr>
        <p:spPr>
          <a:xfrm>
            <a:off x="540000" y="1844824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75" name="yt_image_13275" title="H_50.49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4824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8" name="yt_shape_13278"/>
          <p:cNvSpPr txBox="1"/>
          <p:nvPr/>
        </p:nvSpPr>
        <p:spPr>
          <a:xfrm>
            <a:off x="540000" y="2536693"/>
            <a:ext cx="101934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79" name="yt_table_132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883985"/>
              </p:ext>
            </p:extLst>
          </p:nvPr>
        </p:nvGraphicFramePr>
        <p:xfrm>
          <a:off x="540056" y="3015996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sp>
        <p:nvSpPr>
          <p:cNvPr id="13281" name="yt_shape_13281"/>
          <p:cNvSpPr txBox="1"/>
          <p:nvPr/>
        </p:nvSpPr>
        <p:spPr>
          <a:xfrm>
            <a:off x="540120" y="354216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孙子算经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dfd6"/>
              </a:rPr>
              <a:t>每户分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一头鹿后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还有剩余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将剩下的鹿按每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户共分一头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恰好分完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6498"/>
              </a:rPr>
              <a:t>有多少户人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户人家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82" name="yt_table_13282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0432807"/>
                  </p:ext>
                </p:extLst>
              </p:nvPr>
            </p:nvGraphicFramePr>
            <p:xfrm>
              <a:off x="540056" y="4981733"/>
              <a:ext cx="6836411" cy="1270000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2617788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82" name="yt_table_13282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0432807"/>
                  </p:ext>
                </p:extLst>
              </p:nvPr>
            </p:nvGraphicFramePr>
            <p:xfrm>
              <a:off x="540056" y="4981733"/>
              <a:ext cx="6836411" cy="1270000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2617788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2049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62049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16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EA7C857-67C3-5CFE-62B2-DED613D059FF}"/>
              </a:ext>
            </a:extLst>
          </p:cNvPr>
          <p:cNvSpPr txBox="1"/>
          <p:nvPr/>
        </p:nvSpPr>
        <p:spPr>
          <a:xfrm>
            <a:off x="9732101" y="2489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3CDEBB-6592-1C90-CAFA-10D39800442F}"/>
              </a:ext>
            </a:extLst>
          </p:cNvPr>
          <p:cNvSpPr txBox="1"/>
          <p:nvPr/>
        </p:nvSpPr>
        <p:spPr>
          <a:xfrm>
            <a:off x="6776296" y="44463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2013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12</cp:revision>
  <dcterms:created xsi:type="dcterms:W3CDTF">2024-08-13T11:38:23Z</dcterms:created>
  <dcterms:modified xsi:type="dcterms:W3CDTF">2024-08-14T09:45:48Z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