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8" r:id="rId7"/>
    <p:sldId id="385" r:id="rId8"/>
    <p:sldId id="369" r:id="rId9"/>
    <p:sldId id="374" r:id="rId10"/>
    <p:sldId id="375" r:id="rId11"/>
    <p:sldId id="378" r:id="rId12"/>
    <p:sldId id="386" r:id="rId13"/>
    <p:sldId id="382" r:id="rId14"/>
    <p:sldId id="383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9" name="yt_shape_13649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650" name="yt_image_13650" title="H_25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2" name="yt_shape_13652"/>
          <p:cNvSpPr txBox="1"/>
          <p:nvPr/>
        </p:nvSpPr>
        <p:spPr>
          <a:xfrm>
            <a:off x="540120" y="191156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去分母的方法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依据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8_5430f,isEnd"/>
              </a:rPr>
              <a:t>方程两边各项都乘以所有分母的最小公倍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将分母去掉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53" name="yt_image_13653" title="H_25.9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76" y="300688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55" name="yt_shape_13655"/>
              <p:cNvSpPr txBox="1"/>
              <p:nvPr/>
            </p:nvSpPr>
            <p:spPr>
              <a:xfrm>
                <a:off x="540000" y="3386784"/>
                <a:ext cx="8771632" cy="30214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移项及合并同类项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【方法归纳】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解方程去分母时注意各项都乘各分母的最小公倍数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55" name="yt_shape_13655" descr="{&quot;rangeId&quot;: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6784"/>
                <a:ext cx="8771632" cy="3021405"/>
              </a:xfrm>
              <a:prstGeom prst="rect">
                <a:avLst/>
              </a:prstGeom>
              <a:blipFill>
                <a:blip r:embed="rId4"/>
                <a:stretch>
                  <a:fillRect l="-2156" r="-1182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B165D6-C4A1-213C-4F65-711F678D7E40}"/>
              </a:ext>
            </a:extLst>
          </p:cNvPr>
          <p:cNvSpPr txBox="1"/>
          <p:nvPr/>
        </p:nvSpPr>
        <p:spPr>
          <a:xfrm>
            <a:off x="3498109" y="186476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2" name="yt_shape_13712"/>
              <p:cNvSpPr txBox="1"/>
              <p:nvPr/>
            </p:nvSpPr>
            <p:spPr>
              <a:xfrm>
                <a:off x="540119" y="900000"/>
                <a:ext cx="11492915" cy="56800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现规定一种新的运算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d221,isEnd"/>
                  </a:rPr>
                  <a:t>－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则满足等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6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移项及合并同类项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12" name="yt_shape_137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80016"/>
              </a:xfrm>
              <a:prstGeom prst="rect">
                <a:avLst/>
              </a:prstGeom>
              <a:blipFill>
                <a:blip r:embed="rId2"/>
                <a:stretch>
                  <a:fillRect l="-1645" b="-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CA98A9-C669-11FD-BF46-AE220FB23557}"/>
              </a:ext>
            </a:extLst>
          </p:cNvPr>
          <p:cNvSpPr txBox="1"/>
          <p:nvPr/>
        </p:nvSpPr>
        <p:spPr>
          <a:xfrm>
            <a:off x="6094941" y="1988511"/>
            <a:ext cx="1094486" cy="13692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9FCCF9-EF68-2EE5-6365-3527D12CDA03}"/>
              </a:ext>
            </a:extLst>
          </p:cNvPr>
          <p:cNvSpPr txBox="1"/>
          <p:nvPr/>
        </p:nvSpPr>
        <p:spPr>
          <a:xfrm>
            <a:off x="450108" y="4415100"/>
            <a:ext cx="879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D4A6FA-05E9-FDF4-8D72-F727F249B3B6}"/>
              </a:ext>
            </a:extLst>
          </p:cNvPr>
          <p:cNvSpPr txBox="1"/>
          <p:nvPr/>
        </p:nvSpPr>
        <p:spPr>
          <a:xfrm>
            <a:off x="450108" y="4890588"/>
            <a:ext cx="628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C7009C-E5D1-1353-11A7-FE7DF25BA6B9}"/>
              </a:ext>
            </a:extLst>
          </p:cNvPr>
          <p:cNvSpPr txBox="1"/>
          <p:nvPr/>
        </p:nvSpPr>
        <p:spPr>
          <a:xfrm>
            <a:off x="450108" y="5366076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移项及合并同类项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D0720CB-22E2-2A80-C32F-7E1038DB7070}"/>
                  </a:ext>
                </a:extLst>
              </p:cNvPr>
              <p:cNvSpPr txBox="1"/>
              <p:nvPr/>
            </p:nvSpPr>
            <p:spPr>
              <a:xfrm>
                <a:off x="450108" y="5841564"/>
                <a:ext cx="3505898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3, 'hasSerialNum': 1, 'mathAnswerShape': 1}">
                <a:extLst>
                  <a:ext uri="{FF2B5EF4-FFF2-40B4-BE49-F238E27FC236}">
                    <a16:creationId xmlns:a16="http://schemas.microsoft.com/office/drawing/2014/main" id="{1D0720CB-22E2-2A80-C32F-7E1038DB7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41564"/>
                <a:ext cx="3505898" cy="730326"/>
              </a:xfrm>
              <a:prstGeom prst="rect">
                <a:avLst/>
              </a:prstGeom>
              <a:blipFill>
                <a:blip r:embed="rId3"/>
                <a:stretch>
                  <a:fillRect l="-2783" r="-260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9" name="yt_shape_13719"/>
              <p:cNvSpPr txBox="1"/>
              <p:nvPr/>
            </p:nvSpPr>
            <p:spPr>
              <a:xfrm>
                <a:off x="540000" y="900000"/>
                <a:ext cx="5312352" cy="34459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19" name="yt_shape_13719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12352" cy="3445943"/>
              </a:xfrm>
              <a:prstGeom prst="rect">
                <a:avLst/>
              </a:prstGeom>
              <a:blipFill>
                <a:blip r:embed="rId2"/>
                <a:stretch>
                  <a:fillRect l="-3559" r="-2526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CB78AD-AFEF-5BA3-4080-332C52667B8B}"/>
                  </a:ext>
                </a:extLst>
              </p:cNvPr>
              <p:cNvSpPr txBox="1"/>
              <p:nvPr/>
            </p:nvSpPr>
            <p:spPr>
              <a:xfrm>
                <a:off x="449989" y="1530993"/>
                <a:ext cx="50846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原方程可化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9DCB78AD-AFEF-5BA3-4080-332C52667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0993"/>
                <a:ext cx="5084699" cy="768490"/>
              </a:xfrm>
              <a:prstGeom prst="rect">
                <a:avLst/>
              </a:prstGeom>
              <a:blipFill>
                <a:blip r:embed="rId3"/>
                <a:stretch>
                  <a:fillRect l="-1918" r="-19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5BB148C-6A16-5FA2-DD27-A95A99DD8A02}"/>
              </a:ext>
            </a:extLst>
          </p:cNvPr>
          <p:cNvSpPr txBox="1"/>
          <p:nvPr/>
        </p:nvSpPr>
        <p:spPr>
          <a:xfrm>
            <a:off x="449989" y="2205871"/>
            <a:ext cx="5441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7BEB55-0153-ABB7-2A49-2E5669F60FCD}"/>
              </a:ext>
            </a:extLst>
          </p:cNvPr>
          <p:cNvSpPr txBox="1"/>
          <p:nvPr/>
        </p:nvSpPr>
        <p:spPr>
          <a:xfrm>
            <a:off x="449989" y="2681359"/>
            <a:ext cx="4972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1F2CCD-BD43-DB7A-E9EC-9EBF27931AAF}"/>
              </a:ext>
            </a:extLst>
          </p:cNvPr>
          <p:cNvSpPr txBox="1"/>
          <p:nvPr/>
        </p:nvSpPr>
        <p:spPr>
          <a:xfrm>
            <a:off x="449989" y="3156847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A155D1-732F-0703-0E37-9DEA85273705}"/>
                  </a:ext>
                </a:extLst>
              </p:cNvPr>
              <p:cNvSpPr txBox="1"/>
              <p:nvPr/>
            </p:nvSpPr>
            <p:spPr>
              <a:xfrm>
                <a:off x="449989" y="3632335"/>
                <a:ext cx="3201099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55A155D1-732F-0703-0E37-9DEA85273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2335"/>
                <a:ext cx="3201099" cy="727088"/>
              </a:xfrm>
              <a:prstGeom prst="rect">
                <a:avLst/>
              </a:prstGeom>
              <a:blipFill>
                <a:blip r:embed="rId4"/>
                <a:stretch>
                  <a:fillRect l="-3048" r="-285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3" name="yt_shape_13723"/>
              <p:cNvSpPr txBox="1"/>
              <p:nvPr/>
            </p:nvSpPr>
            <p:spPr>
              <a:xfrm>
                <a:off x="540119" y="900000"/>
                <a:ext cx="11492915" cy="33114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方程右边的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没有乘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b776"/>
                  </a:rPr>
                  <a:t>因而求得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的值及原方程的正确的解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是方程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23" name="yt_shape_13723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311419"/>
              </a:xfrm>
              <a:prstGeom prst="rect">
                <a:avLst/>
              </a:prstGeom>
              <a:blipFill>
                <a:blip r:embed="rId2"/>
                <a:stretch>
                  <a:fillRect l="-1645" b="-4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02F3FA-3A68-A5B2-F811-964481CAE08E}"/>
              </a:ext>
            </a:extLst>
          </p:cNvPr>
          <p:cNvSpPr txBox="1"/>
          <p:nvPr/>
        </p:nvSpPr>
        <p:spPr>
          <a:xfrm>
            <a:off x="450108" y="2082364"/>
            <a:ext cx="629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8A22AD-EAEC-4BD9-88F9-B38DB0800622}"/>
              </a:ext>
            </a:extLst>
          </p:cNvPr>
          <p:cNvSpPr txBox="1"/>
          <p:nvPr/>
        </p:nvSpPr>
        <p:spPr>
          <a:xfrm>
            <a:off x="450108" y="2557852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000C0D2-C219-F858-B08A-738273544A65}"/>
                  </a:ext>
                </a:extLst>
              </p:cNvPr>
              <p:cNvSpPr txBox="1"/>
              <p:nvPr/>
            </p:nvSpPr>
            <p:spPr>
              <a:xfrm>
                <a:off x="450108" y="3033340"/>
                <a:ext cx="55657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代入原方程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4, 'hasSerialNum': 1, 'pageBreak': True}">
                <a:extLst>
                  <a:ext uri="{FF2B5EF4-FFF2-40B4-BE49-F238E27FC236}">
                    <a16:creationId xmlns:a16="http://schemas.microsoft.com/office/drawing/2014/main" id="{6000C0D2-C219-F858-B08A-738273544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33340"/>
                <a:ext cx="5565711" cy="768490"/>
              </a:xfrm>
              <a:prstGeom prst="rect">
                <a:avLst/>
              </a:prstGeom>
              <a:blipFill>
                <a:blip r:embed="rId3"/>
                <a:stretch>
                  <a:fillRect l="-1752" r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6DF8100-F677-39BB-025F-034CF531A605}"/>
              </a:ext>
            </a:extLst>
          </p:cNvPr>
          <p:cNvSpPr txBox="1"/>
          <p:nvPr/>
        </p:nvSpPr>
        <p:spPr>
          <a:xfrm>
            <a:off x="450108" y="3708218"/>
            <a:ext cx="1934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9" name="yt_shape_13729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28" name="yt_image_13728" title="H_50.9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1" name="yt_shape_13731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学校田园科技社团计划购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两种花卉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2c67"/>
              </a:rPr>
              <a:t>两次购买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每种花卉的数量以及每次的总费用如下表所示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32" name="yt_table_13732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517821"/>
              </p:ext>
            </p:extLst>
          </p:nvPr>
        </p:nvGraphicFramePr>
        <p:xfrm>
          <a:off x="540000" y="2692902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44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0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5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1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花卉数量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总费用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第一次购买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第二次购买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734" name="yt_shape_13734"/>
          <p:cNvSpPr txBox="1"/>
          <p:nvPr/>
        </p:nvSpPr>
        <p:spPr>
          <a:xfrm>
            <a:off x="540119" y="52301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你从表格中获取了什么信息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请用自己的语言描述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写出一条即可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第一次购买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种花卉和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种花卉共花费了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2015CE-3B4F-1EBA-201C-237108DC7A6D}"/>
              </a:ext>
            </a:extLst>
          </p:cNvPr>
          <p:cNvSpPr txBox="1"/>
          <p:nvPr/>
        </p:nvSpPr>
        <p:spPr>
          <a:xfrm>
            <a:off x="450108" y="5658796"/>
            <a:ext cx="11257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第一次购买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种花卉和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种花卉共花费了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36" name="yt_shape_13736"/>
              <p:cNvSpPr txBox="1"/>
              <p:nvPr/>
            </p:nvSpPr>
            <p:spPr>
              <a:xfrm>
                <a:off x="540000" y="900000"/>
                <a:ext cx="8003409" cy="36093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两种花卉每株的价格各是多少元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种花卉每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株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种花卉每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种花卉每株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种花卉每株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736" name="yt_shape_13736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03409" cy="3609386"/>
              </a:xfrm>
              <a:prstGeom prst="rect">
                <a:avLst/>
              </a:prstGeom>
              <a:blipFill>
                <a:blip r:embed="rId2"/>
                <a:stretch>
                  <a:fillRect l="-2363" t="-1520" r="-1448" b="-42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6ADBCE-A430-D07D-8BA9-A1844D7AEED2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810609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种花卉每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株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种花卉每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株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316ADBCE-A430-D07D-8BA9-A1844D7AE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8106092" cy="775793"/>
              </a:xfrm>
              <a:prstGeom prst="rect">
                <a:avLst/>
              </a:prstGeom>
              <a:blipFill>
                <a:blip r:embed="rId3"/>
                <a:stretch>
                  <a:fillRect l="-1203" r="-120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F19201-2792-3CB3-2FFC-25976D001BC9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5890323" cy="9283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F3F19201-2792-3CB3-2FFC-25976D001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5890323" cy="928383"/>
              </a:xfrm>
              <a:prstGeom prst="rect">
                <a:avLst/>
              </a:prstGeom>
              <a:blipFill>
                <a:blip r:embed="rId4"/>
                <a:stretch>
                  <a:fillRect l="-1656" r="-1656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87A4CEF-AD20-197B-0E44-983E2CB57B38}"/>
              </a:ext>
            </a:extLst>
          </p:cNvPr>
          <p:cNvSpPr txBox="1"/>
          <p:nvPr/>
        </p:nvSpPr>
        <p:spPr>
          <a:xfrm>
            <a:off x="449989" y="2845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FB2E67-9E05-B752-9EBA-650370ADD932}"/>
                  </a:ext>
                </a:extLst>
              </p:cNvPr>
              <p:cNvSpPr txBox="1"/>
              <p:nvPr/>
            </p:nvSpPr>
            <p:spPr>
              <a:xfrm>
                <a:off x="449989" y="3321122"/>
                <a:ext cx="365791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AEFB2E67-9E05-B752-9EBA-650370ADD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1122"/>
                <a:ext cx="3657917" cy="775792"/>
              </a:xfrm>
              <a:prstGeom prst="rect">
                <a:avLst/>
              </a:prstGeom>
              <a:blipFill>
                <a:blip r:embed="rId5"/>
                <a:stretch>
                  <a:fillRect l="-2667" r="-266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A887225-56D9-4474-5BA0-A352D922E829}"/>
              </a:ext>
            </a:extLst>
          </p:cNvPr>
          <p:cNvSpPr txBox="1"/>
          <p:nvPr/>
        </p:nvSpPr>
        <p:spPr>
          <a:xfrm>
            <a:off x="449989" y="4003302"/>
            <a:ext cx="592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种花卉每株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种花卉每株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2" name="yt_shape_13662"/>
              <p:cNvSpPr txBox="1"/>
              <p:nvPr/>
            </p:nvSpPr>
            <p:spPr>
              <a:xfrm>
                <a:off x="540119" y="900000"/>
                <a:ext cx="11492915" cy="43890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某学校七年级四个班为灾区捐款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班捐的钱数是四个班捐款总和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4332"/>
                  </a:rPr>
                  <a:t>的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班捐的钱数是四个班捐款总和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e1218"/>
                  </a:rPr>
                  <a:t>班捐的钱数是四个班捐款总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班捐了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求这四个班捐款的总和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【学生解答】解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设这四个班捐款的总和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为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元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169</a:t>
                </a:r>
                <a:r>
                  <a:rPr lang="zh-CN" altLang="zh-CN" sz="2400" b="1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得</a:t>
                </a:r>
                <a:r>
                  <a:rPr lang="en-US" altLang="zh-CN" sz="2400" b="1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676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这四个班捐款的总和为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676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元</a:t>
                </a:r>
                <a:r>
                  <a:rPr lang="en-US" altLang="zh-CN" sz="2400" b="1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662" name="yt_shape_13662" descr="{&quot;rangeId&quot;:2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389087"/>
              </a:xfrm>
              <a:prstGeom prst="rect">
                <a:avLst/>
              </a:prstGeom>
              <a:blipFill>
                <a:blip r:embed="rId2"/>
                <a:stretch>
                  <a:fillRect l="-1701" t="-1250" r="-1262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1" name="yt_shape_13671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70" name="yt_image_13670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3" name="yt_shape_13673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利用去分母解一元一次方程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74" name="yt_shape_13674"/>
              <p:cNvSpPr txBox="1"/>
              <p:nvPr/>
            </p:nvSpPr>
            <p:spPr>
              <a:xfrm>
                <a:off x="540000" y="2102862"/>
                <a:ext cx="1008096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方程两边都乘最简公分母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3674" name="yt_shape_1367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10080965" cy="642740"/>
              </a:xfrm>
              <a:prstGeom prst="rect">
                <a:avLst/>
              </a:prstGeom>
              <a:blipFill>
                <a:blip r:embed="rId3"/>
                <a:stretch>
                  <a:fillRect l="-1875" r="-90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76" name="yt_table_136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06398"/>
              </p:ext>
            </p:extLst>
          </p:nvPr>
        </p:nvGraphicFramePr>
        <p:xfrm>
          <a:off x="540056" y="2796390"/>
          <a:ext cx="7809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pic>
        <p:nvPicPr>
          <p:cNvPr id="3" name="yt_shape_1723549560715">
            <a:extLst>
              <a:ext uri="{FF2B5EF4-FFF2-40B4-BE49-F238E27FC236}">
                <a16:creationId xmlns:a16="http://schemas.microsoft.com/office/drawing/2014/main" id="{E3426946-68C8-8588-2CF3-408C80C59C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B2FF37-07C9-EFBB-2820-89A7CCA40A55}"/>
              </a:ext>
            </a:extLst>
          </p:cNvPr>
          <p:cNvSpPr txBox="1"/>
          <p:nvPr/>
        </p:nvSpPr>
        <p:spPr>
          <a:xfrm>
            <a:off x="9620659" y="2056056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8" name="yt_shape_13678"/>
              <p:cNvSpPr txBox="1"/>
              <p:nvPr/>
            </p:nvSpPr>
            <p:spPr>
              <a:xfrm>
                <a:off x="540000" y="900000"/>
                <a:ext cx="8674682" cy="30305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黔西南州中考改编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小明解方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的步骤如下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方程两边同乘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46729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46729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  <a:tabLst>
                    <a:tab pos="4467292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以上解题步骤中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开始出错的一步是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3678" name="yt_shape_13678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74682" cy="3030510"/>
              </a:xfrm>
              <a:prstGeom prst="rect">
                <a:avLst/>
              </a:prstGeom>
              <a:blipFill>
                <a:blip r:embed="rId2"/>
                <a:stretch>
                  <a:fillRect l="-2178" r="-1124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85" name="yt_table_136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480008"/>
              </p:ext>
            </p:extLst>
          </p:nvPr>
        </p:nvGraphicFramePr>
        <p:xfrm>
          <a:off x="540056" y="3989466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3A4AE0-D02C-8661-2C78-802286E29C73}"/>
              </a:ext>
            </a:extLst>
          </p:cNvPr>
          <p:cNvSpPr txBox="1"/>
          <p:nvPr/>
        </p:nvSpPr>
        <p:spPr>
          <a:xfrm>
            <a:off x="5936389" y="34300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7" name="yt_shape_13687"/>
              <p:cNvSpPr txBox="1"/>
              <p:nvPr/>
            </p:nvSpPr>
            <p:spPr>
              <a:xfrm>
                <a:off x="540000" y="900000"/>
                <a:ext cx="4619854" cy="35106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87" name="yt_shape_13687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19854" cy="3510641"/>
              </a:xfrm>
              <a:prstGeom prst="rect">
                <a:avLst/>
              </a:prstGeom>
              <a:blipFill>
                <a:blip r:embed="rId2"/>
                <a:stretch>
                  <a:fillRect l="-4095" t="-1563" r="-3170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871F35-5F07-0444-4728-4B91BE48B262}"/>
              </a:ext>
            </a:extLst>
          </p:cNvPr>
          <p:cNvSpPr txBox="1"/>
          <p:nvPr/>
        </p:nvSpPr>
        <p:spPr>
          <a:xfrm>
            <a:off x="449989" y="200356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301F4E-317C-63A2-E67D-C1349DF60030}"/>
              </a:ext>
            </a:extLst>
          </p:cNvPr>
          <p:cNvSpPr txBox="1"/>
          <p:nvPr/>
        </p:nvSpPr>
        <p:spPr>
          <a:xfrm>
            <a:off x="449989" y="2479048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16011A-A9A9-A258-CBC8-6B2FC359C872}"/>
              </a:ext>
            </a:extLst>
          </p:cNvPr>
          <p:cNvSpPr txBox="1"/>
          <p:nvPr/>
        </p:nvSpPr>
        <p:spPr>
          <a:xfrm>
            <a:off x="449989" y="2954536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B68E3F-756A-0EEE-9C82-B053E4359D18}"/>
              </a:ext>
            </a:extLst>
          </p:cNvPr>
          <p:cNvSpPr txBox="1"/>
          <p:nvPr/>
        </p:nvSpPr>
        <p:spPr>
          <a:xfrm>
            <a:off x="449989" y="3430024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5B72A9-A3EF-78FD-4F63-88C9D9ACB7A2}"/>
              </a:ext>
            </a:extLst>
          </p:cNvPr>
          <p:cNvSpPr txBox="1"/>
          <p:nvPr/>
        </p:nvSpPr>
        <p:spPr>
          <a:xfrm>
            <a:off x="449989" y="3905512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91" name="yt_shape_13691"/>
              <p:cNvSpPr txBox="1"/>
              <p:nvPr/>
            </p:nvSpPr>
            <p:spPr>
              <a:xfrm>
                <a:off x="540000" y="900000"/>
                <a:ext cx="6312626" cy="2549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移项及合并同类项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91" name="yt_shape_13691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12626" cy="2549352"/>
              </a:xfrm>
              <a:prstGeom prst="rect">
                <a:avLst/>
              </a:prstGeom>
              <a:blipFill>
                <a:blip r:embed="rId2"/>
                <a:stretch>
                  <a:fillRect l="-2995" r="-202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E0FE43-5726-03FE-C514-C5B342CE538F}"/>
              </a:ext>
            </a:extLst>
          </p:cNvPr>
          <p:cNvSpPr txBox="1"/>
          <p:nvPr/>
        </p:nvSpPr>
        <p:spPr>
          <a:xfrm>
            <a:off x="449989" y="1527056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30D522-380A-24E5-1A3C-17F6EE4EA47E}"/>
              </a:ext>
            </a:extLst>
          </p:cNvPr>
          <p:cNvSpPr txBox="1"/>
          <p:nvPr/>
        </p:nvSpPr>
        <p:spPr>
          <a:xfrm>
            <a:off x="449989" y="2002544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D5A80-5DC9-2643-51F7-B64B9B36CE74}"/>
              </a:ext>
            </a:extLst>
          </p:cNvPr>
          <p:cNvSpPr txBox="1"/>
          <p:nvPr/>
        </p:nvSpPr>
        <p:spPr>
          <a:xfrm>
            <a:off x="449989" y="2478032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移项及合并同类项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C2D32-4BF2-5451-3406-5E407104992D}"/>
              </a:ext>
            </a:extLst>
          </p:cNvPr>
          <p:cNvSpPr txBox="1"/>
          <p:nvPr/>
        </p:nvSpPr>
        <p:spPr>
          <a:xfrm>
            <a:off x="449989" y="2953520"/>
            <a:ext cx="3001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去分母解一元一次方程的应用</a:t>
            </a:r>
          </a:p>
        </p:txBody>
      </p:sp>
      <p:sp>
        <p:nvSpPr>
          <p:cNvPr id="13695" name="yt_shape_1369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某人骑自行车去工厂上班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若每小时骑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可早到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若每小时骑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995c,isEnd"/>
              </a:rPr>
              <a:t>就迟到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他家到工厂的路程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696" name="yt_shape_13696"/>
          <p:cNvSpPr txBox="1"/>
          <p:nvPr/>
        </p:nvSpPr>
        <p:spPr>
          <a:xfrm>
            <a:off x="540119" y="2359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课外活动中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一些学生分组参加活动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cce"/>
              </a:rPr>
              <a:t>后来重新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编组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这样比原来减少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问这些学生共有多少人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97" name="yt_shape_13697"/>
              <p:cNvSpPr txBox="1"/>
              <p:nvPr/>
            </p:nvSpPr>
            <p:spPr>
              <a:xfrm>
                <a:off x="540000" y="3318435"/>
                <a:ext cx="5319598" cy="6061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设这些学生共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697" name="yt_shape_1369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8435"/>
                <a:ext cx="5319598" cy="606128"/>
              </a:xfrm>
              <a:prstGeom prst="rect">
                <a:avLst/>
              </a:prstGeom>
              <a:blipFill>
                <a:blip r:embed="rId2"/>
                <a:stretch>
                  <a:fillRect l="-3555" r="-2638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9" name="yt_shape_13699"/>
          <p:cNvSpPr txBox="1"/>
          <p:nvPr/>
        </p:nvSpPr>
        <p:spPr>
          <a:xfrm>
            <a:off x="540000" y="3975351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00" name="yt_shape_13700"/>
          <p:cNvSpPr txBox="1"/>
          <p:nvPr/>
        </p:nvSpPr>
        <p:spPr>
          <a:xfrm>
            <a:off x="540000" y="4454654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这些学生共有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560797">
            <a:extLst>
              <a:ext uri="{FF2B5EF4-FFF2-40B4-BE49-F238E27FC236}">
                <a16:creationId xmlns:a16="http://schemas.microsoft.com/office/drawing/2014/main" id="{8FA0E46E-7F11-1665-909F-0CF9E96F1C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15462C-F5E5-005D-4BE4-DDD258CE57E8}"/>
              </a:ext>
            </a:extLst>
          </p:cNvPr>
          <p:cNvSpPr txBox="1"/>
          <p:nvPr/>
        </p:nvSpPr>
        <p:spPr>
          <a:xfrm>
            <a:off x="4123583" y="18282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547EB8-3B87-504D-8936-999A0A14C2E6}"/>
                  </a:ext>
                </a:extLst>
              </p:cNvPr>
              <p:cNvSpPr txBox="1"/>
              <p:nvPr/>
            </p:nvSpPr>
            <p:spPr>
              <a:xfrm>
                <a:off x="449989" y="3271629"/>
                <a:ext cx="5448236" cy="693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设这些学生共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6A547EB8-3B87-504D-8936-999A0A14C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1629"/>
                <a:ext cx="5448236" cy="693878"/>
              </a:xfrm>
              <a:prstGeom prst="rect">
                <a:avLst/>
              </a:prstGeom>
              <a:blipFill>
                <a:blip r:embed="rId4"/>
                <a:stretch>
                  <a:fillRect l="-1790" r="-1790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E7DC5FF-A685-0E83-D958-2ABDB7E9B9B5}"/>
              </a:ext>
            </a:extLst>
          </p:cNvPr>
          <p:cNvSpPr txBox="1"/>
          <p:nvPr/>
        </p:nvSpPr>
        <p:spPr>
          <a:xfrm>
            <a:off x="449989" y="3928545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54E321-1C04-7881-D182-F31F735F4C26}"/>
              </a:ext>
            </a:extLst>
          </p:cNvPr>
          <p:cNvSpPr txBox="1"/>
          <p:nvPr/>
        </p:nvSpPr>
        <p:spPr>
          <a:xfrm>
            <a:off x="449989" y="4407848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这些学生共有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1" name="yt_shape_13701"/>
          <p:cNvSpPr txBox="1"/>
          <p:nvPr/>
        </p:nvSpPr>
        <p:spPr>
          <a:xfrm>
            <a:off x="540000" y="900000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去分母时漏乘不含分母的项或忽视分数线的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括号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作用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1DC8FE-12D2-B7C9-DC01-F6297CDE97E1}"/>
              </a:ext>
            </a:extLst>
          </p:cNvPr>
          <p:cNvSpPr txBox="1"/>
          <p:nvPr/>
        </p:nvSpPr>
        <p:spPr>
          <a:xfrm>
            <a:off x="449989" y="853194"/>
            <a:ext cx="901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去分母时漏乘不含分母的项或忽视分数线的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括号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作用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2" name="yt_shape_13702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在解方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方程两边同乘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sz="2400" u="sng" dirty="0">
                    <a:solidFill>
                      <a:srgbClr val="FF0000">
                        <a:alpha val="0"/>
                      </a:srgbClr>
                    </a:solidFill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6"/>
                  </a:rPr>
                  <a:t>  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3702" name="yt_shape_137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r="-1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637827-F32B-99FF-A30C-A057FE41BEAA}"/>
              </a:ext>
            </a:extLst>
          </p:cNvPr>
          <p:cNvSpPr txBox="1"/>
          <p:nvPr/>
        </p:nvSpPr>
        <p:spPr>
          <a:xfrm>
            <a:off x="7536160" y="1052736"/>
            <a:ext cx="3918648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3ecb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705" name="yt_shape_13705"/>
          <p:cNvSpPr txBox="1"/>
          <p:nvPr/>
        </p:nvSpPr>
        <p:spPr>
          <a:xfrm>
            <a:off x="540000" y="1974651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04" name="yt_image_13704" title="H_50.49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1974651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07" name="yt_shape_13707"/>
              <p:cNvSpPr txBox="1"/>
              <p:nvPr/>
            </p:nvSpPr>
            <p:spPr>
              <a:xfrm>
                <a:off x="540119" y="2666520"/>
                <a:ext cx="11492915" cy="28312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5ad2,isEnd"/>
                  </a:rPr>
                  <a:t>的解相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【变式】变条件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的解与关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40be,isEnd"/>
                  </a:rPr>
                  <a:t>的解互为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707" name="yt_shape_137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66520"/>
                <a:ext cx="11492915" cy="2831288"/>
              </a:xfrm>
              <a:prstGeom prst="rect">
                <a:avLst/>
              </a:prstGeom>
              <a:blipFill>
                <a:blip r:embed="rId4"/>
                <a:stretch>
                  <a:fillRect l="-1645" b="-5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4B38050-CEA8-6FDB-6262-53619CC4B2D1}"/>
              </a:ext>
            </a:extLst>
          </p:cNvPr>
          <p:cNvSpPr txBox="1"/>
          <p:nvPr/>
        </p:nvSpPr>
        <p:spPr>
          <a:xfrm>
            <a:off x="2831358" y="337339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0C2A2D-89BE-83BF-C947-7F29F682A9F3}"/>
              </a:ext>
            </a:extLst>
          </p:cNvPr>
          <p:cNvSpPr txBox="1"/>
          <p:nvPr/>
        </p:nvSpPr>
        <p:spPr>
          <a:xfrm>
            <a:off x="3440958" y="4999250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1821</Words>
  <Application>Microsoft Office PowerPoint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2024-08-14T09:46:55Z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