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5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1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8" name="yt_shape_12198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97" name="yt_image_121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0" name="yt_shape_12200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201" name="yt_shape_12201"/>
          <p:cNvSpPr txBox="1"/>
          <p:nvPr/>
        </p:nvSpPr>
        <p:spPr>
          <a:xfrm>
            <a:off x="540000" y="2102862"/>
            <a:ext cx="105349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桂林市中考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2" name="yt_table_122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723961"/>
              </p:ext>
            </p:extLst>
          </p:nvPr>
        </p:nvGraphicFramePr>
        <p:xfrm>
          <a:off x="540056" y="2582165"/>
          <a:ext cx="618045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12204" name="yt_shape_12204"/>
          <p:cNvSpPr txBox="1"/>
          <p:nvPr/>
        </p:nvSpPr>
        <p:spPr>
          <a:xfrm>
            <a:off x="540000" y="3583719"/>
            <a:ext cx="100909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最大一个是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则最小一个可以表示为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5" name="yt_table_122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587903"/>
              </p:ext>
            </p:extLst>
          </p:nvPr>
        </p:nvGraphicFramePr>
        <p:xfrm>
          <a:off x="540056" y="4063022"/>
          <a:ext cx="549465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12207" name="yt_shape_12207"/>
          <p:cNvSpPr txBox="1"/>
          <p:nvPr/>
        </p:nvSpPr>
        <p:spPr>
          <a:xfrm>
            <a:off x="540000" y="5064576"/>
            <a:ext cx="70323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的和的平方用代数式表示为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8" name="yt_table_122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174713"/>
              </p:ext>
            </p:extLst>
          </p:nvPr>
        </p:nvGraphicFramePr>
        <p:xfrm>
          <a:off x="540056" y="5543879"/>
          <a:ext cx="627570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3" name="yt_shape_1723549386843">
            <a:extLst>
              <a:ext uri="{FF2B5EF4-FFF2-40B4-BE49-F238E27FC236}">
                <a16:creationId xmlns:a16="http://schemas.microsoft.com/office/drawing/2014/main" id="{D44FED10-AAE7-6120-BDD1-1158EDD75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72BECB-B85A-F243-B7CE-09451DF26154}"/>
              </a:ext>
            </a:extLst>
          </p:cNvPr>
          <p:cNvSpPr txBox="1"/>
          <p:nvPr/>
        </p:nvSpPr>
        <p:spPr>
          <a:xfrm>
            <a:off x="1007023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2F8B03-9D45-C722-C70E-32477C5033CD}"/>
              </a:ext>
            </a:extLst>
          </p:cNvPr>
          <p:cNvSpPr txBox="1"/>
          <p:nvPr/>
        </p:nvSpPr>
        <p:spPr>
          <a:xfrm>
            <a:off x="961303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EF7863-B865-040E-32D3-A1633C9F63D9}"/>
              </a:ext>
            </a:extLst>
          </p:cNvPr>
          <p:cNvSpPr txBox="1"/>
          <p:nvPr/>
        </p:nvSpPr>
        <p:spPr>
          <a:xfrm>
            <a:off x="6584089" y="50177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0" name="yt_shape_122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某种商品的原价为每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第一次降价打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第二次降价每件又减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82a"/>
              </a:rPr>
              <a:t>9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则第二次降价后的售价是每件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11" name="yt_table_122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58964"/>
              </p:ext>
            </p:extLst>
          </p:nvPr>
        </p:nvGraphicFramePr>
        <p:xfrm>
          <a:off x="540056" y="1859435"/>
          <a:ext cx="7456806" cy="950976"/>
        </p:xfrm>
        <a:graphic>
          <a:graphicData uri="http://schemas.openxmlformats.org/drawingml/2006/table">
            <a:tbl>
              <a:tblPr/>
              <a:tblGrid>
                <a:gridCol w="404209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341471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sp>
        <p:nvSpPr>
          <p:cNvPr id="12213" name="yt_shape_12213"/>
          <p:cNvSpPr txBox="1"/>
          <p:nvPr/>
        </p:nvSpPr>
        <p:spPr>
          <a:xfrm>
            <a:off x="540120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已知长方形铁板的长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在中心挖去一个圆面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587,isEnd"/>
              </a:rPr>
              <a:t>含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的式子表示阴影部分的面积为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14" name="yt_image_12214" title="H_95.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2537" y="3972788"/>
            <a:ext cx="2346924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97A9E5-CF85-3C43-ACB7-A03119236C98}"/>
              </a:ext>
            </a:extLst>
          </p:cNvPr>
          <p:cNvSpPr txBox="1"/>
          <p:nvPr/>
        </p:nvSpPr>
        <p:spPr>
          <a:xfrm>
            <a:off x="5631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CA564A-A46A-9FDE-AA4D-EEC5F153E2D8}"/>
              </a:ext>
            </a:extLst>
          </p:cNvPr>
          <p:cNvSpPr txBox="1"/>
          <p:nvPr/>
        </p:nvSpPr>
        <p:spPr>
          <a:xfrm>
            <a:off x="5469784" y="3289671"/>
            <a:ext cx="2407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16" name="yt_shape_12216"/>
              <p:cNvSpPr txBox="1"/>
              <p:nvPr/>
            </p:nvSpPr>
            <p:spPr>
              <a:xfrm>
                <a:off x="540000" y="900000"/>
                <a:ext cx="6078587" cy="4932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两数之积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两数之和的差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的差除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的积的商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的平方的差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16" name="yt_shape_12216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78587" cy="4932889"/>
              </a:xfrm>
              <a:prstGeom prst="rect">
                <a:avLst/>
              </a:prstGeom>
              <a:blipFill>
                <a:blip r:embed="rId2"/>
                <a:stretch>
                  <a:fillRect l="-3109" t="-1112" r="-2207" b="-2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22E7ED-D254-CB81-8BD8-0E2C28A3F2E6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657222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AF22E7ED-D254-CB81-8BD8-0E2C28A3F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657222" cy="820687"/>
              </a:xfrm>
              <a:prstGeom prst="rect">
                <a:avLst/>
              </a:prstGeom>
              <a:blipFill>
                <a:blip r:embed="rId3"/>
                <a:stretch>
                  <a:fillRect l="-3670" r="-3440" b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D2B674C-B4E2-0B3C-7577-AA230A8C8FD2}"/>
              </a:ext>
            </a:extLst>
          </p:cNvPr>
          <p:cNvSpPr txBox="1"/>
          <p:nvPr/>
        </p:nvSpPr>
        <p:spPr>
          <a:xfrm>
            <a:off x="449989" y="3202694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660AF9-510A-C0F3-F08E-DF7A1712F8F8}"/>
                  </a:ext>
                </a:extLst>
              </p:cNvPr>
              <p:cNvSpPr txBox="1"/>
              <p:nvPr/>
            </p:nvSpPr>
            <p:spPr>
              <a:xfrm>
                <a:off x="449989" y="4153670"/>
                <a:ext cx="224567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56660AF9-510A-C0F3-F08E-DF7A1712F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3670"/>
                <a:ext cx="2245677" cy="778460"/>
              </a:xfrm>
              <a:prstGeom prst="rect">
                <a:avLst/>
              </a:prstGeom>
              <a:blipFill>
                <a:blip r:embed="rId4"/>
                <a:stretch>
                  <a:fillRect l="-4348" r="-434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715C96-9DE3-6B32-8549-27D4EB8600B3}"/>
              </a:ext>
            </a:extLst>
          </p:cNvPr>
          <p:cNvSpPr txBox="1"/>
          <p:nvPr/>
        </p:nvSpPr>
        <p:spPr>
          <a:xfrm>
            <a:off x="449989" y="5314006"/>
            <a:ext cx="3132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9" name="yt_shape_1222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28" name="yt_image_12228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1" name="yt_shape_12231"/>
          <p:cNvSpPr txBox="1"/>
          <p:nvPr/>
        </p:nvSpPr>
        <p:spPr>
          <a:xfrm>
            <a:off x="540119" y="159186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乙两块实验田分别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它们的平均产量分别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f564,isEnd"/>
              </a:rPr>
              <a:t>则两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块试验田的总产量为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如图是某居民小区的一块宽为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米的长方形空地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b5ac,isEnd"/>
              </a:rPr>
              <a:t>为了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美化环境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准备在这块长方形空地的四个顶点处修建一个半径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米的扇形花台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886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然后在花台内种花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其余种草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请分别用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89F255-6155-327A-1FF9-D6A550684B86}"/>
              </a:ext>
            </a:extLst>
          </p:cNvPr>
          <p:cNvSpPr txBox="1"/>
          <p:nvPr/>
        </p:nvSpPr>
        <p:spPr>
          <a:xfrm>
            <a:off x="3498108" y="1916832"/>
            <a:ext cx="2232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yt_image_12235" title="H_107.1">
            <a:extLst>
              <a:ext uri="{FF2B5EF4-FFF2-40B4-BE49-F238E27FC236}">
                <a16:creationId xmlns:a16="http://schemas.microsoft.com/office/drawing/2014/main" id="{7AFD2EC3-2313-F685-4D83-02CA309049D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645024"/>
            <a:ext cx="200345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3" name="yt_shape_12233"/>
          <p:cNvSpPr txBox="1"/>
          <p:nvPr/>
        </p:nvSpPr>
        <p:spPr>
          <a:xfrm>
            <a:off x="540119" y="3845231"/>
            <a:ext cx="6347969" cy="37585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种花和种草的面积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种花面积为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一个半径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米的圆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种草面积为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95f8"/>
              </a:rPr>
              <a:t>－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2BCE0F-0434-8619-A2B2-0835765E8F6F}"/>
              </a:ext>
            </a:extLst>
          </p:cNvPr>
          <p:cNvSpPr txBox="1"/>
          <p:nvPr/>
        </p:nvSpPr>
        <p:spPr>
          <a:xfrm>
            <a:off x="450108" y="4293096"/>
            <a:ext cx="7950148" cy="10801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种花面积为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一个半径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米的圆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 lvl="0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种草面积为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95f8"/>
              </a:rPr>
              <a:t>－</a:t>
            </a:r>
            <a:r>
              <a:rPr lang="en-US" altLang="zh-CN" sz="2400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；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237" name="yt_shape_12237"/>
          <p:cNvSpPr txBox="1"/>
          <p:nvPr/>
        </p:nvSpPr>
        <p:spPr>
          <a:xfrm>
            <a:off x="540119" y="5229200"/>
            <a:ext cx="11492915" cy="9650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如果建造花台及种花费用每平方米需要资金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种草每平方米需要资金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374"/>
              </a:rPr>
              <a:t>50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那么美化这块空地共需资金多少元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答案保留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所需资金为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883562-6252-D2A9-BCB9-292F8EC98322}"/>
              </a:ext>
            </a:extLst>
          </p:cNvPr>
          <p:cNvSpPr txBox="1"/>
          <p:nvPr/>
        </p:nvSpPr>
        <p:spPr>
          <a:xfrm>
            <a:off x="450108" y="6093296"/>
            <a:ext cx="606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所需资金为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uiExpand="1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41" name="yt_image_1224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4" name="yt_shape_12244"/>
          <p:cNvSpPr txBox="1"/>
          <p:nvPr/>
        </p:nvSpPr>
        <p:spPr>
          <a:xfrm>
            <a:off x="540000" y="1632333"/>
            <a:ext cx="5719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45" name="yt_shape_12245"/>
              <p:cNvSpPr txBox="1"/>
              <p:nvPr/>
            </p:nvSpPr>
            <p:spPr>
              <a:xfrm>
                <a:off x="540000" y="1988840"/>
                <a:ext cx="527388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245" name="yt_shape_12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5273880" cy="641201"/>
              </a:xfrm>
              <a:prstGeom prst="rect">
                <a:avLst/>
              </a:prstGeom>
              <a:blipFill>
                <a:blip r:embed="rId3"/>
                <a:stretch>
                  <a:fillRect l="-3584" r="-2428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47" name="yt_shape_12247"/>
              <p:cNvSpPr txBox="1"/>
              <p:nvPr/>
            </p:nvSpPr>
            <p:spPr>
              <a:xfrm>
                <a:off x="540000" y="2643205"/>
                <a:ext cx="5346015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247" name="yt_shape_12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3205"/>
                <a:ext cx="5346015" cy="641779"/>
              </a:xfrm>
              <a:prstGeom prst="rect">
                <a:avLst/>
              </a:prstGeom>
              <a:blipFill>
                <a:blip r:embed="rId4"/>
                <a:stretch>
                  <a:fillRect l="-3535" r="-23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49" name="yt_shape_12249"/>
              <p:cNvSpPr txBox="1"/>
              <p:nvPr/>
            </p:nvSpPr>
            <p:spPr>
              <a:xfrm>
                <a:off x="540000" y="3284984"/>
                <a:ext cx="5346015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249" name="yt_shape_122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4984"/>
                <a:ext cx="5346015" cy="641779"/>
              </a:xfrm>
              <a:prstGeom prst="rect">
                <a:avLst/>
              </a:prstGeom>
              <a:blipFill>
                <a:blip r:embed="rId5"/>
                <a:stretch>
                  <a:fillRect l="-3535" r="-23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51" name="yt_shape_12251"/>
          <p:cNvSpPr txBox="1"/>
          <p:nvPr/>
        </p:nvSpPr>
        <p:spPr>
          <a:xfrm>
            <a:off x="540000" y="3861048"/>
            <a:ext cx="30777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40000" y="4149080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53" name="yt_shape_12253"/>
              <p:cNvSpPr txBox="1"/>
              <p:nvPr/>
            </p:nvSpPr>
            <p:spPr>
              <a:xfrm>
                <a:off x="540000" y="4555926"/>
                <a:ext cx="10772180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按以上规律列出第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×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	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253" name="yt_shape_12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5926"/>
                <a:ext cx="10772180" cy="641266"/>
              </a:xfrm>
              <a:prstGeom prst="rect">
                <a:avLst/>
              </a:prstGeom>
              <a:blipFill>
                <a:blip r:embed="rId6"/>
                <a:stretch>
                  <a:fillRect l="-1754" r="-736" b="-4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55" name="yt_shape_12255"/>
              <p:cNvSpPr txBox="1"/>
              <p:nvPr/>
            </p:nvSpPr>
            <p:spPr>
              <a:xfrm>
                <a:off x="540119" y="5231745"/>
                <a:ext cx="11492915" cy="14530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1)(2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1f7bcIsAddLine,isEnd"/>
                  </a:rPr>
                  <a:t>－</a:t>
                </a:r>
                <a:b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</a:b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255" name="yt_shape_12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31745"/>
                <a:ext cx="11492915" cy="1453026"/>
              </a:xfrm>
              <a:prstGeom prst="rect">
                <a:avLst/>
              </a:prstGeom>
              <a:blipFill>
                <a:blip r:embed="rId7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60A13C-AB2E-7213-E1D3-3F6F8EE493F9}"/>
                  </a:ext>
                </a:extLst>
              </p:cNvPr>
              <p:cNvSpPr txBox="1"/>
              <p:nvPr/>
            </p:nvSpPr>
            <p:spPr>
              <a:xfrm>
                <a:off x="5980839" y="4509120"/>
                <a:ext cx="1070674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60A13C-AB2E-7213-E1D3-3F6F8EE49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0839" y="4509120"/>
                <a:ext cx="1070674" cy="7286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69BE78D-C4F5-88BC-EFD2-C6E57589721A}"/>
              </a:ext>
            </a:extLst>
          </p:cNvPr>
          <p:cNvCxnSpPr/>
          <p:nvPr/>
        </p:nvCxnSpPr>
        <p:spPr>
          <a:xfrm>
            <a:off x="5718425" y="5229200"/>
            <a:ext cx="12430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3E6A2F-8A88-9A10-C9E8-2AEB866FCF70}"/>
                  </a:ext>
                </a:extLst>
              </p:cNvPr>
              <p:cNvSpPr txBox="1"/>
              <p:nvPr/>
            </p:nvSpPr>
            <p:spPr>
              <a:xfrm>
                <a:off x="7528651" y="4509120"/>
                <a:ext cx="3464623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3E6A2F-8A88-9A10-C9E8-2AEB866FC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8651" y="4509120"/>
                <a:ext cx="3464623" cy="72867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7400280-9111-1054-8A13-DD129A007A69}"/>
              </a:ext>
            </a:extLst>
          </p:cNvPr>
          <p:cNvCxnSpPr/>
          <p:nvPr/>
        </p:nvCxnSpPr>
        <p:spPr>
          <a:xfrm>
            <a:off x="7266238" y="5229200"/>
            <a:ext cx="36370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1118A5-E626-F315-FBDC-F87176AA0FAF}"/>
                  </a:ext>
                </a:extLst>
              </p:cNvPr>
              <p:cNvSpPr txBox="1"/>
              <p:nvPr/>
            </p:nvSpPr>
            <p:spPr>
              <a:xfrm>
                <a:off x="6965207" y="5157192"/>
                <a:ext cx="2461007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1)(2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1118A5-E626-F315-FBDC-F87176AA0F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5207" y="5157192"/>
                <a:ext cx="2461007" cy="8973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CC4C6B7-780D-F368-38F5-6374751FADEA}"/>
              </a:ext>
            </a:extLst>
          </p:cNvPr>
          <p:cNvCxnSpPr/>
          <p:nvPr/>
        </p:nvCxnSpPr>
        <p:spPr>
          <a:xfrm>
            <a:off x="6702794" y="6021288"/>
            <a:ext cx="263340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0604A2-09CF-AC92-73ED-CD32A6DD19FA}"/>
                  </a:ext>
                </a:extLst>
              </p:cNvPr>
              <p:cNvSpPr txBox="1"/>
              <p:nvPr/>
            </p:nvSpPr>
            <p:spPr>
              <a:xfrm>
                <a:off x="9903352" y="5339917"/>
                <a:ext cx="1876172" cy="8973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1f7bc"/>
                  </a:rPr>
                  <a:t>－</a:t>
                </a:r>
                <a:b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0604A2-09CF-AC92-73ED-CD32A6DD19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352" y="5339917"/>
                <a:ext cx="1876172" cy="89739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5A29E39-BB7C-3DCD-C564-01F4A0B0749D}"/>
              </a:ext>
            </a:extLst>
          </p:cNvPr>
          <p:cNvCxnSpPr/>
          <p:nvPr/>
        </p:nvCxnSpPr>
        <p:spPr>
          <a:xfrm>
            <a:off x="9640939" y="6021288"/>
            <a:ext cx="204857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3704D2-CA44-A1B9-F4B0-D9A2F095B588}"/>
                  </a:ext>
                </a:extLst>
              </p:cNvPr>
              <p:cNvSpPr txBox="1"/>
              <p:nvPr/>
            </p:nvSpPr>
            <p:spPr>
              <a:xfrm>
                <a:off x="450108" y="5661248"/>
                <a:ext cx="2313686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3704D2-CA44-A1B9-F4B0-D9A2F095B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61248"/>
                <a:ext cx="2313686" cy="72880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945</Words>
  <Application>Microsoft Office PowerPoint</Application>
  <PresentationFormat>宽屏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2024-08-14T02:11:40Z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