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69" r:id="rId7"/>
    <p:sldId id="370" r:id="rId8"/>
    <p:sldId id="376" r:id="rId9"/>
    <p:sldId id="377" r:id="rId10"/>
    <p:sldId id="379" r:id="rId11"/>
    <p:sldId id="382" r:id="rId12"/>
    <p:sldId id="384" r:id="rId13"/>
    <p:sldId id="395" r:id="rId14"/>
    <p:sldId id="385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0" name="yt_shape_10740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741" name="yt_image_10741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3" name="yt_shape_10743"/>
          <p:cNvSpPr txBox="1"/>
          <p:nvPr/>
        </p:nvSpPr>
        <p:spPr>
          <a:xfrm>
            <a:off x="540119" y="19115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并把绝对值相加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绝对值不相等的异号两数相加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互为相反数的两个数相加得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一个数同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仍得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FC7D50-861C-2784-FD59-7076793CF90F}"/>
              </a:ext>
            </a:extLst>
          </p:cNvPr>
          <p:cNvSpPr txBox="1"/>
          <p:nvPr/>
        </p:nvSpPr>
        <p:spPr>
          <a:xfrm>
            <a:off x="3955308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0545F8-E3EE-F22F-E139-FEBC1D1C81C4}"/>
              </a:ext>
            </a:extLst>
          </p:cNvPr>
          <p:cNvSpPr txBox="1"/>
          <p:nvPr/>
        </p:nvSpPr>
        <p:spPr>
          <a:xfrm>
            <a:off x="6088908" y="234024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绝对值较大的加数的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10E370-B757-CE83-9988-91A7AE9DAB14}"/>
              </a:ext>
            </a:extLst>
          </p:cNvPr>
          <p:cNvSpPr txBox="1"/>
          <p:nvPr/>
        </p:nvSpPr>
        <p:spPr>
          <a:xfrm>
            <a:off x="10660907" y="234024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3a92a"/>
              </a:rPr>
              <a:t>用较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58A771-63EA-A49D-CC9D-5D97B86A2C56}"/>
              </a:ext>
            </a:extLst>
          </p:cNvPr>
          <p:cNvSpPr txBox="1"/>
          <p:nvPr/>
        </p:nvSpPr>
        <p:spPr>
          <a:xfrm>
            <a:off x="450108" y="281573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大的绝对值减去较小的绝对值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EA46BF-6230-5034-EDDC-B7AD247FF22B}"/>
              </a:ext>
            </a:extLst>
          </p:cNvPr>
          <p:cNvSpPr txBox="1"/>
          <p:nvPr/>
        </p:nvSpPr>
        <p:spPr>
          <a:xfrm>
            <a:off x="4412508" y="32912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这个数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08" name="yt_shape_10808"/>
              <p:cNvSpPr txBox="1"/>
              <p:nvPr/>
            </p:nvSpPr>
            <p:spPr>
              <a:xfrm>
                <a:off x="540000" y="1616549"/>
                <a:ext cx="6073779" cy="3746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08" name="yt_shape_10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6549"/>
                <a:ext cx="6073779" cy="3746090"/>
              </a:xfrm>
              <a:prstGeom prst="rect">
                <a:avLst/>
              </a:prstGeom>
              <a:blipFill>
                <a:blip r:embed="rId2"/>
                <a:stretch>
                  <a:fillRect l="-3112" r="-2108" b="-4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3003FC-E5D4-833D-3F89-8630E28CA072}"/>
              </a:ext>
            </a:extLst>
          </p:cNvPr>
          <p:cNvSpPr txBox="1"/>
          <p:nvPr/>
        </p:nvSpPr>
        <p:spPr>
          <a:xfrm>
            <a:off x="449989" y="2245193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ABE67F-F4D6-E4BE-74D1-C0E98C35AA0F}"/>
              </a:ext>
            </a:extLst>
          </p:cNvPr>
          <p:cNvSpPr txBox="1"/>
          <p:nvPr/>
        </p:nvSpPr>
        <p:spPr>
          <a:xfrm>
            <a:off x="1631504" y="272068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E6A79A-B24A-51BC-A12F-B91BD36811E2}"/>
              </a:ext>
            </a:extLst>
          </p:cNvPr>
          <p:cNvSpPr txBox="1"/>
          <p:nvPr/>
        </p:nvSpPr>
        <p:spPr>
          <a:xfrm>
            <a:off x="449989" y="3904257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27ED6C-9113-70A6-4BEE-744B5C40BFDA}"/>
              </a:ext>
            </a:extLst>
          </p:cNvPr>
          <p:cNvSpPr txBox="1"/>
          <p:nvPr/>
        </p:nvSpPr>
        <p:spPr>
          <a:xfrm>
            <a:off x="1631504" y="4379745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E55557-07AB-289B-E1F4-F384470446A4}"/>
              </a:ext>
            </a:extLst>
          </p:cNvPr>
          <p:cNvSpPr txBox="1"/>
          <p:nvPr/>
        </p:nvSpPr>
        <p:spPr>
          <a:xfrm>
            <a:off x="1631504" y="4855233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B4FFF-AA37-2DA6-4FE3-055DAC333F5A}"/>
              </a:ext>
            </a:extLst>
          </p:cNvPr>
          <p:cNvSpPr txBox="1"/>
          <p:nvPr/>
        </p:nvSpPr>
        <p:spPr>
          <a:xfrm>
            <a:off x="449989" y="1048887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4" name="yt_shape_1081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第二届贵州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村超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总决赛拉开帷幕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在某场比赛中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9c5,isEnd"/>
              </a:rPr>
              <a:t>由于两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队水平相当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根据场上攻守形势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守门员会在门前来回跑动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8fff,isEnd"/>
              </a:rPr>
              <a:t>如果以球门线为基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向前跑记作正数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返回跑记作负数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一段时间内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b093,isEnd"/>
              </a:rPr>
              <a:t>某守门员的跑动情况记录如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6898,isEnd"/>
              </a:rPr>
              <a:t>假定开始计时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守门员正好在球门线上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守门员最后是否回到球门线上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守门员离开球门线的最远距离达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守门员最后不能回到球门线上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而是在球门线前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米的地方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A5D13B-83CD-E95F-4577-B1C90D6B89BF}"/>
              </a:ext>
            </a:extLst>
          </p:cNvPr>
          <p:cNvSpPr txBox="1"/>
          <p:nvPr/>
        </p:nvSpPr>
        <p:spPr>
          <a:xfrm>
            <a:off x="57841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9D1887-52E1-8DBB-B8E2-DD92D418CF6F}"/>
              </a:ext>
            </a:extLst>
          </p:cNvPr>
          <p:cNvSpPr txBox="1"/>
          <p:nvPr/>
        </p:nvSpPr>
        <p:spPr>
          <a:xfrm>
            <a:off x="450108" y="4181610"/>
            <a:ext cx="1039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8C5523-00E8-3638-DD61-0ED4981E3EA3}"/>
              </a:ext>
            </a:extLst>
          </p:cNvPr>
          <p:cNvSpPr txBox="1"/>
          <p:nvPr/>
        </p:nvSpPr>
        <p:spPr>
          <a:xfrm>
            <a:off x="450108" y="4657098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守门员最后不能回到球门线上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而是在球门线前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米的地方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yt_shape_1081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如果守门员离开球门线的距离超过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e6ac"/>
              </a:rPr>
              <a:t>则对方球员挑射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极可能造成破门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请问在这一时间段内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对方球员有几次挑射破门的机会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742"/>
              </a:rPr>
              <a:t>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过计算说明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次挑射破门的机会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守门员离开球门线的距离超过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7aa47"/>
              </a:rPr>
              <a:t>包括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的次数有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7CAD01-EBCF-785F-D396-C16E1B6028E7}"/>
              </a:ext>
            </a:extLst>
          </p:cNvPr>
          <p:cNvSpPr txBox="1"/>
          <p:nvPr/>
        </p:nvSpPr>
        <p:spPr>
          <a:xfrm>
            <a:off x="450108" y="2279658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次挑射破门的机会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守门员离开球门线的距离超过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7aa47"/>
              </a:rPr>
              <a:t>包括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E0C40C-AF94-0F98-1AFE-0516B40FA968}"/>
              </a:ext>
            </a:extLst>
          </p:cNvPr>
          <p:cNvSpPr txBox="1"/>
          <p:nvPr/>
        </p:nvSpPr>
        <p:spPr>
          <a:xfrm>
            <a:off x="450108" y="2755146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1" name="yt_shape_10821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20" name="yt_image_10820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23" name="yt_shape_10823"/>
              <p:cNvSpPr txBox="1"/>
              <p:nvPr/>
            </p:nvSpPr>
            <p:spPr>
              <a:xfrm>
                <a:off x="540000" y="1597583"/>
                <a:ext cx="5557547" cy="30640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【特例探究】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23" name="yt_shape_10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5557547" cy="3064044"/>
              </a:xfrm>
              <a:prstGeom prst="rect">
                <a:avLst/>
              </a:prstGeom>
              <a:blipFill>
                <a:blip r:embed="rId3"/>
                <a:stretch>
                  <a:fillRect l="-3403" t="-1590" r="-1647" b="-5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B58DBC-BE97-22B6-B270-D9962AB48202}"/>
              </a:ext>
            </a:extLst>
          </p:cNvPr>
          <p:cNvSpPr txBox="1"/>
          <p:nvPr/>
        </p:nvSpPr>
        <p:spPr>
          <a:xfrm>
            <a:off x="3193189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DEB2AB-D007-DCD1-F3D4-A41F80C333F4}"/>
              </a:ext>
            </a:extLst>
          </p:cNvPr>
          <p:cNvSpPr txBox="1"/>
          <p:nvPr/>
        </p:nvSpPr>
        <p:spPr>
          <a:xfrm>
            <a:off x="2888389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3F4379-EBA8-1BF2-C8BA-539BFFF85298}"/>
              </a:ext>
            </a:extLst>
          </p:cNvPr>
          <p:cNvSpPr txBox="1"/>
          <p:nvPr/>
        </p:nvSpPr>
        <p:spPr>
          <a:xfrm>
            <a:off x="2835049" y="3452729"/>
            <a:ext cx="789686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72F0AB-E4F4-73F3-B03F-83C2062A5544}"/>
                  </a:ext>
                </a:extLst>
              </p:cNvPr>
              <p:cNvSpPr txBox="1"/>
              <p:nvPr/>
            </p:nvSpPr>
            <p:spPr>
              <a:xfrm>
                <a:off x="3492274" y="3452729"/>
                <a:ext cx="233680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72F0AB-E4F4-73F3-B03F-83C2062A5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2274" y="3452729"/>
                <a:ext cx="2336801" cy="8017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A0AE2D-D40B-D091-3175-D97E736663AE}"/>
              </a:ext>
            </a:extLst>
          </p:cNvPr>
          <p:cNvSpPr txBox="1"/>
          <p:nvPr/>
        </p:nvSpPr>
        <p:spPr>
          <a:xfrm>
            <a:off x="3193189" y="416081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【归纳发现】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5192"/>
              </a:rPr>
              <a:t>的大小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满足什么关系时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的大小关系为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中至少有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CE2284-5095-93A7-904C-5A89DC71136F}"/>
              </a:ext>
            </a:extLst>
          </p:cNvPr>
          <p:cNvSpPr txBox="1"/>
          <p:nvPr/>
        </p:nvSpPr>
        <p:spPr>
          <a:xfrm>
            <a:off x="450108" y="1804170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的大小关系为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0E80E-A004-0690-AA01-66EAA852F0A7}"/>
              </a:ext>
            </a:extLst>
          </p:cNvPr>
          <p:cNvSpPr txBox="1"/>
          <p:nvPr/>
        </p:nvSpPr>
        <p:spPr>
          <a:xfrm>
            <a:off x="450108" y="2279658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129923-07BD-1AE9-1A72-0CA4D79095EB}"/>
              </a:ext>
            </a:extLst>
          </p:cNvPr>
          <p:cNvSpPr txBox="1"/>
          <p:nvPr/>
        </p:nvSpPr>
        <p:spPr>
          <a:xfrm>
            <a:off x="450108" y="2755146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中至少有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9DF8A4-0E8F-2018-BC61-116EF60A4831}"/>
              </a:ext>
            </a:extLst>
          </p:cNvPr>
          <p:cNvSpPr txBox="1"/>
          <p:nvPr/>
        </p:nvSpPr>
        <p:spPr>
          <a:xfrm>
            <a:off x="450108" y="3230634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7" name="yt_shape_10747"/>
          <p:cNvSpPr txBox="1"/>
          <p:nvPr/>
        </p:nvSpPr>
        <p:spPr>
          <a:xfrm>
            <a:off x="4650112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746" name="yt_image_10746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49" name="yt_shape_10749"/>
              <p:cNvSpPr txBox="1"/>
              <p:nvPr/>
            </p:nvSpPr>
            <p:spPr>
              <a:xfrm>
                <a:off x="540119" y="1353857"/>
                <a:ext cx="11492915" cy="5088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正确运用有理数的加法法则进行计算即可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注意先确定符号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33d5c"/>
                  </a:rPr>
                  <a:t>后算绝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49" name="yt_shape_107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5088573"/>
              </a:xfrm>
              <a:prstGeom prst="rect">
                <a:avLst/>
              </a:prstGeom>
              <a:blipFill>
                <a:blip r:embed="rId3"/>
                <a:stretch>
                  <a:fillRect l="-1645" t="-1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61" name="yt_shape_10761"/>
          <p:cNvSpPr txBox="1"/>
          <p:nvPr/>
        </p:nvSpPr>
        <p:spPr>
          <a:xfrm>
            <a:off x="540000" y="6093296"/>
            <a:ext cx="38568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3" name="yt_shape_10763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62" name="yt_image_1076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5" name="yt_shape_1076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766" name="yt_shape_10766"/>
          <p:cNvSpPr txBox="1"/>
          <p:nvPr/>
        </p:nvSpPr>
        <p:spPr>
          <a:xfrm>
            <a:off x="540000" y="2102862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7" name="yt_table_107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758560"/>
              </p:ext>
            </p:extLst>
          </p:nvPr>
        </p:nvGraphicFramePr>
        <p:xfrm>
          <a:off x="540056" y="2582165"/>
          <a:ext cx="71570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sp>
        <p:nvSpPr>
          <p:cNvPr id="10769" name="yt_shape_10769"/>
          <p:cNvSpPr txBox="1"/>
          <p:nvPr/>
        </p:nvSpPr>
        <p:spPr>
          <a:xfrm>
            <a:off x="540000" y="3583719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0" name="yt_table_107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938801"/>
              </p:ext>
            </p:extLst>
          </p:nvPr>
        </p:nvGraphicFramePr>
        <p:xfrm>
          <a:off x="540056" y="406302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pic>
        <p:nvPicPr>
          <p:cNvPr id="3" name="yt_shape_1723549230367">
            <a:extLst>
              <a:ext uri="{FF2B5EF4-FFF2-40B4-BE49-F238E27FC236}">
                <a16:creationId xmlns:a16="http://schemas.microsoft.com/office/drawing/2014/main" id="{E790E1D7-397E-2ED9-0FFF-C806C73494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1090A1-5682-B094-3A13-99517595F158}"/>
              </a:ext>
            </a:extLst>
          </p:cNvPr>
          <p:cNvSpPr txBox="1"/>
          <p:nvPr/>
        </p:nvSpPr>
        <p:spPr>
          <a:xfrm>
            <a:off x="5707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4F0FBE-D931-9336-D438-D31A97CA18FB}"/>
              </a:ext>
            </a:extLst>
          </p:cNvPr>
          <p:cNvSpPr txBox="1"/>
          <p:nvPr/>
        </p:nvSpPr>
        <p:spPr>
          <a:xfrm>
            <a:off x="6926989" y="35369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" name="yt_shape_10772"/>
          <p:cNvSpPr txBox="1"/>
          <p:nvPr/>
        </p:nvSpPr>
        <p:spPr>
          <a:xfrm>
            <a:off x="540000" y="900000"/>
            <a:ext cx="73866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在每题后面的横线上填写和的符号及运算结果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FD4944-4EE5-E7F0-59A0-0CE2E9C90C4D}"/>
              </a:ext>
            </a:extLst>
          </p:cNvPr>
          <p:cNvSpPr txBox="1"/>
          <p:nvPr/>
        </p:nvSpPr>
        <p:spPr>
          <a:xfrm>
            <a:off x="4259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DE8463-779F-F402-BE3C-B4A0C281C2CC}"/>
              </a:ext>
            </a:extLst>
          </p:cNvPr>
          <p:cNvSpPr txBox="1"/>
          <p:nvPr/>
        </p:nvSpPr>
        <p:spPr>
          <a:xfrm>
            <a:off x="6698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F4AC1F-305C-44AC-0908-3EA5D686B25A}"/>
              </a:ext>
            </a:extLst>
          </p:cNvPr>
          <p:cNvSpPr txBox="1"/>
          <p:nvPr/>
        </p:nvSpPr>
        <p:spPr>
          <a:xfrm>
            <a:off x="42599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67C6E3-8ECA-56FE-E9CC-4AA3A4F09FDF}"/>
              </a:ext>
            </a:extLst>
          </p:cNvPr>
          <p:cNvSpPr txBox="1"/>
          <p:nvPr/>
        </p:nvSpPr>
        <p:spPr>
          <a:xfrm>
            <a:off x="66983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6D6FC3-62BE-49BF-602F-69415B63E6D4}"/>
              </a:ext>
            </a:extLst>
          </p:cNvPr>
          <p:cNvSpPr txBox="1"/>
          <p:nvPr/>
        </p:nvSpPr>
        <p:spPr>
          <a:xfrm>
            <a:off x="34979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71A440-B6A1-AA1E-F154-8736A0FC3B66}"/>
              </a:ext>
            </a:extLst>
          </p:cNvPr>
          <p:cNvSpPr txBox="1"/>
          <p:nvPr/>
        </p:nvSpPr>
        <p:spPr>
          <a:xfrm>
            <a:off x="60887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23BC8A-27FC-5AC0-4D6B-116A920FBBB6}"/>
              </a:ext>
            </a:extLst>
          </p:cNvPr>
          <p:cNvSpPr txBox="1"/>
          <p:nvPr/>
        </p:nvSpPr>
        <p:spPr>
          <a:xfrm>
            <a:off x="33455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5D50A2-8B2C-1EE3-F757-0CFFDAB164E4}"/>
              </a:ext>
            </a:extLst>
          </p:cNvPr>
          <p:cNvSpPr txBox="1"/>
          <p:nvPr/>
        </p:nvSpPr>
        <p:spPr>
          <a:xfrm>
            <a:off x="5783989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40DC53-7902-D511-03F4-0F829DCA0076}"/>
              </a:ext>
            </a:extLst>
          </p:cNvPr>
          <p:cNvSpPr txBox="1"/>
          <p:nvPr/>
        </p:nvSpPr>
        <p:spPr>
          <a:xfrm>
            <a:off x="3802789" y="323063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78" name="yt_shape_10778"/>
              <p:cNvSpPr txBox="1"/>
              <p:nvPr/>
            </p:nvSpPr>
            <p:spPr>
              <a:xfrm>
                <a:off x="540000" y="900000"/>
                <a:ext cx="3693319" cy="3709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78" name="yt_shape_10778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93319" cy="3709926"/>
              </a:xfrm>
              <a:prstGeom prst="rect">
                <a:avLst/>
              </a:prstGeom>
              <a:blipFill>
                <a:blip r:embed="rId2"/>
                <a:stretch>
                  <a:fillRect l="-5124" t="-1480" r="-4132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72DE96-F844-0A22-46F4-B7CAD7E0C4CC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49BC32-A69C-13C2-EA81-57A855678B4B}"/>
              </a:ext>
            </a:extLst>
          </p:cNvPr>
          <p:cNvSpPr txBox="1"/>
          <p:nvPr/>
        </p:nvSpPr>
        <p:spPr>
          <a:xfrm>
            <a:off x="1631504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BF0DEA-786E-655D-DCA7-DF5093459B8A}"/>
                  </a:ext>
                </a:extLst>
              </p:cNvPr>
              <p:cNvSpPr txBox="1"/>
              <p:nvPr/>
            </p:nvSpPr>
            <p:spPr>
              <a:xfrm>
                <a:off x="449989" y="3429008"/>
                <a:ext cx="3828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A3BF0DEA-786E-655D-DCA7-DF5093459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008"/>
                <a:ext cx="3828161" cy="767474"/>
              </a:xfrm>
              <a:prstGeom prst="rect">
                <a:avLst/>
              </a:prstGeom>
              <a:blipFill>
                <a:blip r:embed="rId3"/>
                <a:stretch>
                  <a:fillRect l="-2548" r="-23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5C4B02B-BDC4-2511-DE82-C7980C76A4CA}"/>
              </a:ext>
            </a:extLst>
          </p:cNvPr>
          <p:cNvSpPr txBox="1"/>
          <p:nvPr/>
        </p:nvSpPr>
        <p:spPr>
          <a:xfrm>
            <a:off x="1631504" y="41028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5" name="yt_shape_10785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786" name="yt_shape_10786"/>
          <p:cNvSpPr txBox="1"/>
          <p:nvPr/>
        </p:nvSpPr>
        <p:spPr>
          <a:xfrm>
            <a:off x="540000" y="1399565"/>
            <a:ext cx="64713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7" name="yt_table_107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43610"/>
              </p:ext>
            </p:extLst>
          </p:nvPr>
        </p:nvGraphicFramePr>
        <p:xfrm>
          <a:off x="540056" y="1878868"/>
          <a:ext cx="9365616" cy="475488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sp>
        <p:nvSpPr>
          <p:cNvPr id="10789" name="yt_shape_10789"/>
          <p:cNvSpPr txBox="1"/>
          <p:nvPr/>
        </p:nvSpPr>
        <p:spPr>
          <a:xfrm>
            <a:off x="540000" y="2405039"/>
            <a:ext cx="109068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790" name="yt_shape_10790"/>
          <p:cNvSpPr txBox="1"/>
          <p:nvPr/>
        </p:nvSpPr>
        <p:spPr>
          <a:xfrm>
            <a:off x="540119" y="288434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一个物体在数轴上做左右运动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规定向右为正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按下列方式运动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c8e7"/>
              </a:rPr>
              <a:t>列出算式表示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其运动后的结果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791" name="yt_shape_10791"/>
          <p:cNvSpPr txBox="1"/>
          <p:nvPr/>
        </p:nvSpPr>
        <p:spPr>
          <a:xfrm>
            <a:off x="540000" y="3827297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792" name="yt_shape_10792"/>
          <p:cNvSpPr txBox="1"/>
          <p:nvPr/>
        </p:nvSpPr>
        <p:spPr>
          <a:xfrm>
            <a:off x="540119" y="43066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再向左运动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2400" u="sng" spc="-100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  <a:t>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230455">
            <a:extLst>
              <a:ext uri="{FF2B5EF4-FFF2-40B4-BE49-F238E27FC236}">
                <a16:creationId xmlns:a16="http://schemas.microsoft.com/office/drawing/2014/main" id="{62C0C112-C580-8C8F-22B1-1B6E1B2C7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4A364-7112-6CB7-3F97-521F0E9BF52D}"/>
              </a:ext>
            </a:extLst>
          </p:cNvPr>
          <p:cNvSpPr txBox="1"/>
          <p:nvPr/>
        </p:nvSpPr>
        <p:spPr>
          <a:xfrm>
            <a:off x="60284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944B3D-0B34-74C1-7197-A1C9713B0DE2}"/>
              </a:ext>
            </a:extLst>
          </p:cNvPr>
          <p:cNvSpPr txBox="1"/>
          <p:nvPr/>
        </p:nvSpPr>
        <p:spPr>
          <a:xfrm>
            <a:off x="9879739" y="23582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C2CC2D-D59F-8650-BF77-D7F2995A50F7}"/>
              </a:ext>
            </a:extLst>
          </p:cNvPr>
          <p:cNvSpPr txBox="1"/>
          <p:nvPr/>
        </p:nvSpPr>
        <p:spPr>
          <a:xfrm>
            <a:off x="9289189" y="378049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259D31-E617-1D8E-0654-BDEAEB4E66EA}"/>
              </a:ext>
            </a:extLst>
          </p:cNvPr>
          <p:cNvSpPr txBox="1"/>
          <p:nvPr/>
        </p:nvSpPr>
        <p:spPr>
          <a:xfrm>
            <a:off x="9289306" y="4259794"/>
            <a:ext cx="184725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3_8f06f"/>
              </a:rPr>
              <a:t>＋（－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异号两数相加时易出现符号错误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21F4E2-5C15-CA8B-EEB6-ECEE8D81E5EE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异号两数相加时易出现符号错误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4" name="yt_shape_10794"/>
              <p:cNvSpPr txBox="1"/>
              <p:nvPr/>
            </p:nvSpPr>
            <p:spPr>
              <a:xfrm>
                <a:off x="540000" y="900000"/>
                <a:ext cx="6809556" cy="132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794" name="yt_shape_10794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09556" cy="1327030"/>
              </a:xfrm>
              <a:prstGeom prst="rect">
                <a:avLst/>
              </a:prstGeom>
              <a:blipFill>
                <a:blip r:embed="rId2"/>
                <a:stretch>
                  <a:fillRect l="-2775" r="-1701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98" name="yt_image_10798" title="H_50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441408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0" name="yt_shape_10800"/>
          <p:cNvSpPr txBox="1"/>
          <p:nvPr/>
        </p:nvSpPr>
        <p:spPr>
          <a:xfrm>
            <a:off x="540120" y="31332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若所得的和的最大值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dc2"/>
              </a:rPr>
              <a:t>是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1" name="yt_table_108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40163"/>
              </p:ext>
            </p:extLst>
          </p:nvPr>
        </p:nvGraphicFramePr>
        <p:xfrm>
          <a:off x="540056" y="409271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1FF15A-4802-4D56-842F-A353688AA1AF}"/>
                  </a:ext>
                </a:extLst>
              </p:cNvPr>
              <p:cNvSpPr txBox="1"/>
              <p:nvPr/>
            </p:nvSpPr>
            <p:spPr>
              <a:xfrm>
                <a:off x="4021864" y="853194"/>
                <a:ext cx="11421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12, 'pageBreak': True, 'mathAnswerShape': 1}">
                <a:extLst>
                  <a:ext uri="{FF2B5EF4-FFF2-40B4-BE49-F238E27FC236}">
                    <a16:creationId xmlns:a16="http://schemas.microsoft.com/office/drawing/2014/main" id="{361FF15A-4802-4D56-842F-A353688AA1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864" y="853194"/>
                <a:ext cx="1142112" cy="772808"/>
              </a:xfrm>
              <a:prstGeom prst="rect">
                <a:avLst/>
              </a:prstGeom>
              <a:blipFill>
                <a:blip r:embed="rId4"/>
                <a:stretch>
                  <a:fillRect l="-855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08D6A5-F1AE-8FB4-D7D0-61895C35B290}"/>
              </a:ext>
            </a:extLst>
          </p:cNvPr>
          <p:cNvCxnSpPr/>
          <p:nvPr/>
        </p:nvCxnSpPr>
        <p:spPr>
          <a:xfrm>
            <a:off x="3807075" y="1598246"/>
            <a:ext cx="12668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52317E-1432-CE50-F193-ED209766D0A9}"/>
                  </a:ext>
                </a:extLst>
              </p:cNvPr>
              <p:cNvSpPr txBox="1"/>
              <p:nvPr/>
            </p:nvSpPr>
            <p:spPr>
              <a:xfrm>
                <a:off x="6079264" y="1532390"/>
                <a:ext cx="11421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2, 'pageBreak': True, 'mathAnswerShape': 1}">
                <a:extLst>
                  <a:ext uri="{FF2B5EF4-FFF2-40B4-BE49-F238E27FC236}">
                    <a16:creationId xmlns:a16="http://schemas.microsoft.com/office/drawing/2014/main" id="{7A52317E-1432-CE50-F193-ED209766D0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264" y="1532390"/>
                <a:ext cx="1142112" cy="728612"/>
              </a:xfrm>
              <a:prstGeom prst="rect">
                <a:avLst/>
              </a:prstGeom>
              <a:blipFill>
                <a:blip r:embed="rId5"/>
                <a:stretch>
                  <a:fillRect l="-797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C16D069-3196-931E-4A42-55973FF05DAB}"/>
              </a:ext>
            </a:extLst>
          </p:cNvPr>
          <p:cNvCxnSpPr/>
          <p:nvPr/>
        </p:nvCxnSpPr>
        <p:spPr>
          <a:xfrm>
            <a:off x="5864475" y="2233246"/>
            <a:ext cx="12668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30E4AF0E-4797-F070-86F0-0FB68B1B5989}"/>
              </a:ext>
            </a:extLst>
          </p:cNvPr>
          <p:cNvSpPr txBox="1"/>
          <p:nvPr/>
        </p:nvSpPr>
        <p:spPr>
          <a:xfrm>
            <a:off x="5355484" y="3561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" name="yt_shape_10803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小华探究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幻方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提出了一个问题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946e,isEnd"/>
              </a:rPr>
              <a:t>，－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这五个数分别填在五个小正方形内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463b,isEnd"/>
              </a:rPr>
              <a:t>使横向三个数之和与纵向三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个数之和相等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则填入中间位置的小正方形内的数可以是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b65,isEnd"/>
              </a:rPr>
              <a:t>写出一个符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合题意的数即可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0804" name="yt_image_10804" title="H_91.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926" y="2955582"/>
            <a:ext cx="116814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6" name="yt_shape_10806"/>
          <p:cNvSpPr txBox="1"/>
          <p:nvPr/>
        </p:nvSpPr>
        <p:spPr>
          <a:xfrm>
            <a:off x="540000" y="4174258"/>
            <a:ext cx="93132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5EE2C6-B171-CFF7-8209-7B95404630F2}"/>
              </a:ext>
            </a:extLst>
          </p:cNvPr>
          <p:cNvSpPr txBox="1"/>
          <p:nvPr/>
        </p:nvSpPr>
        <p:spPr>
          <a:xfrm>
            <a:off x="8892433" y="1804170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A60BC6-8017-18FC-10FC-98443E56B66F}"/>
              </a:ext>
            </a:extLst>
          </p:cNvPr>
          <p:cNvSpPr txBox="1"/>
          <p:nvPr/>
        </p:nvSpPr>
        <p:spPr>
          <a:xfrm>
            <a:off x="9063573" y="412745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1612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2024-08-14T00:36:15Z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