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0" r:id="rId4"/>
    <p:sldId id="373" r:id="rId5"/>
    <p:sldId id="374" r:id="rId6"/>
    <p:sldId id="376" r:id="rId7"/>
    <p:sldId id="37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1" name="yt_shape_10571"/>
          <p:cNvSpPr txBox="1"/>
          <p:nvPr/>
        </p:nvSpPr>
        <p:spPr>
          <a:xfrm>
            <a:off x="540000" y="900198"/>
            <a:ext cx="3260508" cy="3910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有理数与数轴</a:t>
            </a:r>
          </a:p>
        </p:txBody>
      </p:sp>
      <p:sp>
        <p:nvSpPr>
          <p:cNvPr id="10572" name="yt_shape_10572"/>
          <p:cNvSpPr txBox="1"/>
          <p:nvPr/>
        </p:nvSpPr>
        <p:spPr>
          <a:xfrm>
            <a:off x="540000" y="1342068"/>
            <a:ext cx="1103507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为数轴的原点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4" name="yt_table_105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511120"/>
              </p:ext>
            </p:extLst>
          </p:nvPr>
        </p:nvGraphicFramePr>
        <p:xfrm>
          <a:off x="540056" y="1765983"/>
          <a:ext cx="8419466" cy="40233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573" name="yt_image_10573_skip" title="H_36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45" y="1765983"/>
            <a:ext cx="2997198" cy="42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6" name="yt_shape_10576"/>
          <p:cNvSpPr txBox="1"/>
          <p:nvPr/>
        </p:nvSpPr>
        <p:spPr>
          <a:xfrm>
            <a:off x="540119" y="2219118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沿数轴的正方向移动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c8f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7" name="yt_table_105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899725"/>
              </p:ext>
            </p:extLst>
          </p:nvPr>
        </p:nvGraphicFramePr>
        <p:xfrm>
          <a:off x="540056" y="3049300"/>
          <a:ext cx="8114666" cy="40233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1387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sp>
        <p:nvSpPr>
          <p:cNvPr id="10579" name="yt_shape_10579"/>
          <p:cNvSpPr txBox="1"/>
          <p:nvPr/>
        </p:nvSpPr>
        <p:spPr>
          <a:xfrm>
            <a:off x="540119" y="3502435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之间的整数有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1.68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580" name="yt_shape_10580"/>
          <p:cNvSpPr txBox="1"/>
          <p:nvPr/>
        </p:nvSpPr>
        <p:spPr>
          <a:xfrm>
            <a:off x="540119" y="4332617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将数轴对折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若此时表示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的点与另一个表示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9b9,isEnd"/>
              </a:rPr>
              <a:t>数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10581">
            <a:extLst>
              <a:ext uri="{FF2B5EF4-FFF2-40B4-BE49-F238E27FC236}">
                <a16:creationId xmlns:a16="http://schemas.microsoft.com/office/drawing/2014/main" id="{F2E6D762-309D-37EF-5411-7CF944403E1D}"/>
              </a:ext>
            </a:extLst>
          </p:cNvPr>
          <p:cNvSpPr txBox="1"/>
          <p:nvPr/>
        </p:nvSpPr>
        <p:spPr>
          <a:xfrm>
            <a:off x="540119" y="5162798"/>
            <a:ext cx="11492915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04cf,isEnd"/>
              </a:rPr>
              <a:t>个单位长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0d6,isEnd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23549206861">
            <a:extLst>
              <a:ext uri="{FF2B5EF4-FFF2-40B4-BE49-F238E27FC236}">
                <a16:creationId xmlns:a16="http://schemas.microsoft.com/office/drawing/2014/main" id="{5057CE68-DB0A-7E83-85D3-B8218D2D3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3027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9ADCC5-2EFF-0B08-2B39-A4475B923F86}"/>
              </a:ext>
            </a:extLst>
          </p:cNvPr>
          <p:cNvSpPr txBox="1"/>
          <p:nvPr/>
        </p:nvSpPr>
        <p:spPr>
          <a:xfrm>
            <a:off x="10548076" y="1295262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FC90D0-A9B9-DE57-5F95-CDFAAC1CA25E}"/>
              </a:ext>
            </a:extLst>
          </p:cNvPr>
          <p:cNvSpPr txBox="1"/>
          <p:nvPr/>
        </p:nvSpPr>
        <p:spPr>
          <a:xfrm>
            <a:off x="4012458" y="2574648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5A9B61-B52B-0E16-4410-CCE584E4DEDD}"/>
              </a:ext>
            </a:extLst>
          </p:cNvPr>
          <p:cNvSpPr txBox="1"/>
          <p:nvPr/>
        </p:nvSpPr>
        <p:spPr>
          <a:xfrm>
            <a:off x="10184657" y="3455629"/>
            <a:ext cx="15516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a9e1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209A08-E734-E8CC-B54A-07400530FF7F}"/>
              </a:ext>
            </a:extLst>
          </p:cNvPr>
          <p:cNvSpPr txBox="1"/>
          <p:nvPr/>
        </p:nvSpPr>
        <p:spPr>
          <a:xfrm>
            <a:off x="450108" y="3857965"/>
            <a:ext cx="109448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1454CA-8E4D-2DA6-DD8D-D4268EDD9F0B}"/>
              </a:ext>
            </a:extLst>
          </p:cNvPr>
          <p:cNvSpPr txBox="1"/>
          <p:nvPr/>
        </p:nvSpPr>
        <p:spPr>
          <a:xfrm>
            <a:off x="3301258" y="4688147"/>
            <a:ext cx="637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A5CCA5-3098-E08A-02A0-2578927002BA}"/>
              </a:ext>
            </a:extLst>
          </p:cNvPr>
          <p:cNvSpPr txBox="1"/>
          <p:nvPr/>
        </p:nvSpPr>
        <p:spPr>
          <a:xfrm>
            <a:off x="2529733" y="5920664"/>
            <a:ext cx="942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2" name="yt_shape_10582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相反数与数轴</a:t>
            </a:r>
          </a:p>
        </p:txBody>
      </p:sp>
      <p:sp>
        <p:nvSpPr>
          <p:cNvPr id="10583" name="yt_shape_1058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147f"/>
              </a:rPr>
              <a:t>的值可以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5" name="yt_table_105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247873"/>
              </p:ext>
            </p:extLst>
          </p:nvPr>
        </p:nvGraphicFramePr>
        <p:xfrm>
          <a:off x="540056" y="2359000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p:pic>
        <p:nvPicPr>
          <p:cNvPr id="10584" name="yt_image_10584_skip" title="H_28.8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8420" y="2359000"/>
            <a:ext cx="2271564" cy="3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7" name="yt_shape_10587"/>
          <p:cNvSpPr txBox="1"/>
          <p:nvPr/>
        </p:nvSpPr>
        <p:spPr>
          <a:xfrm>
            <a:off x="540119" y="28851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数轴上有三个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a94b,isEnd"/>
              </a:rPr>
              <a:t>若每个单位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588" name="yt_image_1058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763" y="3996970"/>
            <a:ext cx="2970473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206934">
            <a:extLst>
              <a:ext uri="{FF2B5EF4-FFF2-40B4-BE49-F238E27FC236}">
                <a16:creationId xmlns:a16="http://schemas.microsoft.com/office/drawing/2014/main" id="{BC889B01-7CD6-3A20-75C2-08870783A2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1E43D5-B287-0975-C045-300E5BAA24A6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6ABB61-EC36-19FF-D681-ACBC29006D82}"/>
              </a:ext>
            </a:extLst>
          </p:cNvPr>
          <p:cNvSpPr txBox="1"/>
          <p:nvPr/>
        </p:nvSpPr>
        <p:spPr>
          <a:xfrm>
            <a:off x="4863358" y="33138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0" name="yt_shape_1059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在一条不完整的数轴上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890"/>
              </a:rPr>
              <a:t>再向右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91" name="yt_image_10591" title="H_31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266" y="2011799"/>
            <a:ext cx="2387466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3" name="yt_shape_10593"/>
          <p:cNvSpPr txBox="1"/>
          <p:nvPr/>
        </p:nvSpPr>
        <p:spPr>
          <a:xfrm>
            <a:off x="540000" y="2456835"/>
            <a:ext cx="597118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之间的距离是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0851A6-7FFD-59D1-6022-CFA0F5354C41}"/>
              </a:ext>
            </a:extLst>
          </p:cNvPr>
          <p:cNvSpPr txBox="1"/>
          <p:nvPr/>
        </p:nvSpPr>
        <p:spPr>
          <a:xfrm>
            <a:off x="449989" y="2410029"/>
            <a:ext cx="609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CFF054-C0E5-F745-8CF4-999E712FA534}"/>
              </a:ext>
            </a:extLst>
          </p:cNvPr>
          <p:cNvSpPr txBox="1"/>
          <p:nvPr/>
        </p:nvSpPr>
        <p:spPr>
          <a:xfrm>
            <a:off x="449989" y="2885517"/>
            <a:ext cx="502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D4299-A059-E35F-0042-90784FCD380A}"/>
              </a:ext>
            </a:extLst>
          </p:cNvPr>
          <p:cNvSpPr txBox="1"/>
          <p:nvPr/>
        </p:nvSpPr>
        <p:spPr>
          <a:xfrm>
            <a:off x="449989" y="3361005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AC29CA-7E7A-B53A-571E-FE576AFC960C}"/>
              </a:ext>
            </a:extLst>
          </p:cNvPr>
          <p:cNvSpPr txBox="1"/>
          <p:nvPr/>
        </p:nvSpPr>
        <p:spPr>
          <a:xfrm>
            <a:off x="449989" y="3836493"/>
            <a:ext cx="607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CC7F3E-922C-4229-B2FA-B2D30DEA7AD0}"/>
              </a:ext>
            </a:extLst>
          </p:cNvPr>
          <p:cNvSpPr txBox="1"/>
          <p:nvPr/>
        </p:nvSpPr>
        <p:spPr>
          <a:xfrm>
            <a:off x="449989" y="4311981"/>
            <a:ext cx="533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4" name="yt_shape_1059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绝对值与数轴</a:t>
            </a:r>
          </a:p>
        </p:txBody>
      </p:sp>
      <p:sp>
        <p:nvSpPr>
          <p:cNvPr id="10595" name="yt_shape_1059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四个有理数在数轴上的对应点分别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daa6"/>
              </a:rPr>
              <a:t>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则图中表示绝对值最大的数的点是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7" name="yt_table_105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765513"/>
              </p:ext>
            </p:extLst>
          </p:nvPr>
        </p:nvGraphicFramePr>
        <p:xfrm>
          <a:off x="540056" y="2643544"/>
          <a:ext cx="9549766" cy="475488"/>
        </p:xfrm>
        <a:graphic>
          <a:graphicData uri="http://schemas.openxmlformats.org/drawingml/2006/table">
            <a:tbl>
              <a:tblPr/>
              <a:tblGrid>
                <a:gridCol w="2667318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599055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58159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10596" name="yt_image_10596_skip" title="H_22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5415" y="2359000"/>
            <a:ext cx="303939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207002">
            <a:extLst>
              <a:ext uri="{FF2B5EF4-FFF2-40B4-BE49-F238E27FC236}">
                <a16:creationId xmlns:a16="http://schemas.microsoft.com/office/drawing/2014/main" id="{B0C1037E-2C63-5A47-9159-8C40662A75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A847F8-CDB8-4C06-1831-CF4927C7E44D}"/>
              </a:ext>
            </a:extLst>
          </p:cNvPr>
          <p:cNvSpPr txBox="1"/>
          <p:nvPr/>
        </p:nvSpPr>
        <p:spPr>
          <a:xfrm>
            <a:off x="83749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婷婷把光明路表示成一条数轴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79cf"/>
              </a:rPr>
              <a:t>把路边的几座建筑的位置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用数轴上的点表示出来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其中学校的位置记为原点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正东方向为数轴正方向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b01"/>
              </a:rPr>
              <a:t>公交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车一站的距离为一个单位长度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假设每两站之间距离相同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600" name="yt_image_10600" title="H_95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3516" y="2475451"/>
            <a:ext cx="4024967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2" name="yt_shape_10602"/>
          <p:cNvSpPr txBox="1"/>
          <p:nvPr/>
        </p:nvSpPr>
        <p:spPr>
          <a:xfrm>
            <a:off x="540119" y="37432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到游乐场的距离等于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的点的距离等于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F89A6F-4F72-12BC-152E-2D4DD656740C}"/>
              </a:ext>
            </a:extLst>
          </p:cNvPr>
          <p:cNvSpPr txBox="1"/>
          <p:nvPr/>
        </p:nvSpPr>
        <p:spPr>
          <a:xfrm>
            <a:off x="6546107" y="369645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人民商场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926612-9153-7676-5751-DD08F49BD7E3}"/>
              </a:ext>
            </a:extLst>
          </p:cNvPr>
          <p:cNvSpPr txBox="1"/>
          <p:nvPr/>
        </p:nvSpPr>
        <p:spPr>
          <a:xfrm>
            <a:off x="8679707" y="36964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博物馆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5BE3FC-DD56-D814-D2E7-3404C972DF62}"/>
              </a:ext>
            </a:extLst>
          </p:cNvPr>
          <p:cNvSpPr txBox="1"/>
          <p:nvPr/>
        </p:nvSpPr>
        <p:spPr>
          <a:xfrm>
            <a:off x="7308107" y="41719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EB70FF-6EE0-8B92-6667-E7966B32483F}"/>
              </a:ext>
            </a:extLst>
          </p:cNvPr>
          <p:cNvSpPr txBox="1"/>
          <p:nvPr/>
        </p:nvSpPr>
        <p:spPr>
          <a:xfrm>
            <a:off x="10203707" y="41719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d11b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表示图中数轴上的点表示的数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表示该点到学校的距离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73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请你结合图形解释等式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表达的几何意义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ef5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表达的几何意义是数轴上表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的点与表示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02fb5"/>
              </a:rPr>
              <a:t>的点之间的距离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AC27AA-72AB-8EFF-2A75-D73A6BF2BBF0}"/>
              </a:ext>
            </a:extLst>
          </p:cNvPr>
          <p:cNvSpPr txBox="1"/>
          <p:nvPr/>
        </p:nvSpPr>
        <p:spPr>
          <a:xfrm>
            <a:off x="450108" y="2279658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表达的几何意义是数轴上表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的点与表示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02fb5"/>
              </a:rPr>
              <a:t>的点之间的距离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DDF458-0342-C09F-F232-D36CA7DA7234}"/>
              </a:ext>
            </a:extLst>
          </p:cNvPr>
          <p:cNvSpPr txBox="1"/>
          <p:nvPr/>
        </p:nvSpPr>
        <p:spPr>
          <a:xfrm>
            <a:off x="450108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6DEB24-1F69-DDAE-1BBA-C45952A0D3C5}"/>
              </a:ext>
            </a:extLst>
          </p:cNvPr>
          <p:cNvSpPr txBox="1"/>
          <p:nvPr/>
        </p:nvSpPr>
        <p:spPr>
          <a:xfrm>
            <a:off x="450108" y="3230634"/>
            <a:ext cx="5094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1052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2024-08-13T14:38:12Z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